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Portada. Las ventas minoristas pyme subieron 0,3% interanual en septiembre de 2026 según CAME, pero cayeron 1,2% contra agosto y acumulan una baja de 2,1% en el año. El dato interanual es un empate, no una recuperación.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Hook. Las ventas minoristas pyme crecieron 0,3% real interanual en septiembre, según el Índice de Ventas Minoristas de CAME. Pero el índice, con base diciembre 2022 igual a 100, se ubica en 85,3 puntos: 14,7% por debajo de su base.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Dato clave visual. Contra septiembre de 2025 crecen textil (+5,0%), calzado (+3,5%), ferretería (+3,3%), farmacia (+1,5%) y perfumería (+0,7%). Contra agosto cayeron textil, calzado, perfumería, alimentos y bazar; solo farmacia y ferretería subieron.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Ancla. La variación intermensual desestacionalizada fue de menos 1,2%. El rubro con la mayor caída mensual fue bazar, decoración, textiles de hogar y muebles, con menos 9,0%. Alimentos y bebidas cayó 3,0% en el 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Contraste. Interanual: crecen textil, calzado, ferretería, farmacia y perfumería. Intermensual: cayeron textil, calzado, perfumería, alimentos y bazar. Textil lidera el interanual pero tiene el peor acumulado del año, menos 3,0%.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Solo 5,6% de los comerciantes dice que su situación mejoró respecto de hace un año; 44,3% dice que empeoró y 50,2% que sigue igual. Dentro de 12 meses, 41,8% espera mejorar: 7,5 veces más que quienes mejoraron.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55,7% de los comerciantes considera que no es momento de invertir; 31% no define posición y 13,4% opina que sí conviene. Es una relación de 4 a 1 en contra de invertir.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 acciones. Uno: rehacer el forecast del cuarto trimestre del canal pyme sobre una base de cero por ciento real. Dos: reforzar planes de cuotas cortas antes del Día de la Madre, el 18 de octubre. Tres: revisar límites de crédito y plazos en rubros con acumulado negativo.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Cuatro claves: el financiamiento en cuotas cortas sostiene las ventas; los importados y el comercio informal presionan precios; el comerciante prioriza liquidez sobre crecimiento; y el Día de la Madre es la próxima prueba para bazar y perfumería.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Cierre. La cita del director resume el argumento: el empate interanual es real, pero el dato mensual y el clima de inversión muestran que no hay impulso detrás.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029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A79E8E"/>
                </a:solidFill>
                <a:latin typeface="Arial"/>
              </a:rPr>
              <a:t>KARTAL CONSULTING  ·  ANÁLISIS ESTRATÉGICO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822960"/>
            <a:ext cx="50292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241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400" b="1" i="0">
                <a:solidFill>
                  <a:srgbClr val="F3EFE6"/>
                </a:solidFill>
                <a:latin typeface="Arial Black"/>
              </a:rPr>
              <a:t>EL 0,3% QUE LAS PYME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81328"/>
            <a:ext cx="832104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300" b="1" i="0">
                <a:solidFill>
                  <a:srgbClr val="E3A73E"/>
                </a:solidFill>
                <a:latin typeface="Arial Black"/>
              </a:rPr>
              <a:t>NO PUEDEN CELEBRAR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240280"/>
            <a:ext cx="78638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0" i="0">
                <a:solidFill>
                  <a:srgbClr val="A79E8E"/>
                </a:solidFill>
                <a:latin typeface="Arial"/>
              </a:rPr>
              <a:t>Las ventas minoristas pyme empataron con 2025 en septiembre,
pero cayeron contra agosto y siguen negativas en el año.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274320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E3A73E"/>
                </a:solidFill>
                <a:latin typeface="Arial Black"/>
              </a:rPr>
              <a:t>+0,3</a:t>
            </a:r>
            <a:r>
              <a:rPr sz="1900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interanual, a precios constantes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1880" y="3063239"/>
            <a:ext cx="10972" cy="566928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86200" y="3017520"/>
            <a:ext cx="2651760" cy="68580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3800" b="1">
                <a:solidFill>
                  <a:srgbClr val="F3EFE6"/>
                </a:solidFill>
                <a:latin typeface="Arial Black"/>
              </a:rPr>
              <a:t>-1,2</a:t>
            </a:r>
            <a:r>
              <a:rPr sz="1900" b="1" baseline="30000">
                <a:solidFill>
                  <a:srgbClr val="F3EFE6"/>
                </a:solidFill>
                <a:latin typeface="Arial Black"/>
              </a:rPr>
              <a:t>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3584448"/>
            <a:ext cx="32918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 i="0">
                <a:solidFill>
                  <a:srgbClr val="A79E8E"/>
                </a:solidFill>
                <a:latin typeface="Arial"/>
              </a:rPr>
              <a:t>contra agosto, desestacionalizado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E3A73E"/>
                </a:solidFill>
                <a:latin typeface="Arial"/>
              </a:rPr>
              <a:t>ESTRATEGIA · DECISIÓN · EJECUCIÓN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4846320"/>
            <a:ext cx="5943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Fuente: CAME — Índice de Ventas Minoristas Pyme, septiembre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484632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5 de octubre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DATO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LA SUBA QUE NO ALCANZA PARA CELEBRAR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8800" b="1">
                <a:solidFill>
                  <a:srgbClr val="E3A73E"/>
                </a:solidFill>
                <a:latin typeface="Arial Black"/>
              </a:rPr>
              <a:t>+0,3</a:t>
            </a:r>
            <a:r>
              <a:rPr sz="3696" b="1" baseline="30000">
                <a:solidFill>
                  <a:srgbClr val="E3A73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subieron las ventas minoristas pyme contra septiembre de 2025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Contra agosto cayeron 1,2% y en el año acumulan -2,1%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«Cinco de siete rubros crecen contra 2025. Cinco de siete cayeron contra agosto.»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PANORAMA COMPLETO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DOS FOTOS DEL MISMO MES</a:t>
            </a:r>
          </a:p>
        </p:txBody>
      </p:sp>
      <p:pic>
        <p:nvPicPr>
          <p:cNvPr id="7" name="Picture 6" descr="ventas_pyme_came_septiembre_2026_rubros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65" y="960120"/>
            <a:ext cx="7603868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FRENO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EL EMPATE NO TIENE IMPULSO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1188720"/>
            <a:ext cx="9144000" cy="141732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ctr"/>
            <a:r>
              <a:rPr sz="10000" b="1">
                <a:solidFill>
                  <a:srgbClr val="FF4C5E"/>
                </a:solidFill>
                <a:latin typeface="Arial Black"/>
              </a:rPr>
              <a:t>-1,2</a:t>
            </a:r>
            <a:r>
              <a:rPr sz="4200" b="1" baseline="30000">
                <a:solidFill>
                  <a:srgbClr val="FF4C5E"/>
                </a:solidFill>
                <a:latin typeface="Arial Black"/>
              </a:rPr>
              <a:t>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017520"/>
            <a:ext cx="80467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00" b="1" i="0">
                <a:solidFill>
                  <a:srgbClr val="F3EFE6"/>
                </a:solidFill>
                <a:latin typeface="Arial"/>
              </a:rPr>
              <a:t>cayeron las ventas pyme respecto de agosto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3493008"/>
            <a:ext cx="365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3621024"/>
            <a:ext cx="8046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50" b="0" i="1">
                <a:solidFill>
                  <a:srgbClr val="A79E8E"/>
                </a:solidFill>
                <a:latin typeface="Arial"/>
              </a:rPr>
              <a:t>Serie desestacionalizada · bazar y muebles cayó 9,0% en el mes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«Cinco de siete rubros crecen contra 2025. Cinco de siete cayeron contra agosto.»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EL CONTRASTE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CINCO DE SIETE, EN CADA DIRECCIÓN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379476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VS SEPTIEMBRE DE 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800" b="1">
                <a:solidFill>
                  <a:srgbClr val="F3EFE6"/>
                </a:solidFill>
                <a:latin typeface="Arial Black"/>
              </a:rPr>
              <a:t>5/7</a:t>
            </a:r>
            <a:r>
              <a:rPr sz="2016" b="1" baseline="30000">
                <a:solidFill>
                  <a:srgbClr val="F3EFE6"/>
                </a:solidFill>
                <a:latin typeface="Arial Black"/>
              </a:rPr>
              <a:t/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rubros crecen · textil lidera con +5,0%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00600" y="1051560"/>
            <a:ext cx="379476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1051560"/>
            <a:ext cx="3794760" cy="41148"/>
          </a:xfrm>
          <a:prstGeom prst="rect">
            <a:avLst/>
          </a:prstGeom>
          <a:solidFill>
            <a:srgbClr val="FF4C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20640" y="1298448"/>
            <a:ext cx="3154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50" b="1" i="0">
                <a:solidFill>
                  <a:srgbClr val="A79E8E"/>
                </a:solidFill>
                <a:latin typeface="Arial"/>
              </a:rPr>
              <a:t>VS AGOSTO (DESEST.)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74920" y="1691640"/>
            <a:ext cx="3246120" cy="1051560"/>
          </a:xfrm>
          <a:prstGeom prst="rect">
            <a:avLst/>
          </a:prstGeom>
          <a:noFill/>
        </p:spPr>
        <p:txBody>
          <a:bodyPr wrap="none">
            <a:noAutofit/>
          </a:bodyPr>
          <a:lstStyle/>
          <a:p>
            <a:pPr algn="l"/>
            <a:r>
              <a:rPr sz="4800" b="1">
                <a:solidFill>
                  <a:srgbClr val="FF4C5E"/>
                </a:solidFill>
                <a:latin typeface="Arial Black"/>
              </a:rPr>
              <a:t>5/7</a:t>
            </a:r>
            <a:r>
              <a:rPr sz="2016" b="1" baseline="30000">
                <a:solidFill>
                  <a:srgbClr val="FF4C5E"/>
                </a:solidFill>
                <a:latin typeface="Arial Black"/>
              </a:rPr>
              <a:t/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20640" y="2880360"/>
            <a:ext cx="31546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rubros cayeron · solo farmacia y ferretería subieron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4279392"/>
            <a:ext cx="80467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 i="1">
                <a:solidFill>
                  <a:srgbClr val="A79E8E"/>
                </a:solidFill>
                <a:latin typeface="Arial"/>
              </a:rPr>
              <a:t>Ningún rubro lidera las tres métricas: interanual, mensual y acumulado.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«Cinco de siete rubros crecen contra 2025. Cinco de siete cayeron contra agosto.»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LA BRECHA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LO QUE VIVEN VS LO QUE ESPERAN</a:t>
            </a:r>
          </a:p>
        </p:txBody>
      </p:sp>
      <p:pic>
        <p:nvPicPr>
          <p:cNvPr id="7" name="Picture 6" descr="ventas_pyme_came_septiembre_2026_expectativas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4880" y="960120"/>
            <a:ext cx="6674239" cy="3685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4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746C5C"/>
                </a:solidFill>
                <a:latin typeface="Arial"/>
              </a:rPr>
              <a:t>EL CLIMA DE INVERSIÓN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A675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17140F"/>
                </a:solidFill>
                <a:latin typeface="Arial Black"/>
              </a:rPr>
              <a:t>EL COMERCIO PYME NO ESTÁ PARA INVERTIR</a:t>
            </a:r>
          </a:p>
        </p:txBody>
      </p:sp>
      <p:pic>
        <p:nvPicPr>
          <p:cNvPr id="7" name="Picture 6" descr="ventas_pyme_came_septiembre_2026_inversion_ppt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188720"/>
            <a:ext cx="7863840" cy="29449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8640" y="4846320"/>
            <a:ext cx="4572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46C5C"/>
                </a:solidFill>
                <a:latin typeface="Arial"/>
              </a:rPr>
              <a:t>KARTAL Consulting  ·  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LA 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LO QUE HAY QUE HACER ESTA SEMANA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051560"/>
            <a:ext cx="260604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59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Forecast Q4 sobre 0% real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59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59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Usar el +0,3% como techo del escenario central, no como punto de partida.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01568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401568" y="1051560"/>
            <a:ext cx="2606040" cy="41148"/>
          </a:xfrm>
          <a:prstGeom prst="rect">
            <a:avLst/>
          </a:prstGeom>
          <a:solidFill>
            <a:srgbClr val="746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75888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746C5C"/>
                </a:solidFill>
                <a:latin typeface="Arial Black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5888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Cuotas cortas antes del 18/10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75888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75888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Es lo que cierra ventas en el mostrador. Definirlas y comunicarlas con anticipación.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254496" y="1051560"/>
            <a:ext cx="2606040" cy="3063240"/>
          </a:xfrm>
          <a:prstGeom prst="rect">
            <a:avLst/>
          </a:prstGeom>
          <a:solidFill>
            <a:srgbClr val="1B1F27"/>
          </a:solidFill>
          <a:ln w="9525">
            <a:solidFill>
              <a:srgbClr val="3330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54496" y="1051560"/>
            <a:ext cx="2606040" cy="41148"/>
          </a:xfrm>
          <a:prstGeom prst="rect">
            <a:avLst/>
          </a:prstGeom>
          <a:solidFill>
            <a:srgbClr val="5FAE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28816" y="1252728"/>
            <a:ext cx="2057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5FAE84"/>
                </a:solidFill>
                <a:latin typeface="Arial Black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28816" y="1783080"/>
            <a:ext cx="205740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Revisar crédito al canal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28816" y="2743200"/>
            <a:ext cx="2057400" cy="10972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528816" y="2898648"/>
            <a:ext cx="2057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Límites y plazos en rubros con acumulado negativo: textil, farmacia, alimentos y calzado.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«Cinco de siete rubros crecen contra 2025. Cinco de siete cayeron contra agosto.»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Chevron 2"/>
          <p:cNvSpPr/>
          <p:nvPr/>
        </p:nvSpPr>
        <p:spPr>
          <a:xfrm>
            <a:off x="548640" y="219456"/>
            <a:ext cx="137160" cy="137160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82880"/>
            <a:ext cx="78638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E3A73E"/>
                </a:solidFill>
                <a:latin typeface="Arial"/>
              </a:rPr>
              <a:t>POR QUÉ IMPORTA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45720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585216"/>
            <a:ext cx="80467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200" b="1" i="0">
                <a:solidFill>
                  <a:srgbClr val="F3EFE6"/>
                </a:solidFill>
                <a:latin typeface="Arial Black"/>
              </a:rPr>
              <a:t>CUATRO CLAVES PARA LEER EL DATO</a:t>
            </a:r>
          </a:p>
        </p:txBody>
      </p:sp>
      <p:sp>
        <p:nvSpPr>
          <p:cNvPr id="7" name="Chevron 6"/>
          <p:cNvSpPr/>
          <p:nvPr/>
        </p:nvSpPr>
        <p:spPr>
          <a:xfrm>
            <a:off x="548640" y="1143000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1078992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078992"/>
            <a:ext cx="3291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Cuotas cortas sostienen el mostrador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1078992"/>
            <a:ext cx="3794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Determinantes en bazar, calzado, ferretería y textil.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1737360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Chevron 11"/>
          <p:cNvSpPr/>
          <p:nvPr/>
        </p:nvSpPr>
        <p:spPr>
          <a:xfrm>
            <a:off x="548640" y="1929384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865376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1865376"/>
            <a:ext cx="3291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Importados e informalidad presionan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00600" y="1865376"/>
            <a:ext cx="3794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Comprimen precios del canal formal en bazar, calzado y textil.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523744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Chevron 16"/>
          <p:cNvSpPr/>
          <p:nvPr/>
        </p:nvSpPr>
        <p:spPr>
          <a:xfrm>
            <a:off x="548640" y="2715768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265176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17320" y="2651760"/>
            <a:ext cx="3291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El comerciante cuida caja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00600" y="2651760"/>
            <a:ext cx="3794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Liquida stock, repone poco y controla compras.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3310127"/>
            <a:ext cx="8046720" cy="9144"/>
          </a:xfrm>
          <a:prstGeom prst="rect">
            <a:avLst/>
          </a:prstGeom>
          <a:solidFill>
            <a:srgbClr val="3330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Chevron 21"/>
          <p:cNvSpPr/>
          <p:nvPr/>
        </p:nvSpPr>
        <p:spPr>
          <a:xfrm>
            <a:off x="548640" y="3502151"/>
            <a:ext cx="146304" cy="146304"/>
          </a:xfrm>
          <a:prstGeom prst="chevron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3438144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 Black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3438144"/>
            <a:ext cx="32918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300" b="1" i="0">
                <a:solidFill>
                  <a:srgbClr val="F3EFE6"/>
                </a:solidFill>
                <a:latin typeface="Arial"/>
              </a:rPr>
              <a:t>El Día de la Madre es la prueba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0600" y="3438144"/>
            <a:ext cx="3794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Bazar y perfumería ponen allí sus expectativas.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" y="484632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1">
                <a:solidFill>
                  <a:srgbClr val="E3A73E"/>
                </a:solidFill>
                <a:latin typeface="Arial"/>
              </a:rPr>
              <a:t>«Cinco de siete rubros crecen contra 2025. Cinco de siete cayeron contra agosto.»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846320"/>
            <a:ext cx="640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746C5C"/>
                </a:solidFill>
                <a:latin typeface="Arial"/>
              </a:rPr>
              <a:t>09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E11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20040" y="45720"/>
            <a:ext cx="1371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0" b="1" i="0">
                <a:solidFill>
                  <a:srgbClr val="333026"/>
                </a:solidFill>
                <a:latin typeface="Georgia"/>
              </a:rPr>
              <a:t>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7498079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750" b="1" i="1">
                <a:solidFill>
                  <a:srgbClr val="F3EFE6"/>
                </a:solidFill>
                <a:latin typeface="Arial"/>
              </a:rPr>
              <a:t>El 0,3% interanual dice que las pyme empataron con 2025. El -1,2% mensual dice que el empate se está rompiendo. Y el 55,7% que no invertiría dice que lo saben.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06040"/>
            <a:ext cx="457200" cy="41148"/>
          </a:xfrm>
          <a:prstGeom prst="rect">
            <a:avLst/>
          </a:prstGeom>
          <a:solidFill>
            <a:srgbClr val="E3A7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40080" y="2788920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E3A73E"/>
                </a:solidFill>
                <a:latin typeface="Arial"/>
              </a:rPr>
              <a:t>Agop Karagoz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154680"/>
            <a:ext cx="54864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50" b="0" i="0">
                <a:solidFill>
                  <a:srgbClr val="A79E8E"/>
                </a:solidFill>
                <a:latin typeface="Arial"/>
              </a:rPr>
              <a:t>Director, KARTAL Consulting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2926080"/>
            <a:ext cx="20116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600" b="1" i="0">
                <a:solidFill>
                  <a:srgbClr val="746C5C"/>
                </a:solidFill>
                <a:latin typeface="Arial"/>
              </a:rPr>
              <a:t>kartal.com.ar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846320"/>
            <a:ext cx="8046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746C5C"/>
                </a:solidFill>
                <a:latin typeface="Arial"/>
              </a:rPr>
              <a:t>ESTRATEGIA · DECISIÓN · EJECUCIÓN  ·  5 de octubre de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