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PORTADA — La geografia del superavit. Argentina registra superavit comercial record en Q1 2026 (+6.339M USD) pero la cuenta corriente sigue en deficit (-1.651M). Los servicios y las rentas consumen todo el excedente y mas. Fuente exclusiva: INDEC, publicado 24 de junio de 2026.</a:t>
            </a:r>
          </a:p>
          <a:p>
            <a:r>
              <a:t>&lt;&lt;Argentina gana con los medianos y pierde con los gigantes. El superavit de bienes es real. El deficit estructural tambien.&gt;&gt;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ESCENARIOS — Favorable: cosecha record + estabilidad cambiaria; cuenta corriente anual estimada -3 a -4B. Base: continuidad del patron de Q1; CC anual -5 a -7B. Adverso: caida de commodities + depreciacion de yuan/real; presion sobre reservas, CC anual -8 a -10B. El escenario base implica que el patron estructural (deficit con gigantes, superavit con medianos) no se modifica en 2026.</a:t>
            </a:r>
          </a:p>
          <a:p>
            <a:r>
              <a:t>&lt;&lt;Argentina gana con los medianos y pierde con los gigantes. El superavit de bienes es real. El deficit estructural tambien.&gt;&gt;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CIERRE — La frase que resume el informe: Argentina gana con los medianos y pierde con los gigantes. El superavit de bienes es real. El deficit estructural tambien. La estrategia de diversificacion hacia India, Chile y EEUU no es una aspiracion — es lo que los datos confirman como el unico camino para acumular divisas netas en el comercio exterior. Fuente: INDEC.</a:t>
            </a:r>
          </a:p>
          <a:p>
            <a:r>
              <a:t>&lt;&lt;Argentina gana con los medianos y pierde con los gigantes. El superavit de bienes es real. El deficit estructural tambien.&gt;&gt;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HOOK — Cuenta corriente Q1 2026: -1.651 millones de dolares. Mejora significativa respecto al Q1 2025 (-5.158M), una reduccion del 68% interanual. Sin embargo, el superavit comercial de bienes (+6.339M) no alcanza para cubrir el deficit de servicios (-4.028M) y la renta primaria (-4.676M). El resultado estructural sigue siendo negativo.</a:t>
            </a:r>
          </a:p>
          <a:p>
            <a:r>
              <a:t>&lt;&lt;Argentina gana con los medianos y pierde con los gigantes. El superavit de bienes es real. El deficit estructural tambien.&gt;&gt;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SITUACION — El superavit de bienes de +6.339M es real y es record. Pero tres componentes lo absorben: el deficit de servicios (-4.028M, traccionado por el turismo emisivo con -3.184M), la renta primaria pagada al exterior (-4.676M, que incluye intereses de deuda y utilidades de IED), y un ingreso secundario positivo de +714M. El resultado neto es un deficit de cuenta corriente de -1.651M.</a:t>
            </a:r>
          </a:p>
          <a:p>
            <a:r>
              <a:t>&lt;&lt;Argentina gana con los medianos y pierde con los gigantes. El superavit de bienes es real. El deficit estructural tambien.&gt;&gt;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CHART CASCADA — Composicion de la cuenta corriente Q1 2026. El grafico muestra como cada componente suma o resta al resultado final. El superavit de bienes (+6.339M) es el unico factor positivo relevante. Los servicios y la renta primaria juntos consumen -8.704M, generando un deficit de cuenta corriente de -1.651M.</a:t>
            </a:r>
          </a:p>
          <a:p>
            <a:r>
              <a:t>&lt;&lt;Argentina gana con los medianos y pierde con los gigantes. El superavit de bienes es real. El deficit estructural tambien.&gt;&gt;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CHART SOCIOS — Top 6 socios comerciales por exportaciones, importaciones y saldo. Brasil y China son deficit; EEUU, India y Chile son superavit. El patron es estructural: Argentina pierde divisas con los dos socios mas grandes y las gana con los medianos. Top 5 = 48,7% del comercio exterior total (USD 37.482M).</a:t>
            </a:r>
          </a:p>
          <a:p>
            <a:r>
              <a:t>&lt;&lt;Argentina gana con los medianos y pierde con los gigantes. El superavit de bienes es real. El deficit estructural tambien.&gt;&gt;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LOS GIGANTES — China y Brasil son los dos principales socios por volumen de intercambio, y con ambos Argentina tiene deficit. China: -1.995M (exp 1.748 / imp 3.743). Brasil: -651M (exp 2.724 / imp 3.375). La asimetria tecnologica con China es estructural. Con Brasil, el MERCOSUR no esta generando equilibrio comercial. Juntos generan -2.646M de deficit bilateral.</a:t>
            </a:r>
          </a:p>
          <a:p>
            <a:r>
              <a:t>&lt;&lt;Argentina gana con los medianos y pierde con los gigantes. El superavit de bienes es real. El deficit estructural tambien.&gt;&gt;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LOS MEDIANOS — India (+1.150M), Chile (+1.060M) y EEUU (+879M) son los tres socios con mayor superavit para Argentina. India tiene el mayor potencial de crecimiento: volumen aun bajo (1.665M intercambio) pero saldo muy favorable (exp 5.4x imp). EEUU es el primer destino de exportaciones de servicios (30,4%). Juntos generan +3.089M de superavit bilateral.</a:t>
            </a:r>
          </a:p>
          <a:p>
            <a:r>
              <a:t>&lt;&lt;Argentina gana con los medianos y pierde con los gigantes. El superavit de bienes es real. El deficit estructural tambien.&gt;&gt;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SERIE HISTORICA — La cuenta corriente argentina muestra alta volatilidad trimestral. 2023: deficit profundo (-22.355M total). 2024: reversion a superavit (+5.891M). 2025: vuelta al deficit (-7.788M). Q1 2026: -1.651M, que representa una mejora interanual del 68% vs Q1 2025. La tendencia de 2026 es mas favorable que 2025, pero el patron estructural no esta resuelto.</a:t>
            </a:r>
          </a:p>
          <a:p>
            <a:r>
              <a:t>&lt;&lt;Argentina gana con los medianos y pierde con los gigantes. El superavit de bienes es real. El deficit estructural tambien.&gt;&gt;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IMPLICANCIAS — Cuatro vectores de accion: (E) Exposicion cambiaria al yuan/real — cuantificar urgente; (O) Oportunidad India — primer mover advantage disponible; (A) Alerta turismo Q3 — el deficit de viajes se amplifica estacionalmente; (T) Tecnologia y servicios a EEUU — el mercado esta creciendo y Argentina tiene ventaja comparativa en nearshoring.</a:t>
            </a:r>
          </a:p>
          <a:p>
            <a:r>
              <a:t>&lt;&lt;Argentina gana con los medianos y pierde con los gigantes. El superavit de bienes es real. El deficit estructural tambien.&gt;&gt;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645920" y="3246120"/>
            <a:ext cx="5852160" cy="50292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8229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 i="0">
                <a:solidFill>
                  <a:srgbClr val="FFFFFF"/>
                </a:solidFill>
                <a:latin typeface="Arial Black"/>
              </a:rPr>
              <a:t>LA GEOGRAFIA DEL SUPERAVIT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651760"/>
            <a:ext cx="78638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0">
                <a:solidFill>
                  <a:srgbClr val="5B91CC"/>
                </a:solidFill>
                <a:latin typeface="Arial"/>
              </a:rPr>
              <a:t>Argentina exporta a record y sigue en deficit de cuenta corriente.
Los servicios y las rentas consumen USD 7.700 millones en un trimestre.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29000"/>
            <a:ext cx="8229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B8952A"/>
                </a:solidFill>
                <a:latin typeface="Arial"/>
              </a:rPr>
              <a:t>ESTRATEGIA · DECISIÓN · EJECUCIóN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217920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2E6CB8"/>
                </a:solidFill>
                <a:latin typeface="Arial"/>
              </a:rPr>
              <a:t>KARTAL Consulting | kartal.com.ar | Martes 24 de Junio de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3931920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1">
                <a:solidFill>
                  <a:srgbClr val="5B91CC"/>
                </a:solidFill>
                <a:latin typeface="Arial"/>
              </a:rPr>
              <a:t>Fuente: INDEC — Balanza de pagos, PII y deuda externa Q1 2026</a:t>
            </a:r>
          </a:p>
        </p:txBody>
      </p:sp>
      <p:pic>
        <p:nvPicPr>
          <p:cNvPr id="9" name="Picture 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5577840"/>
            <a:ext cx="1188720" cy="4754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1">
                <a:solidFill>
                  <a:srgbClr val="B8952A"/>
                </a:solidFill>
                <a:latin typeface="Arial"/>
              </a:rPr>
              <a:t>«Argentina gana con los medianos y pierde con los gigantes. El superavit de bienes es real. El deficit estructural también.»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74320"/>
            <a:ext cx="8412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FFFFFF"/>
                </a:solidFill>
                <a:latin typeface="Arial Black"/>
              </a:rPr>
              <a:t>TRES ESCENARIOS PARA EL RESTO DE 2026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914400"/>
            <a:ext cx="8412480" cy="36576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365760" y="1097280"/>
            <a:ext cx="109728" cy="1417320"/>
          </a:xfrm>
          <a:prstGeom prst="rect">
            <a:avLst/>
          </a:prstGeom>
          <a:solidFill>
            <a:srgbClr val="375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12064" y="1097280"/>
            <a:ext cx="8266175" cy="1417320"/>
          </a:xfrm>
          <a:prstGeom prst="rect">
            <a:avLst/>
          </a:prstGeom>
          <a:solidFill>
            <a:srgbClr val="223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1207007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375623"/>
                </a:solidFill>
                <a:latin typeface="Arial Black"/>
              </a:rPr>
              <a:t>FAVORABLE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1664207"/>
            <a:ext cx="7772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5B91CC"/>
                </a:solidFill>
                <a:latin typeface="Calibri"/>
              </a:rPr>
              <a:t>Cosecha gruesa record + tipo de cambio estable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011680"/>
            <a:ext cx="77724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Exportaciones Q2/Q3 sostienen superavit bienes. Turismo emisivo se frena. CC anual: -3/4B.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2679191"/>
            <a:ext cx="109728" cy="141732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12064" y="2679191"/>
            <a:ext cx="8266175" cy="1417320"/>
          </a:xfrm>
          <a:prstGeom prst="rect">
            <a:avLst/>
          </a:prstGeom>
          <a:solidFill>
            <a:srgbClr val="223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8892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E36C09"/>
                </a:solidFill>
                <a:latin typeface="Arial Black"/>
              </a:rPr>
              <a:t>BASE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3246120"/>
            <a:ext cx="7772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5B91CC"/>
                </a:solidFill>
                <a:latin typeface="Calibri"/>
              </a:rPr>
              <a:t>Continuidad del patron Q1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3593591"/>
            <a:ext cx="77724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Superavit bienes se mantiene pero servicios y renta primaria persisten. CC anual: -5/7B.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5760" y="4261104"/>
            <a:ext cx="109728" cy="14173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12064" y="4261104"/>
            <a:ext cx="8266175" cy="1417320"/>
          </a:xfrm>
          <a:prstGeom prst="rect">
            <a:avLst/>
          </a:prstGeom>
          <a:solidFill>
            <a:srgbClr val="223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5800" y="4370832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C00000"/>
                </a:solidFill>
                <a:latin typeface="Arial Black"/>
              </a:rPr>
              <a:t>ADVERSO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4828032"/>
            <a:ext cx="7772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5B91CC"/>
                </a:solidFill>
                <a:latin typeface="Calibri"/>
              </a:rPr>
              <a:t>Caida commodities + yuan/real deprecian vs. USD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5175504"/>
            <a:ext cx="7772400" cy="42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Calibri"/>
              </a:rPr>
              <a:t>Exportaciones caen, importaciones chinas se encarecen. Presion sobre reservas. CC: -8/10B.</a:t>
            </a:r>
          </a:p>
        </p:txBody>
      </p:sp>
      <p:pic>
        <p:nvPicPr>
          <p:cNvPr id="19" name="Picture 1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1">
                <a:solidFill>
                  <a:srgbClr val="B8952A"/>
                </a:solidFill>
                <a:latin typeface="Arial"/>
              </a:rPr>
              <a:t>«Argentina gana con los medianos y pierde con los gigantes. El superavit de bienes es real. El deficit estructural también.»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725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40080" y="1371600"/>
            <a:ext cx="7863840" cy="3474720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737360"/>
            <a:ext cx="7315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1">
                <a:solidFill>
                  <a:srgbClr val="B8952A"/>
                </a:solidFill>
                <a:latin typeface="Arial Black"/>
              </a:rPr>
              <a:t>«Argentina gana con los medianos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514600"/>
            <a:ext cx="73152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1">
                <a:solidFill>
                  <a:srgbClr val="B8952A"/>
                </a:solidFill>
                <a:latin typeface="Arial Black"/>
              </a:rPr>
              <a:t>y pierde con los gigantes.»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0" y="3310128"/>
            <a:ext cx="4572000" cy="50292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3456432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5B91CC"/>
                </a:solidFill>
                <a:latin typeface="Arial"/>
              </a:rPr>
              <a:t>Agop Karagoz — Director, Kartal Consulting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57200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2E6CB8"/>
                </a:solidFill>
                <a:latin typeface="Arial"/>
              </a:rPr>
              <a:t>Informe completo: kartal.com.ar/informes/socios_comerciales_q1_2026.php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5943600"/>
            <a:ext cx="8229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2E6CB8"/>
                </a:solidFill>
                <a:latin typeface="Arial"/>
              </a:rPr>
              <a:t>KARTAL Consulting | kartal.com.ar | Balanza de pagos Argentina Q1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512064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0" i="1">
                <a:solidFill>
                  <a:srgbClr val="AAAAAA"/>
                </a:solidFill>
                <a:latin typeface="Arial"/>
              </a:rPr>
              <a:t>Fuente: INDEC — Balanza de pagos, PII y deuda externa. Primer trimestre 2026.</a:t>
            </a:r>
          </a:p>
        </p:txBody>
      </p:sp>
      <p:pic>
        <p:nvPicPr>
          <p:cNvPr id="11" name="Picture 10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5577840"/>
            <a:ext cx="1188720" cy="47548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1">
                <a:solidFill>
                  <a:srgbClr val="B8952A"/>
                </a:solidFill>
                <a:latin typeface="Arial"/>
              </a:rPr>
              <a:t>«Argentina gana con los medianos y pierde con los gigantes. El superavit de bienes es real. El deficit estructural también.»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CUENTA CORRIENTE Q1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463040"/>
            <a:ext cx="82296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B8952A"/>
                </a:solidFill>
                <a:latin typeface="Arial Black"/>
              </a:rPr>
              <a:t>-USD 1.651M</a:t>
            </a:r>
          </a:p>
        </p:txBody>
      </p:sp>
      <p:sp>
        <p:nvSpPr>
          <p:cNvPr id="4" name="Rectangle 3"/>
          <p:cNvSpPr/>
          <p:nvPr/>
        </p:nvSpPr>
        <p:spPr>
          <a:xfrm>
            <a:off x="1645920" y="3246120"/>
            <a:ext cx="5852160" cy="50292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3401568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 i="0">
                <a:solidFill>
                  <a:srgbClr val="5B91CC"/>
                </a:solidFill>
                <a:latin typeface="Arial"/>
              </a:rPr>
              <a:t>Q1 2025: -5.158M   |   Mejora interanual: +3.507M USD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114800"/>
            <a:ext cx="768096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 i="0">
                <a:solidFill>
                  <a:srgbClr val="FFFFFF"/>
                </a:solidFill>
                <a:latin typeface="Calibri"/>
              </a:rPr>
              <a:t>El deficit se redujo 68% respecto al mismo trimestre del ano anterior.
Pero el superavit de bienes sigue sin alcanzar para cerrar la cuenta corriente.</a:t>
            </a:r>
          </a:p>
        </p:txBody>
      </p:sp>
      <p:pic>
        <p:nvPicPr>
          <p:cNvPr id="7" name="Picture 6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1">
                <a:solidFill>
                  <a:srgbClr val="B8952A"/>
                </a:solidFill>
                <a:latin typeface="Arial"/>
              </a:rPr>
              <a:t>«Argentina gana con los medianos y pierde con los gigantes. El superavit de bienes es real. El deficit estructural también.»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74320"/>
            <a:ext cx="8412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 i="0">
                <a:solidFill>
                  <a:srgbClr val="17253D"/>
                </a:solidFill>
                <a:latin typeface="Arial Black"/>
              </a:rPr>
              <a:t>EL SUPERAVIT DE BIENES EXISTE. PERO DESAPARECE.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1115568"/>
            <a:ext cx="8412480" cy="36576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365760" y="1325880"/>
            <a:ext cx="8412480" cy="804672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435607"/>
            <a:ext cx="22860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375623"/>
                </a:solidFill>
                <a:latin typeface="Arial Black"/>
              </a:rPr>
              <a:t>+USD 6.339M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17520" y="1463039"/>
            <a:ext cx="557784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7253D"/>
                </a:solidFill>
                <a:latin typeface="Calibri"/>
              </a:rPr>
              <a:t>Superavit de bienes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2176272"/>
            <a:ext cx="8412480" cy="804672"/>
          </a:xfrm>
          <a:prstGeom prst="rect">
            <a:avLst/>
          </a:prstGeom>
          <a:solidFill>
            <a:srgbClr val="FCE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286000"/>
            <a:ext cx="22860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C00000"/>
                </a:solidFill>
                <a:latin typeface="Arial Black"/>
              </a:rPr>
              <a:t>-USD 4.028M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17520" y="2313432"/>
            <a:ext cx="557784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7253D"/>
                </a:solidFill>
                <a:latin typeface="Calibri"/>
              </a:rPr>
              <a:t>Deficit de servicios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5760" y="3026664"/>
            <a:ext cx="8412480" cy="804672"/>
          </a:xfrm>
          <a:prstGeom prst="rect">
            <a:avLst/>
          </a:prstGeom>
          <a:solidFill>
            <a:srgbClr val="FCE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136392"/>
            <a:ext cx="22860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C00000"/>
                </a:solidFill>
                <a:latin typeface="Arial Black"/>
              </a:rPr>
              <a:t>-USD 4.676M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17520" y="3163824"/>
            <a:ext cx="557784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7253D"/>
                </a:solidFill>
                <a:latin typeface="Calibri"/>
              </a:rPr>
              <a:t>Renta primaria (rentas al exterior)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" y="3877056"/>
            <a:ext cx="8412480" cy="804672"/>
          </a:xfrm>
          <a:prstGeom prst="rect">
            <a:avLst/>
          </a:prstGeom>
          <a:solidFill>
            <a:srgbClr val="D6E8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3986784"/>
            <a:ext cx="22860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2E6CB8"/>
                </a:solidFill>
                <a:latin typeface="Arial Black"/>
              </a:rPr>
              <a:t>+USD 714M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17520" y="4014216"/>
            <a:ext cx="557784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7253D"/>
                </a:solidFill>
                <a:latin typeface="Calibri"/>
              </a:rPr>
              <a:t>Ingreso secundario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5760" y="4727448"/>
            <a:ext cx="8412480" cy="804672"/>
          </a:xfrm>
          <a:prstGeom prst="rect">
            <a:avLst/>
          </a:prstGeom>
          <a:solidFill>
            <a:srgbClr val="D6E8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48640" y="4837176"/>
            <a:ext cx="22860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1E4D96"/>
                </a:solidFill>
                <a:latin typeface="Arial Black"/>
              </a:rPr>
              <a:t>-USD 1.651M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17520" y="4864608"/>
            <a:ext cx="5577840" cy="530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17253D"/>
                </a:solidFill>
                <a:latin typeface="Calibri"/>
              </a:rPr>
              <a:t>CUENTA CORRIENTE — RESULTADO</a:t>
            </a:r>
          </a:p>
        </p:txBody>
      </p:sp>
      <p:pic>
        <p:nvPicPr>
          <p:cNvPr id="19" name="Picture 1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65760" y="612648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AAAAA"/>
                </a:solidFill>
                <a:latin typeface="Arial"/>
              </a:rPr>
              <a:t>Fuente: INDEC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1">
                <a:solidFill>
                  <a:srgbClr val="B8952A"/>
                </a:solidFill>
                <a:latin typeface="Arial"/>
              </a:rPr>
              <a:t>«Argentina gana con los medianos y pierde con los gigantes. El superavit de bienes es real. El deficit estructural también.»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56032"/>
            <a:ext cx="8412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COMO SE CONSTRUYE EL DEFICIT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896112"/>
            <a:ext cx="8412480" cy="36576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socios_comerciales_q1_2026_cascad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005840"/>
            <a:ext cx="8412480" cy="5029200"/>
          </a:xfrm>
          <a:prstGeom prst="rect">
            <a:avLst/>
          </a:prstGeom>
        </p:spPr>
      </p:pic>
      <p:pic>
        <p:nvPicPr>
          <p:cNvPr id="5" name="Picture 4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1">
                <a:solidFill>
                  <a:srgbClr val="B8952A"/>
                </a:solidFill>
                <a:latin typeface="Arial"/>
              </a:rPr>
              <a:t>«Argentina gana con los medianos y pierde con los gigantes. El superavit de bienes es real. El deficit estructural también.»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56032"/>
            <a:ext cx="8412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EL MAPA QUE LO DICE TODO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896112"/>
            <a:ext cx="8412480" cy="36576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socios_comerciales_q1_2026_socio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960120"/>
            <a:ext cx="8778240" cy="5212080"/>
          </a:xfrm>
          <a:prstGeom prst="rect">
            <a:avLst/>
          </a:prstGeom>
        </p:spPr>
      </p:pic>
      <p:pic>
        <p:nvPicPr>
          <p:cNvPr id="5" name="Picture 4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1">
                <a:solidFill>
                  <a:srgbClr val="B8952A"/>
                </a:solidFill>
                <a:latin typeface="Arial"/>
              </a:rPr>
              <a:t>«Argentina gana con los medianos y pierde con los gigantes. El superavit de bienes es real. El deficit estructural también.»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74320"/>
            <a:ext cx="8412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17253D"/>
                </a:solidFill>
                <a:latin typeface="Arial Black"/>
              </a:rPr>
              <a:t>LOS GIGANTES SON EL PROBLEMA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1115568"/>
            <a:ext cx="8412480" cy="3657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365760" y="1280160"/>
            <a:ext cx="4023360" cy="4297680"/>
          </a:xfrm>
          <a:prstGeom prst="rect">
            <a:avLst/>
          </a:prstGeom>
          <a:solidFill>
            <a:srgbClr val="FCE4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417320"/>
            <a:ext cx="3657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C00000"/>
                </a:solidFill>
                <a:latin typeface="Arial Black"/>
              </a:rPr>
              <a:t>CHINA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148840"/>
            <a:ext cx="36576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C00000"/>
                </a:solidFill>
                <a:latin typeface="Arial Black"/>
              </a:rPr>
              <a:t>-USD 1.995M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004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17253D"/>
                </a:solidFill>
                <a:latin typeface="Calibri"/>
              </a:rPr>
              <a:t>Saldo comercial Q1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611880"/>
            <a:ext cx="36576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7253D"/>
                </a:solidFill>
                <a:latin typeface="Calibri"/>
              </a:rPr>
              <a:t>Exp: 1.748M
Imp: 3.743M
Intercambio: 5.490M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663440"/>
            <a:ext cx="3657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595959"/>
                </a:solidFill>
                <a:latin typeface="Calibri"/>
              </a:rPr>
              <a:t>Vende manufactura, compra commodities.
Brecha tecnologica estructural.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54880" y="1280160"/>
            <a:ext cx="4023360" cy="429768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937760" y="1417320"/>
            <a:ext cx="3657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>
                <a:solidFill>
                  <a:srgbClr val="E36C09"/>
                </a:solidFill>
                <a:latin typeface="Arial Black"/>
              </a:rPr>
              <a:t>BRASIL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37760" y="2148840"/>
            <a:ext cx="36576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E36C09"/>
                </a:solidFill>
                <a:latin typeface="Arial Black"/>
              </a:rPr>
              <a:t>-USD 651M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37760" y="32004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17253D"/>
                </a:solidFill>
                <a:latin typeface="Calibri"/>
              </a:rPr>
              <a:t>Saldo comercial Q1 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37760" y="3611880"/>
            <a:ext cx="36576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7253D"/>
                </a:solidFill>
                <a:latin typeface="Calibri"/>
              </a:rPr>
              <a:t>Exp: 2.724M
Imp: 3.375M
Intercambio: 6.099M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37760" y="4663440"/>
            <a:ext cx="36576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595959"/>
                </a:solidFill>
                <a:latin typeface="Calibri"/>
              </a:rPr>
              <a:t>Mayor socio por volumen total.
Deficit menor que China, igualmente persistente.</a:t>
            </a:r>
          </a:p>
        </p:txBody>
      </p:sp>
      <p:pic>
        <p:nvPicPr>
          <p:cNvPr id="16" name="Picture 15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65760" y="612648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AAAAA"/>
                </a:solidFill>
                <a:latin typeface="Arial"/>
              </a:rPr>
              <a:t>Fuente: INDEC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1">
                <a:solidFill>
                  <a:srgbClr val="B8952A"/>
                </a:solidFill>
                <a:latin typeface="Arial"/>
              </a:rPr>
              <a:t>«Argentina gana con los medianos y pierde con los gigantes. El superavit de bienes es real. El deficit estructural también.»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74320"/>
            <a:ext cx="8412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17253D"/>
                </a:solidFill>
                <a:latin typeface="Arial Black"/>
              </a:rPr>
              <a:t>LOS MEDIANOS SON LA OPORTUNIDAD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1115568"/>
            <a:ext cx="8412480" cy="36576"/>
          </a:xfrm>
          <a:prstGeom prst="rect">
            <a:avLst/>
          </a:prstGeom>
          <a:solidFill>
            <a:srgbClr val="375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365760" y="1280160"/>
            <a:ext cx="2651760" cy="457200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17320"/>
            <a:ext cx="23774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375623"/>
                </a:solidFill>
                <a:latin typeface="Arial Black"/>
              </a:rPr>
              <a:t>INDIA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2103120"/>
            <a:ext cx="2377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375623"/>
                </a:solidFill>
                <a:latin typeface="Arial Black"/>
              </a:rPr>
              <a:t>+1.150M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2999232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17253D"/>
                </a:solidFill>
                <a:latin typeface="Calibri"/>
              </a:rPr>
              <a:t>exp 1.407M / imp 257M / intercambio 1.665M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3703320"/>
            <a:ext cx="237744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595959"/>
                </a:solidFill>
                <a:latin typeface="Calibri"/>
              </a:rPr>
              <a:t>Agropecuarios con alto precio relativo. Potencial de crecimiento sin saturacion.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3291840" y="1280160"/>
            <a:ext cx="2651760" cy="457200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429000" y="1417320"/>
            <a:ext cx="23774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375623"/>
                </a:solidFill>
                <a:latin typeface="Arial Black"/>
              </a:rPr>
              <a:t>CHILE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29000" y="2103120"/>
            <a:ext cx="2377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375623"/>
                </a:solidFill>
                <a:latin typeface="Arial Black"/>
              </a:rPr>
              <a:t>+1.060M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29000" y="2999232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17253D"/>
                </a:solidFill>
                <a:latin typeface="Calibri"/>
              </a:rPr>
              <a:t>exp 1.271M / imp 211M / intercambio 1.482M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29000" y="3703320"/>
            <a:ext cx="237744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595959"/>
                </a:solidFill>
                <a:latin typeface="Calibri"/>
              </a:rPr>
              <a:t>Relacion bilateral estable. Superavit consistente, baja volatilidad.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20" y="1280160"/>
            <a:ext cx="2651760" cy="4572000"/>
          </a:xfrm>
          <a:prstGeom prst="rect">
            <a:avLst/>
          </a:prstGeom>
          <a:solidFill>
            <a:srgbClr val="E2EF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55080" y="1417320"/>
            <a:ext cx="23774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375623"/>
                </a:solidFill>
                <a:latin typeface="Arial Black"/>
              </a:rPr>
              <a:t>EE.UU.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55080" y="2103120"/>
            <a:ext cx="23774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375623"/>
                </a:solidFill>
                <a:latin typeface="Arial Black"/>
              </a:rPr>
              <a:t>+879M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55080" y="2999232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 i="0">
                <a:solidFill>
                  <a:srgbClr val="17253D"/>
                </a:solidFill>
                <a:latin typeface="Calibri"/>
              </a:rPr>
              <a:t>exp 2.195M / imp 1.317M / intercambio 3.512M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55080" y="3703320"/>
            <a:ext cx="237744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595959"/>
                </a:solidFill>
                <a:latin typeface="Calibri"/>
              </a:rPr>
              <a:t>Servicios TIC: 30,4% de exportaciones. Nearshoring en expansion.</a:t>
            </a:r>
          </a:p>
        </p:txBody>
      </p:sp>
      <p:pic>
        <p:nvPicPr>
          <p:cNvPr id="19" name="Picture 18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65760" y="612648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AAAAA"/>
                </a:solidFill>
                <a:latin typeface="Arial"/>
              </a:rPr>
              <a:t>Fuente: INDEC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1">
                <a:solidFill>
                  <a:srgbClr val="B8952A"/>
                </a:solidFill>
                <a:latin typeface="Arial"/>
              </a:rPr>
              <a:t>«Argentina gana con los medianos y pierde con los gigantes. El superavit de bienes es real. El deficit estructural también.»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25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56032"/>
            <a:ext cx="8412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EL PATRON DE TRES ANOS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896112"/>
            <a:ext cx="8412480" cy="36576"/>
          </a:xfrm>
          <a:prstGeom prst="rect">
            <a:avLst/>
          </a:prstGeom>
          <a:solidFill>
            <a:srgbClr val="B895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socios_comerciales_q1_2026_cuenta_corrien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005840"/>
            <a:ext cx="8412480" cy="5029200"/>
          </a:xfrm>
          <a:prstGeom prst="rect">
            <a:avLst/>
          </a:prstGeom>
        </p:spPr>
      </p:pic>
      <p:pic>
        <p:nvPicPr>
          <p:cNvPr id="5" name="Picture 4" descr="Kartal_Logo_tra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1">
                <a:solidFill>
                  <a:srgbClr val="B8952A"/>
                </a:solidFill>
                <a:latin typeface="Arial"/>
              </a:rPr>
              <a:t>«Argentina gana con los medianos y pierde con los gigantes. El superavit de bienes es real. El deficit estructural también.»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274320"/>
            <a:ext cx="8412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17253D"/>
                </a:solidFill>
                <a:latin typeface="Arial Black"/>
              </a:rPr>
              <a:t>LO QUE ESTO SIGNIFICA PARA SU EMPRESA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1115568"/>
            <a:ext cx="8412480" cy="36576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365760" y="1325880"/>
            <a:ext cx="658368" cy="868680"/>
          </a:xfrm>
          <a:prstGeom prst="rect">
            <a:avLst/>
          </a:prstGeom>
          <a:solidFill>
            <a:srgbClr val="1E4D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65760" y="1325880"/>
            <a:ext cx="658368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1371600"/>
            <a:ext cx="74523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17253D"/>
                </a:solidFill>
                <a:latin typeface="Arial"/>
              </a:rPr>
              <a:t>EXPOSICION CAMBIARIA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1755648"/>
            <a:ext cx="74523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595959"/>
                </a:solidFill>
                <a:latin typeface="Calibri"/>
              </a:rPr>
              <a:t>Contratos en yuan o real implican riesgo bilateral adicional. Cuantificar antes de Q3.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2313432"/>
            <a:ext cx="658368" cy="868680"/>
          </a:xfrm>
          <a:prstGeom prst="rect">
            <a:avLst/>
          </a:prstGeom>
          <a:solidFill>
            <a:srgbClr val="375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5760" y="2313432"/>
            <a:ext cx="658368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43000" y="2359152"/>
            <a:ext cx="74523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17253D"/>
                </a:solidFill>
                <a:latin typeface="Arial"/>
              </a:rPr>
              <a:t>OPORTUNIDAD INDIA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3000" y="2743200"/>
            <a:ext cx="74523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595959"/>
                </a:solidFill>
                <a:latin typeface="Calibri"/>
              </a:rPr>
              <a:t>Superavit +1.150M con bajo intercambio = mercado virgen. Primera ventana sin competidores establecidos.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3300984"/>
            <a:ext cx="658368" cy="868680"/>
          </a:xfrm>
          <a:prstGeom prst="rect">
            <a:avLst/>
          </a:prstGeom>
          <a:solidFill>
            <a:srgbClr val="E36C0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" y="3300984"/>
            <a:ext cx="658368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3000" y="3346704"/>
            <a:ext cx="74523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17253D"/>
                </a:solidFill>
                <a:latin typeface="Arial"/>
              </a:rPr>
              <a:t>ALERTA TURISMO Q3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43000" y="3730752"/>
            <a:ext cx="74523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595959"/>
                </a:solidFill>
                <a:latin typeface="Calibri"/>
              </a:rPr>
              <a:t>El deficit de viajes (-3.184M en Q1) se amplifica en invierno. Planificar impacto en efectivo operativo.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5760" y="4288536"/>
            <a:ext cx="658368" cy="868680"/>
          </a:xfrm>
          <a:prstGeom prst="rect">
            <a:avLst/>
          </a:prstGeom>
          <a:solidFill>
            <a:srgbClr val="2E6C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65760" y="4288536"/>
            <a:ext cx="658368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  <a:latin typeface="Arial Black"/>
              </a:rPr>
              <a:t>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43000" y="4334256"/>
            <a:ext cx="74523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17253D"/>
                </a:solidFill>
                <a:latin typeface="Arial"/>
              </a:rPr>
              <a:t>TECNOLOGIA A EEUU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43000" y="4718304"/>
            <a:ext cx="745236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595959"/>
                </a:solidFill>
                <a:latin typeface="Calibri"/>
              </a:rPr>
              <a:t>Servicios TIC creciendo. EEUU = 30,4% de exportaciones de servicios. Momento de escalar.</a:t>
            </a:r>
          </a:p>
        </p:txBody>
      </p:sp>
      <p:pic>
        <p:nvPicPr>
          <p:cNvPr id="20" name="Picture 19" descr="Kartal_Logo_tr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09728"/>
            <a:ext cx="1188720" cy="47548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65760" y="612648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AAAAAA"/>
                </a:solidFill>
                <a:latin typeface="Arial"/>
              </a:rPr>
              <a:t>Fuente: INDEC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74320" y="6419088"/>
            <a:ext cx="85953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1">
                <a:solidFill>
                  <a:srgbClr val="B8952A"/>
                </a:solidFill>
                <a:latin typeface="Arial"/>
              </a:rPr>
              <a:t>«Argentina gana con los medianos y pierde con los gigantes. El superavit de bienes es real. El deficit estructural también.»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