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 Contexto: Argentina 2026, mora en credito de consumo al 10,6%. El 60% de los hogares llega endeudado al dia 20. Hoy presentamos el mapa para salir: dos metodos probados, un plan accionable.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Tres takeaways que el oyente se lleva. 1) El metodo es mas importante que el ingreso — con el mismo sueldo, alguien con plan sale en 24 meses y alguien sin plan sigue en el mismo lugar en 5 anos. 2) La ventana de tasas es hoy — aprovecharla. 3) El fondo de emergencia no es opcional.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El dato que abre la discusion. Mora de consumo paso de 2,7% a 10,6% en 12 meses. 34,4% del credito en billeteras digitales en mora. La mejora macro no llego a los hogares. Este es el contexto del que salimos.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SITUACION: Tres numeros que definen el momento. El 60% de hogares endeudados al dia 20 es estructural. El 34,4% en mora en billeteras muestra que el credito digital no fue la solucion que prometia. Los pasivos crecen casi 6 veces mas rapido que el salario real.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DOS METODOS: La clave es entender la logica de cada uno. Bola de Nieve: la psicologia importa. Dave Ramsey lo popularizo porque sabe que la disciplina financiera es emocional. Avalancha: si tenes tarjeta al 200% TNA, cada mes que no la atacas estas regalando plata.</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CHART BOLA DE NIEVE: La linea punteada roja es pagar solo minimos — la deuda casi no baja. La linea azul (Bola de Nieve) cancela todo alrededor del mes 28. La linea verde (Avalancha) es similar en velocidad pero ahorra mas en intereses. La diferencia entre las lineas es el costo de no tener estrategia.</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INTERESES: La diferencia entre sin estrategia y Avalancha es casi $2M en 36 meses. En terminos reales, eso es un auto, el deposito de un departamento, o 2 anos de ahorro de un salario medio. El metodo correcto no es un detalle tecnico: es una decision financiera enorme.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FRAMEWORK: Esta tabla es la herramienta de decision. Si tengo 5 deudas de 50k cada una: Bola de Nieve. Si tengo una tarjeta con $500k al 200% TNA: Avalancha. La regla de oro: el mejor metodo es el que vas a seguir los 24-36 meses que dura el plan.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PLAN 3 PASOS: Accionable, sin tecnicismos. Paso 1 — el inventario es la clave: sin saber el saldo y la tasa exacta, no hay estrategia posible. 30 minutos de planilla. Paso 2 — negociar es gratis y los bancos con mora al 10,6% prefieren renegociar. Paso 3 — la automatizacion es el truco: si el dinero extra no se mueve solo al objetivo, se gasta.</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RIESGOS: El fondo de emergencia es el paso 0 que nadie te cuenta. El 73% de quienes recaen lo hacen por un imprevisto: auto, salud, electrodomestico. Sin ese colchon, la primera emergencia destruye el plan y se vuelve al punto de partida. La regla: construir 1 mes de gastos antes de atacar deuda agresivamente.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3.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457200"/>
          </a:xfrm>
          <a:prstGeom prst="rect">
            <a:avLst/>
          </a:prstGeom>
          <a:noFill/>
        </p:spPr>
        <p:txBody>
          <a:bodyPr wrap="square">
            <a:spAutoFit/>
          </a:bodyPr>
          <a:lstStyle/>
          <a:p>
            <a:pPr algn="l"/>
            <a:r>
              <a:rPr sz="1300" b="0" i="0">
                <a:solidFill>
                  <a:srgbClr val="B8952A"/>
                </a:solidFill>
                <a:latin typeface="Arial"/>
              </a:rPr>
              <a:t>KARTAL Consulting  ·  Lunes 8 de junio de 2026</a:t>
            </a:r>
          </a:p>
        </p:txBody>
      </p:sp>
      <p:pic>
        <p:nvPicPr>
          <p:cNvPr id="5" name="Picture 4" descr="Kartal_Logo_trans.png"/>
          <p:cNvPicPr>
            <a:picLocks noChangeAspect="1"/>
          </p:cNvPicPr>
          <p:nvPr/>
        </p:nvPicPr>
        <p:blipFill>
          <a:blip r:embed="rId2"/>
          <a:stretch>
            <a:fillRect/>
          </a:stretch>
        </p:blipFill>
        <p:spPr>
          <a:xfrm>
            <a:off x="7589520" y="73152"/>
            <a:ext cx="1371600" cy="502920"/>
          </a:xfrm>
          <a:prstGeom prst="rect">
            <a:avLst/>
          </a:prstGeom>
        </p:spPr>
      </p:pic>
      <p:sp>
        <p:nvSpPr>
          <p:cNvPr id="6" name="Rectangle 5"/>
          <p:cNvSpPr/>
          <p:nvPr/>
        </p:nvSpPr>
        <p:spPr>
          <a:xfrm>
            <a:off x="1371600" y="1188720"/>
            <a:ext cx="640080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371600"/>
            <a:ext cx="8229600" cy="2011680"/>
          </a:xfrm>
          <a:prstGeom prst="rect">
            <a:avLst/>
          </a:prstGeom>
          <a:noFill/>
        </p:spPr>
        <p:txBody>
          <a:bodyPr wrap="square">
            <a:spAutoFit/>
          </a:bodyPr>
          <a:lstStyle/>
          <a:p>
            <a:pPr algn="ctr"/>
            <a:r>
              <a:rPr sz="4600" b="1" i="0">
                <a:solidFill>
                  <a:srgbClr val="FFFFFF"/>
                </a:solidFill>
                <a:latin typeface="Arial Black"/>
              </a:rPr>
              <a:t>SALIR DE DEUDAS
EN ARGENTINA: 2026</a:t>
            </a:r>
          </a:p>
        </p:txBody>
      </p:sp>
      <p:sp>
        <p:nvSpPr>
          <p:cNvPr id="8" name="TextBox 7"/>
          <p:cNvSpPr txBox="1"/>
          <p:nvPr/>
        </p:nvSpPr>
        <p:spPr>
          <a:xfrm>
            <a:off x="457200" y="3474720"/>
            <a:ext cx="8229600" cy="1005840"/>
          </a:xfrm>
          <a:prstGeom prst="rect">
            <a:avLst/>
          </a:prstGeom>
          <a:noFill/>
        </p:spPr>
        <p:txBody>
          <a:bodyPr wrap="square">
            <a:spAutoFit/>
          </a:bodyPr>
          <a:lstStyle/>
          <a:p>
            <a:pPr algn="ctr"/>
            <a:r>
              <a:rPr sz="2200" b="0" i="0">
                <a:solidFill>
                  <a:srgbClr val="5B91CC"/>
                </a:solidFill>
                <a:latin typeface="Arial"/>
              </a:rPr>
              <a:t>Bola de Nieve vs. Avalancha
El mapa para recuperar tu libertad financiera</a:t>
            </a:r>
          </a:p>
        </p:txBody>
      </p:sp>
      <p:sp>
        <p:nvSpPr>
          <p:cNvPr id="9" name="TextBox 8"/>
          <p:cNvSpPr txBox="1"/>
          <p:nvPr/>
        </p:nvSpPr>
        <p:spPr>
          <a:xfrm>
            <a:off x="457200" y="4663440"/>
            <a:ext cx="8229600" cy="411480"/>
          </a:xfrm>
          <a:prstGeom prst="rect">
            <a:avLst/>
          </a:prstGeom>
          <a:noFill/>
        </p:spPr>
        <p:txBody>
          <a:bodyPr wrap="square">
            <a:spAutoFit/>
          </a:bodyPr>
          <a:lstStyle/>
          <a:p>
            <a:pPr algn="ctr"/>
            <a:r>
              <a:rPr sz="1300" b="1" i="0">
                <a:solidFill>
                  <a:srgbClr val="B8952A"/>
                </a:solidFill>
                <a:latin typeface="Arial"/>
              </a:rPr>
              <a:t>ESTRATEGIA  ·  DECISIÓN  ·  EJECUCIÓN</a:t>
            </a:r>
          </a:p>
        </p:txBody>
      </p:sp>
      <p:sp>
        <p:nvSpPr>
          <p:cNvPr id="10" name="Rectangle 9"/>
          <p:cNvSpPr/>
          <p:nvPr/>
        </p:nvSpPr>
        <p:spPr>
          <a:xfrm>
            <a:off x="1371600" y="5212080"/>
            <a:ext cx="640080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5349240"/>
            <a:ext cx="8229600" cy="320040"/>
          </a:xfrm>
          <a:prstGeom prst="rect">
            <a:avLst/>
          </a:prstGeom>
          <a:noFill/>
        </p:spPr>
        <p:txBody>
          <a:bodyPr wrap="square">
            <a:spAutoFit/>
          </a:bodyPr>
          <a:lstStyle/>
          <a:p>
            <a:pPr algn="ctr"/>
            <a:r>
              <a:rPr sz="1100" b="0" i="0">
                <a:solidFill>
                  <a:srgbClr val="2E6CB8"/>
                </a:solidFill>
                <a:latin typeface="Arial"/>
              </a:rPr>
              <a:t>kartal.com.ar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500" b="1" i="0">
                <a:solidFill>
                  <a:srgbClr val="B8952A"/>
                </a:solidFill>
                <a:latin typeface="Arial Black"/>
              </a:rPr>
              <a:t>LA IDEA QUE SE LLEVA HOY</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sp>
        <p:nvSpPr>
          <p:cNvPr id="6" name="Rectangle 5"/>
          <p:cNvSpPr/>
          <p:nvPr/>
        </p:nvSpPr>
        <p:spPr>
          <a:xfrm>
            <a:off x="1371600" y="1005840"/>
            <a:ext cx="640080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188720"/>
            <a:ext cx="8229600" cy="1828800"/>
          </a:xfrm>
          <a:prstGeom prst="rect">
            <a:avLst/>
          </a:prstGeom>
          <a:noFill/>
        </p:spPr>
        <p:txBody>
          <a:bodyPr wrap="square">
            <a:spAutoFit/>
          </a:bodyPr>
          <a:lstStyle/>
          <a:p>
            <a:pPr algn="ctr"/>
            <a:r>
              <a:rPr sz="3000" b="1" i="1">
                <a:solidFill>
                  <a:srgbClr val="FFFFFF"/>
                </a:solidFill>
                <a:latin typeface="Arial Black"/>
              </a:rPr>
              <a:t>«La deuda no es el problema.
El problema es no tener un plan para salir de ella.»</a:t>
            </a:r>
          </a:p>
        </p:txBody>
      </p:sp>
      <p:sp>
        <p:nvSpPr>
          <p:cNvPr id="8" name="Rectangle 7"/>
          <p:cNvSpPr/>
          <p:nvPr/>
        </p:nvSpPr>
        <p:spPr>
          <a:xfrm>
            <a:off x="1371600" y="3154680"/>
            <a:ext cx="640080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3337560"/>
            <a:ext cx="8229600" cy="411480"/>
          </a:xfrm>
          <a:prstGeom prst="rect">
            <a:avLst/>
          </a:prstGeom>
          <a:noFill/>
        </p:spPr>
        <p:txBody>
          <a:bodyPr wrap="square">
            <a:spAutoFit/>
          </a:bodyPr>
          <a:lstStyle/>
          <a:p>
            <a:pPr algn="ctr"/>
            <a:r>
              <a:rPr sz="1400" b="0" i="1">
                <a:solidFill>
                  <a:srgbClr val="B8952A"/>
                </a:solidFill>
                <a:latin typeface="Arial"/>
              </a:rPr>
              <a:t>Agop Karagoz  —  Director, Kartal Consulting</a:t>
            </a:r>
          </a:p>
        </p:txBody>
      </p:sp>
      <p:sp>
        <p:nvSpPr>
          <p:cNvPr id="10" name="Rectangle 9"/>
          <p:cNvSpPr/>
          <p:nvPr/>
        </p:nvSpPr>
        <p:spPr>
          <a:xfrm>
            <a:off x="914400" y="3977639"/>
            <a:ext cx="7315200" cy="4114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3995928"/>
            <a:ext cx="7223760" cy="384048"/>
          </a:xfrm>
          <a:prstGeom prst="rect">
            <a:avLst/>
          </a:prstGeom>
          <a:noFill/>
        </p:spPr>
        <p:txBody>
          <a:bodyPr wrap="square">
            <a:spAutoFit/>
          </a:bodyPr>
          <a:lstStyle/>
          <a:p>
            <a:pPr algn="l"/>
            <a:r>
              <a:rPr sz="1300" b="0" i="0">
                <a:solidFill>
                  <a:srgbClr val="FFFFFF"/>
                </a:solidFill>
                <a:latin typeface="Arial"/>
              </a:rPr>
              <a:t>  El metodo importa mas que el ingreso</a:t>
            </a:r>
          </a:p>
        </p:txBody>
      </p:sp>
      <p:sp>
        <p:nvSpPr>
          <p:cNvPr id="12" name="Rectangle 11"/>
          <p:cNvSpPr/>
          <p:nvPr/>
        </p:nvSpPr>
        <p:spPr>
          <a:xfrm>
            <a:off x="914400" y="4453127"/>
            <a:ext cx="7315200" cy="4114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14400" y="4471416"/>
            <a:ext cx="7223760" cy="384048"/>
          </a:xfrm>
          <a:prstGeom prst="rect">
            <a:avLst/>
          </a:prstGeom>
          <a:noFill/>
        </p:spPr>
        <p:txBody>
          <a:bodyPr wrap="square">
            <a:spAutoFit/>
          </a:bodyPr>
          <a:lstStyle/>
          <a:p>
            <a:pPr algn="l"/>
            <a:r>
              <a:rPr sz="1300" b="0" i="0">
                <a:solidFill>
                  <a:srgbClr val="FFFFFF"/>
                </a:solidFill>
                <a:latin typeface="Arial"/>
              </a:rPr>
              <a:t>  La ventana de tasas a la baja es hoy — el 2027 puede ser mas caro</a:t>
            </a:r>
          </a:p>
        </p:txBody>
      </p:sp>
      <p:sp>
        <p:nvSpPr>
          <p:cNvPr id="14" name="Rectangle 13"/>
          <p:cNvSpPr/>
          <p:nvPr/>
        </p:nvSpPr>
        <p:spPr>
          <a:xfrm>
            <a:off x="914400" y="4928616"/>
            <a:ext cx="7315200" cy="4114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914400" y="4946904"/>
            <a:ext cx="7223760" cy="384048"/>
          </a:xfrm>
          <a:prstGeom prst="rect">
            <a:avLst/>
          </a:prstGeom>
          <a:noFill/>
        </p:spPr>
        <p:txBody>
          <a:bodyPr wrap="square">
            <a:spAutoFit/>
          </a:bodyPr>
          <a:lstStyle/>
          <a:p>
            <a:pPr algn="l"/>
            <a:r>
              <a:rPr sz="1300" b="0" i="0">
                <a:solidFill>
                  <a:srgbClr val="FFFFFF"/>
                </a:solidFill>
                <a:latin typeface="Arial"/>
              </a:rPr>
              <a:t>  Un plan sin fondo de emergencia es una ilusion</a:t>
            </a:r>
          </a:p>
        </p:txBody>
      </p:sp>
      <p:sp>
        <p:nvSpPr>
          <p:cNvPr id="16" name="TextBox 15"/>
          <p:cNvSpPr txBox="1"/>
          <p:nvPr/>
        </p:nvSpPr>
        <p:spPr>
          <a:xfrm>
            <a:off x="457200" y="6172200"/>
            <a:ext cx="8229600" cy="411480"/>
          </a:xfrm>
          <a:prstGeom prst="rect">
            <a:avLst/>
          </a:prstGeom>
          <a:noFill/>
        </p:spPr>
        <p:txBody>
          <a:bodyPr wrap="square">
            <a:spAutoFit/>
          </a:bodyPr>
          <a:lstStyle/>
          <a:p>
            <a:pPr algn="ctr"/>
            <a:r>
              <a:rPr sz="1200" b="0" i="0">
                <a:solidFill>
                  <a:srgbClr val="2E6CB8"/>
                </a:solidFill>
                <a:latin typeface="Arial"/>
              </a:rPr>
              <a:t>kartal.com.ar  ·  info@kartal.com.ar</a:t>
            </a:r>
          </a:p>
        </p:txBody>
      </p:sp>
      <p:sp>
        <p:nvSpPr>
          <p:cNvPr id="17" name="TextBox 16"/>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600" b="1" i="0">
                <a:solidFill>
                  <a:srgbClr val="B8952A"/>
                </a:solidFill>
                <a:latin typeface="Arial Black"/>
              </a:rPr>
              <a:t>EL NÚMERO QUE LO DICE TODO</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sp>
        <p:nvSpPr>
          <p:cNvPr id="6" name="TextBox 5"/>
          <p:cNvSpPr txBox="1"/>
          <p:nvPr/>
        </p:nvSpPr>
        <p:spPr>
          <a:xfrm>
            <a:off x="914400" y="1005840"/>
            <a:ext cx="7315200" cy="2286000"/>
          </a:xfrm>
          <a:prstGeom prst="rect">
            <a:avLst/>
          </a:prstGeom>
          <a:noFill/>
        </p:spPr>
        <p:txBody>
          <a:bodyPr wrap="square">
            <a:spAutoFit/>
          </a:bodyPr>
          <a:lstStyle/>
          <a:p>
            <a:pPr algn="ctr"/>
            <a:r>
              <a:rPr sz="9000" b="1" i="0">
                <a:solidFill>
                  <a:srgbClr val="B8952A"/>
                </a:solidFill>
                <a:latin typeface="Arial Black"/>
              </a:rPr>
              <a:t>10,6%</a:t>
            </a:r>
          </a:p>
        </p:txBody>
      </p:sp>
      <p:sp>
        <p:nvSpPr>
          <p:cNvPr id="7" name="TextBox 6"/>
          <p:cNvSpPr txBox="1"/>
          <p:nvPr/>
        </p:nvSpPr>
        <p:spPr>
          <a:xfrm>
            <a:off x="914400" y="3291840"/>
            <a:ext cx="7315200" cy="640080"/>
          </a:xfrm>
          <a:prstGeom prst="rect">
            <a:avLst/>
          </a:prstGeom>
          <a:noFill/>
        </p:spPr>
        <p:txBody>
          <a:bodyPr wrap="square">
            <a:spAutoFit/>
          </a:bodyPr>
          <a:lstStyle/>
          <a:p>
            <a:pPr algn="ctr"/>
            <a:r>
              <a:rPr sz="2800" b="1" i="0">
                <a:solidFill>
                  <a:srgbClr val="FFFFFF"/>
                </a:solidFill>
                <a:latin typeface="Arial Black"/>
              </a:rPr>
              <a:t>MORA EN CRÉDITO DE CONSUMO</a:t>
            </a:r>
          </a:p>
        </p:txBody>
      </p:sp>
      <p:sp>
        <p:nvSpPr>
          <p:cNvPr id="8" name="TextBox 7"/>
          <p:cNvSpPr txBox="1"/>
          <p:nvPr/>
        </p:nvSpPr>
        <p:spPr>
          <a:xfrm>
            <a:off x="914400" y="4023360"/>
            <a:ext cx="7315200" cy="457200"/>
          </a:xfrm>
          <a:prstGeom prst="rect">
            <a:avLst/>
          </a:prstGeom>
          <a:noFill/>
        </p:spPr>
        <p:txBody>
          <a:bodyPr wrap="square">
            <a:spAutoFit/>
          </a:bodyPr>
          <a:lstStyle/>
          <a:p>
            <a:pPr algn="ctr"/>
            <a:r>
              <a:rPr sz="1600" b="0" i="0">
                <a:solidFill>
                  <a:srgbClr val="5B91CC"/>
                </a:solidFill>
                <a:latin typeface="Arial"/>
              </a:rPr>
              <a:t>Era 2,7% hace 12 meses  —  el máximo desde la crisis de 2002</a:t>
            </a:r>
          </a:p>
        </p:txBody>
      </p:sp>
      <p:sp>
        <p:nvSpPr>
          <p:cNvPr id="9" name="Rectangle 8"/>
          <p:cNvSpPr/>
          <p:nvPr/>
        </p:nvSpPr>
        <p:spPr>
          <a:xfrm>
            <a:off x="1828800" y="4663440"/>
            <a:ext cx="548640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4800600"/>
            <a:ext cx="7315200" cy="411480"/>
          </a:xfrm>
          <a:prstGeom prst="rect">
            <a:avLst/>
          </a:prstGeom>
          <a:noFill/>
        </p:spPr>
        <p:txBody>
          <a:bodyPr wrap="square">
            <a:spAutoFit/>
          </a:bodyPr>
          <a:lstStyle/>
          <a:p>
            <a:pPr algn="ctr"/>
            <a:r>
              <a:rPr sz="1500" b="0" i="1">
                <a:solidFill>
                  <a:srgbClr val="FFFFFF"/>
                </a:solidFill>
                <a:latin typeface="Arial"/>
              </a:rPr>
              <a:t>El milagro macro no llegó al día 20</a:t>
            </a:r>
          </a:p>
        </p:txBody>
      </p:sp>
      <p:sp>
        <p:nvSpPr>
          <p:cNvPr id="11" name="TextBox 10"/>
          <p:cNvSpPr txBox="1"/>
          <p:nvPr/>
        </p:nvSpPr>
        <p:spPr>
          <a:xfrm>
            <a:off x="365760" y="6108192"/>
            <a:ext cx="8412480" cy="411480"/>
          </a:xfrm>
          <a:prstGeom prst="rect">
            <a:avLst/>
          </a:prstGeom>
          <a:noFill/>
        </p:spPr>
        <p:txBody>
          <a:bodyPr wrap="square">
            <a:spAutoFit/>
          </a:bodyPr>
          <a:lstStyle/>
          <a:p>
            <a:pPr algn="ctr"/>
            <a:r>
              <a:rPr sz="1200" b="1" i="1">
                <a:solidFill>
                  <a:srgbClr val="B8952A"/>
                </a:solidFill>
                <a:latin typeface="Arial"/>
              </a:rPr>
              <a:t>«La macro mejora. Los bolsillos, no.»</a:t>
            </a:r>
          </a:p>
        </p:txBody>
      </p:sp>
      <p:sp>
        <p:nvSpPr>
          <p:cNvPr id="12" name="TextBox 11"/>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500" b="1" i="0">
                <a:solidFill>
                  <a:srgbClr val="B8952A"/>
                </a:solidFill>
                <a:latin typeface="Arial Black"/>
              </a:rPr>
              <a:t>EL PANTANO EN QUE VIVE EL 60%</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sp>
        <p:nvSpPr>
          <p:cNvPr id="6" name="Rectangle 5"/>
          <p:cNvSpPr/>
          <p:nvPr/>
        </p:nvSpPr>
        <p:spPr>
          <a:xfrm>
            <a:off x="365760" y="1005840"/>
            <a:ext cx="2651760" cy="34747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65760" y="1371600"/>
            <a:ext cx="2651760" cy="1645920"/>
          </a:xfrm>
          <a:prstGeom prst="rect">
            <a:avLst/>
          </a:prstGeom>
          <a:noFill/>
        </p:spPr>
        <p:txBody>
          <a:bodyPr wrap="square">
            <a:spAutoFit/>
          </a:bodyPr>
          <a:lstStyle/>
          <a:p>
            <a:pPr algn="ctr"/>
            <a:r>
              <a:rPr sz="5800" b="1" i="0">
                <a:solidFill>
                  <a:srgbClr val="FFFFFF"/>
                </a:solidFill>
                <a:latin typeface="Arial Black"/>
              </a:rPr>
              <a:t>60%</a:t>
            </a:r>
          </a:p>
        </p:txBody>
      </p:sp>
      <p:sp>
        <p:nvSpPr>
          <p:cNvPr id="8" name="TextBox 7"/>
          <p:cNvSpPr txBox="1"/>
          <p:nvPr/>
        </p:nvSpPr>
        <p:spPr>
          <a:xfrm>
            <a:off x="365760" y="2926080"/>
            <a:ext cx="2651760" cy="1371600"/>
          </a:xfrm>
          <a:prstGeom prst="rect">
            <a:avLst/>
          </a:prstGeom>
          <a:noFill/>
        </p:spPr>
        <p:txBody>
          <a:bodyPr wrap="square">
            <a:spAutoFit/>
          </a:bodyPr>
          <a:lstStyle/>
          <a:p>
            <a:pPr algn="ctr"/>
            <a:r>
              <a:rPr sz="1400" b="0" i="0">
                <a:solidFill>
                  <a:srgbClr val="FFFFFF"/>
                </a:solidFill>
                <a:latin typeface="Arial"/>
              </a:rPr>
              <a:t>de los hogares
llegó endeudado
al día 20</a:t>
            </a:r>
          </a:p>
        </p:txBody>
      </p:sp>
      <p:sp>
        <p:nvSpPr>
          <p:cNvPr id="9" name="Rectangle 8"/>
          <p:cNvSpPr/>
          <p:nvPr/>
        </p:nvSpPr>
        <p:spPr>
          <a:xfrm>
            <a:off x="3291840" y="1005840"/>
            <a:ext cx="2651760" cy="347472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91840" y="1371600"/>
            <a:ext cx="2651760" cy="1645920"/>
          </a:xfrm>
          <a:prstGeom prst="rect">
            <a:avLst/>
          </a:prstGeom>
          <a:noFill/>
        </p:spPr>
        <p:txBody>
          <a:bodyPr wrap="square">
            <a:spAutoFit/>
          </a:bodyPr>
          <a:lstStyle/>
          <a:p>
            <a:pPr algn="ctr"/>
            <a:r>
              <a:rPr sz="5800" b="1" i="0">
                <a:solidFill>
                  <a:srgbClr val="FFFFFF"/>
                </a:solidFill>
                <a:latin typeface="Arial Black"/>
              </a:rPr>
              <a:t>34,4%</a:t>
            </a:r>
          </a:p>
        </p:txBody>
      </p:sp>
      <p:sp>
        <p:nvSpPr>
          <p:cNvPr id="11" name="TextBox 10"/>
          <p:cNvSpPr txBox="1"/>
          <p:nvPr/>
        </p:nvSpPr>
        <p:spPr>
          <a:xfrm>
            <a:off x="3291840" y="2926080"/>
            <a:ext cx="2651760" cy="1371600"/>
          </a:xfrm>
          <a:prstGeom prst="rect">
            <a:avLst/>
          </a:prstGeom>
          <a:noFill/>
        </p:spPr>
        <p:txBody>
          <a:bodyPr wrap="square">
            <a:spAutoFit/>
          </a:bodyPr>
          <a:lstStyle/>
          <a:p>
            <a:pPr algn="ctr"/>
            <a:r>
              <a:rPr sz="1400" b="0" i="0">
                <a:solidFill>
                  <a:srgbClr val="FFFFFF"/>
                </a:solidFill>
                <a:latin typeface="Arial"/>
              </a:rPr>
              <a:t>del crédito en
billeteras
en mora</a:t>
            </a:r>
          </a:p>
        </p:txBody>
      </p:sp>
      <p:sp>
        <p:nvSpPr>
          <p:cNvPr id="12" name="Rectangle 11"/>
          <p:cNvSpPr/>
          <p:nvPr/>
        </p:nvSpPr>
        <p:spPr>
          <a:xfrm>
            <a:off x="6217920" y="1005840"/>
            <a:ext cx="2651760" cy="347472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217920" y="1371600"/>
            <a:ext cx="2651760" cy="1645920"/>
          </a:xfrm>
          <a:prstGeom prst="rect">
            <a:avLst/>
          </a:prstGeom>
          <a:noFill/>
        </p:spPr>
        <p:txBody>
          <a:bodyPr wrap="square">
            <a:spAutoFit/>
          </a:bodyPr>
          <a:lstStyle/>
          <a:p>
            <a:pPr algn="ctr"/>
            <a:r>
              <a:rPr sz="5800" b="1" i="0">
                <a:solidFill>
                  <a:srgbClr val="FFFFFF"/>
                </a:solidFill>
                <a:latin typeface="Arial Black"/>
              </a:rPr>
              <a:t>+47%</a:t>
            </a:r>
          </a:p>
        </p:txBody>
      </p:sp>
      <p:sp>
        <p:nvSpPr>
          <p:cNvPr id="14" name="TextBox 13"/>
          <p:cNvSpPr txBox="1"/>
          <p:nvPr/>
        </p:nvSpPr>
        <p:spPr>
          <a:xfrm>
            <a:off x="6217920" y="2926080"/>
            <a:ext cx="2651760" cy="1371600"/>
          </a:xfrm>
          <a:prstGeom prst="rect">
            <a:avLst/>
          </a:prstGeom>
          <a:noFill/>
        </p:spPr>
        <p:txBody>
          <a:bodyPr wrap="square">
            <a:spAutoFit/>
          </a:bodyPr>
          <a:lstStyle/>
          <a:p>
            <a:pPr algn="ctr"/>
            <a:r>
              <a:rPr sz="1400" b="0" i="0">
                <a:solidFill>
                  <a:srgbClr val="FFFFFF"/>
                </a:solidFill>
                <a:latin typeface="Arial"/>
              </a:rPr>
              <a:t>crecieron los
pasivos de
hogares en 12m</a:t>
            </a:r>
          </a:p>
        </p:txBody>
      </p:sp>
      <p:sp>
        <p:nvSpPr>
          <p:cNvPr id="15" name="TextBox 14"/>
          <p:cNvSpPr txBox="1"/>
          <p:nvPr/>
        </p:nvSpPr>
        <p:spPr>
          <a:xfrm>
            <a:off x="365760" y="4754880"/>
            <a:ext cx="8412480" cy="457200"/>
          </a:xfrm>
          <a:prstGeom prst="rect">
            <a:avLst/>
          </a:prstGeom>
          <a:noFill/>
        </p:spPr>
        <p:txBody>
          <a:bodyPr wrap="square">
            <a:spAutoFit/>
          </a:bodyPr>
          <a:lstStyle/>
          <a:p>
            <a:pPr algn="ctr"/>
            <a:r>
              <a:rPr sz="1200" b="0" i="1">
                <a:solidFill>
                  <a:srgbClr val="17253D"/>
                </a:solidFill>
                <a:latin typeface="Arial"/>
              </a:rPr>
              <a:t>Salario real +8,2% acumulado (ene-25 a may-26)  —  Pasivos financieros de hogares +47% en el mismo período</a:t>
            </a:r>
          </a:p>
        </p:txBody>
      </p:sp>
      <p:sp>
        <p:nvSpPr>
          <p:cNvPr id="16" name="TextBox 15"/>
          <p:cNvSpPr txBox="1"/>
          <p:nvPr/>
        </p:nvSpPr>
        <p:spPr>
          <a:xfrm>
            <a:off x="365760" y="6108192"/>
            <a:ext cx="8412480" cy="411480"/>
          </a:xfrm>
          <a:prstGeom prst="rect">
            <a:avLst/>
          </a:prstGeom>
          <a:noFill/>
        </p:spPr>
        <p:txBody>
          <a:bodyPr wrap="square">
            <a:spAutoFit/>
          </a:bodyPr>
          <a:lstStyle/>
          <a:p>
            <a:pPr algn="ctr"/>
            <a:r>
              <a:rPr sz="1200" b="1" i="1">
                <a:solidFill>
                  <a:srgbClr val="B8952A"/>
                </a:solidFill>
                <a:latin typeface="Arial"/>
              </a:rPr>
              <a:t>«El salario sube. Las deudas, más.»</a:t>
            </a:r>
          </a:p>
        </p:txBody>
      </p:sp>
      <p:sp>
        <p:nvSpPr>
          <p:cNvPr id="17" name="TextBox 16"/>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500" b="1" i="0">
                <a:solidFill>
                  <a:srgbClr val="B8952A"/>
                </a:solidFill>
                <a:latin typeface="Arial Black"/>
              </a:rPr>
              <a:t>DOS CAMINOS, UN MISMO DESTINO</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sp>
        <p:nvSpPr>
          <p:cNvPr id="6" name="Rectangle 5"/>
          <p:cNvSpPr/>
          <p:nvPr/>
        </p:nvSpPr>
        <p:spPr>
          <a:xfrm>
            <a:off x="274320" y="777240"/>
            <a:ext cx="4023360" cy="48463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74320" y="868680"/>
            <a:ext cx="4023360" cy="640080"/>
          </a:xfrm>
          <a:prstGeom prst="rect">
            <a:avLst/>
          </a:prstGeom>
          <a:noFill/>
        </p:spPr>
        <p:txBody>
          <a:bodyPr wrap="square">
            <a:spAutoFit/>
          </a:bodyPr>
          <a:lstStyle/>
          <a:p>
            <a:pPr algn="ctr"/>
            <a:r>
              <a:rPr sz="2000" b="1" i="0">
                <a:solidFill>
                  <a:srgbClr val="B8952A"/>
                </a:solidFill>
                <a:latin typeface="Arial Black"/>
              </a:rPr>
              <a:t>BOLA DE NIEVE</a:t>
            </a:r>
          </a:p>
        </p:txBody>
      </p:sp>
      <p:sp>
        <p:nvSpPr>
          <p:cNvPr id="8" name="TextBox 7"/>
          <p:cNvSpPr txBox="1"/>
          <p:nvPr/>
        </p:nvSpPr>
        <p:spPr>
          <a:xfrm>
            <a:off x="320040" y="1554480"/>
            <a:ext cx="3931920" cy="365760"/>
          </a:xfrm>
          <a:prstGeom prst="rect">
            <a:avLst/>
          </a:prstGeom>
          <a:noFill/>
        </p:spPr>
        <p:txBody>
          <a:bodyPr wrap="square">
            <a:spAutoFit/>
          </a:bodyPr>
          <a:lstStyle/>
          <a:p>
            <a:pPr algn="l"/>
            <a:r>
              <a:rPr sz="1300" b="1" i="0">
                <a:solidFill>
                  <a:srgbClr val="FFFFFF"/>
                </a:solidFill>
                <a:latin typeface="Arial"/>
              </a:rPr>
              <a:t>Orden: menor a mayor monto</a:t>
            </a:r>
          </a:p>
        </p:txBody>
      </p:sp>
      <p:sp>
        <p:nvSpPr>
          <p:cNvPr id="9" name="TextBox 8"/>
          <p:cNvSpPr txBox="1"/>
          <p:nvPr/>
        </p:nvSpPr>
        <p:spPr>
          <a:xfrm>
            <a:off x="320040" y="2011680"/>
            <a:ext cx="3840480" cy="438912"/>
          </a:xfrm>
          <a:prstGeom prst="rect">
            <a:avLst/>
          </a:prstGeom>
          <a:noFill/>
        </p:spPr>
        <p:txBody>
          <a:bodyPr wrap="square">
            <a:spAutoFit/>
          </a:bodyPr>
          <a:lstStyle/>
          <a:p>
            <a:pPr algn="l"/>
            <a:r>
              <a:rPr sz="1250" b="0" i="0">
                <a:solidFill>
                  <a:srgbClr val="5B91CC"/>
                </a:solidFill>
                <a:latin typeface="Arial"/>
              </a:rPr>
              <a:t>  Cancela la deuda MAS CHICA primero</a:t>
            </a:r>
          </a:p>
        </p:txBody>
      </p:sp>
      <p:sp>
        <p:nvSpPr>
          <p:cNvPr id="10" name="TextBox 9"/>
          <p:cNvSpPr txBox="1"/>
          <p:nvPr/>
        </p:nvSpPr>
        <p:spPr>
          <a:xfrm>
            <a:off x="320040" y="2505456"/>
            <a:ext cx="3840480" cy="438912"/>
          </a:xfrm>
          <a:prstGeom prst="rect">
            <a:avLst/>
          </a:prstGeom>
          <a:noFill/>
        </p:spPr>
        <p:txBody>
          <a:bodyPr wrap="square">
            <a:spAutoFit/>
          </a:bodyPr>
          <a:lstStyle/>
          <a:p>
            <a:pPr algn="l"/>
            <a:r>
              <a:rPr sz="1250" b="0" i="0">
                <a:solidFill>
                  <a:srgbClr val="5B91CC"/>
                </a:solidFill>
                <a:latin typeface="Arial"/>
              </a:rPr>
              <a:t>  Libera cuota -&gt; ataca la siguiente</a:t>
            </a:r>
          </a:p>
        </p:txBody>
      </p:sp>
      <p:sp>
        <p:nvSpPr>
          <p:cNvPr id="11" name="TextBox 10"/>
          <p:cNvSpPr txBox="1"/>
          <p:nvPr/>
        </p:nvSpPr>
        <p:spPr>
          <a:xfrm>
            <a:off x="320040" y="2999232"/>
            <a:ext cx="3840480" cy="438912"/>
          </a:xfrm>
          <a:prstGeom prst="rect">
            <a:avLst/>
          </a:prstGeom>
          <a:noFill/>
        </p:spPr>
        <p:txBody>
          <a:bodyPr wrap="square">
            <a:spAutoFit/>
          </a:bodyPr>
          <a:lstStyle/>
          <a:p>
            <a:pPr algn="l"/>
            <a:r>
              <a:rPr sz="1250" b="0" i="0">
                <a:solidFill>
                  <a:srgbClr val="5B91CC"/>
                </a:solidFill>
                <a:latin typeface="Arial"/>
              </a:rPr>
              <a:t>  Motor: motivacion psicologica</a:t>
            </a:r>
          </a:p>
        </p:txBody>
      </p:sp>
      <p:sp>
        <p:nvSpPr>
          <p:cNvPr id="12" name="TextBox 11"/>
          <p:cNvSpPr txBox="1"/>
          <p:nvPr/>
        </p:nvSpPr>
        <p:spPr>
          <a:xfrm>
            <a:off x="320040" y="3493008"/>
            <a:ext cx="3840480" cy="438912"/>
          </a:xfrm>
          <a:prstGeom prst="rect">
            <a:avLst/>
          </a:prstGeom>
          <a:noFill/>
        </p:spPr>
        <p:txBody>
          <a:bodyPr wrap="square">
            <a:spAutoFit/>
          </a:bodyPr>
          <a:lstStyle/>
          <a:p>
            <a:pPr algn="l"/>
            <a:r>
              <a:rPr sz="1250" b="0" i="0">
                <a:solidFill>
                  <a:srgbClr val="5B91CC"/>
                </a:solidFill>
                <a:latin typeface="Arial"/>
              </a:rPr>
              <a:t>  38% menos abandono del plan</a:t>
            </a:r>
          </a:p>
        </p:txBody>
      </p:sp>
      <p:sp>
        <p:nvSpPr>
          <p:cNvPr id="13" name="TextBox 12"/>
          <p:cNvSpPr txBox="1"/>
          <p:nvPr/>
        </p:nvSpPr>
        <p:spPr>
          <a:xfrm>
            <a:off x="320040" y="3986784"/>
            <a:ext cx="3840480" cy="438912"/>
          </a:xfrm>
          <a:prstGeom prst="rect">
            <a:avLst/>
          </a:prstGeom>
          <a:noFill/>
        </p:spPr>
        <p:txBody>
          <a:bodyPr wrap="square">
            <a:spAutoFit/>
          </a:bodyPr>
          <a:lstStyle/>
          <a:p>
            <a:pPr algn="l"/>
            <a:r>
              <a:rPr sz="1250" b="0" i="0">
                <a:solidFill>
                  <a:srgbClr val="5B91CC"/>
                </a:solidFill>
                <a:latin typeface="Arial"/>
              </a:rPr>
              <a:t>  Ideal: 3+ deudas pequenas</a:t>
            </a:r>
          </a:p>
        </p:txBody>
      </p:sp>
      <p:sp>
        <p:nvSpPr>
          <p:cNvPr id="14" name="Rectangle 13"/>
          <p:cNvSpPr/>
          <p:nvPr/>
        </p:nvSpPr>
        <p:spPr>
          <a:xfrm>
            <a:off x="4846320" y="777240"/>
            <a:ext cx="4023360" cy="484632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846320" y="868680"/>
            <a:ext cx="4023360" cy="640080"/>
          </a:xfrm>
          <a:prstGeom prst="rect">
            <a:avLst/>
          </a:prstGeom>
          <a:noFill/>
        </p:spPr>
        <p:txBody>
          <a:bodyPr wrap="square">
            <a:spAutoFit/>
          </a:bodyPr>
          <a:lstStyle/>
          <a:p>
            <a:pPr algn="ctr"/>
            <a:r>
              <a:rPr sz="2000" b="1" i="0">
                <a:solidFill>
                  <a:srgbClr val="B8952A"/>
                </a:solidFill>
                <a:latin typeface="Arial Black"/>
              </a:rPr>
              <a:t>AVALANCHA</a:t>
            </a:r>
          </a:p>
        </p:txBody>
      </p:sp>
      <p:sp>
        <p:nvSpPr>
          <p:cNvPr id="16" name="TextBox 15"/>
          <p:cNvSpPr txBox="1"/>
          <p:nvPr/>
        </p:nvSpPr>
        <p:spPr>
          <a:xfrm>
            <a:off x="4892040" y="1554480"/>
            <a:ext cx="3931920" cy="365760"/>
          </a:xfrm>
          <a:prstGeom prst="rect">
            <a:avLst/>
          </a:prstGeom>
          <a:noFill/>
        </p:spPr>
        <p:txBody>
          <a:bodyPr wrap="square">
            <a:spAutoFit/>
          </a:bodyPr>
          <a:lstStyle/>
          <a:p>
            <a:pPr algn="l"/>
            <a:r>
              <a:rPr sz="1300" b="1" i="0">
                <a:solidFill>
                  <a:srgbClr val="FFFFFF"/>
                </a:solidFill>
                <a:latin typeface="Arial"/>
              </a:rPr>
              <a:t>Orden: mayor a menor TASA</a:t>
            </a:r>
          </a:p>
        </p:txBody>
      </p:sp>
      <p:sp>
        <p:nvSpPr>
          <p:cNvPr id="17" name="TextBox 16"/>
          <p:cNvSpPr txBox="1"/>
          <p:nvPr/>
        </p:nvSpPr>
        <p:spPr>
          <a:xfrm>
            <a:off x="4892040" y="2011680"/>
            <a:ext cx="3840480" cy="438912"/>
          </a:xfrm>
          <a:prstGeom prst="rect">
            <a:avLst/>
          </a:prstGeom>
          <a:noFill/>
        </p:spPr>
        <p:txBody>
          <a:bodyPr wrap="square">
            <a:spAutoFit/>
          </a:bodyPr>
          <a:lstStyle/>
          <a:p>
            <a:pPr algn="l"/>
            <a:r>
              <a:rPr sz="1250" b="0" i="0">
                <a:solidFill>
                  <a:srgbClr val="D6E8F7"/>
                </a:solidFill>
                <a:latin typeface="Arial"/>
              </a:rPr>
              <a:t>  Ataca primero la tasa MAS CARA</a:t>
            </a:r>
          </a:p>
        </p:txBody>
      </p:sp>
      <p:sp>
        <p:nvSpPr>
          <p:cNvPr id="18" name="TextBox 17"/>
          <p:cNvSpPr txBox="1"/>
          <p:nvPr/>
        </p:nvSpPr>
        <p:spPr>
          <a:xfrm>
            <a:off x="4892040" y="2505456"/>
            <a:ext cx="3840480" cy="438912"/>
          </a:xfrm>
          <a:prstGeom prst="rect">
            <a:avLst/>
          </a:prstGeom>
          <a:noFill/>
        </p:spPr>
        <p:txBody>
          <a:bodyPr wrap="square">
            <a:spAutoFit/>
          </a:bodyPr>
          <a:lstStyle/>
          <a:p>
            <a:pPr algn="l"/>
            <a:r>
              <a:rPr sz="1250" b="0" i="0">
                <a:solidFill>
                  <a:srgbClr val="D6E8F7"/>
                </a:solidFill>
                <a:latin typeface="Arial"/>
              </a:rPr>
              <a:t>  Minimiza el interes total pagado</a:t>
            </a:r>
          </a:p>
        </p:txBody>
      </p:sp>
      <p:sp>
        <p:nvSpPr>
          <p:cNvPr id="19" name="TextBox 18"/>
          <p:cNvSpPr txBox="1"/>
          <p:nvPr/>
        </p:nvSpPr>
        <p:spPr>
          <a:xfrm>
            <a:off x="4892040" y="2999232"/>
            <a:ext cx="3840480" cy="438912"/>
          </a:xfrm>
          <a:prstGeom prst="rect">
            <a:avLst/>
          </a:prstGeom>
          <a:noFill/>
        </p:spPr>
        <p:txBody>
          <a:bodyPr wrap="square">
            <a:spAutoFit/>
          </a:bodyPr>
          <a:lstStyle/>
          <a:p>
            <a:pPr algn="l"/>
            <a:r>
              <a:rPr sz="1250" b="0" i="0">
                <a:solidFill>
                  <a:srgbClr val="D6E8F7"/>
                </a:solidFill>
                <a:latin typeface="Arial"/>
              </a:rPr>
              <a:t>  Motor: logica matematica</a:t>
            </a:r>
          </a:p>
        </p:txBody>
      </p:sp>
      <p:sp>
        <p:nvSpPr>
          <p:cNvPr id="20" name="TextBox 19"/>
          <p:cNvSpPr txBox="1"/>
          <p:nvPr/>
        </p:nvSpPr>
        <p:spPr>
          <a:xfrm>
            <a:off x="4892040" y="3493008"/>
            <a:ext cx="3840480" cy="438912"/>
          </a:xfrm>
          <a:prstGeom prst="rect">
            <a:avLst/>
          </a:prstGeom>
          <a:noFill/>
        </p:spPr>
        <p:txBody>
          <a:bodyPr wrap="square">
            <a:spAutoFit/>
          </a:bodyPr>
          <a:lstStyle/>
          <a:p>
            <a:pPr algn="l"/>
            <a:r>
              <a:rPr sz="1250" b="0" i="0">
                <a:solidFill>
                  <a:srgbClr val="D6E8F7"/>
                </a:solidFill>
                <a:latin typeface="Arial"/>
              </a:rPr>
              <a:t>  Ahorra hasta $2,4M en 36 meses</a:t>
            </a:r>
          </a:p>
        </p:txBody>
      </p:sp>
      <p:sp>
        <p:nvSpPr>
          <p:cNvPr id="21" name="TextBox 20"/>
          <p:cNvSpPr txBox="1"/>
          <p:nvPr/>
        </p:nvSpPr>
        <p:spPr>
          <a:xfrm>
            <a:off x="4892040" y="3986784"/>
            <a:ext cx="3840480" cy="438912"/>
          </a:xfrm>
          <a:prstGeom prst="rect">
            <a:avLst/>
          </a:prstGeom>
          <a:noFill/>
        </p:spPr>
        <p:txBody>
          <a:bodyPr wrap="square">
            <a:spAutoFit/>
          </a:bodyPr>
          <a:lstStyle/>
          <a:p>
            <a:pPr algn="l"/>
            <a:r>
              <a:rPr sz="1250" b="0" i="0">
                <a:solidFill>
                  <a:srgbClr val="D6E8F7"/>
                </a:solidFill>
                <a:latin typeface="Arial"/>
              </a:rPr>
              <a:t>  Ideal: 1-2 deudas grandes</a:t>
            </a:r>
          </a:p>
        </p:txBody>
      </p:sp>
      <p:sp>
        <p:nvSpPr>
          <p:cNvPr id="22" name="TextBox 21"/>
          <p:cNvSpPr txBox="1"/>
          <p:nvPr/>
        </p:nvSpPr>
        <p:spPr>
          <a:xfrm>
            <a:off x="4160520" y="2560320"/>
            <a:ext cx="822960" cy="731520"/>
          </a:xfrm>
          <a:prstGeom prst="rect">
            <a:avLst/>
          </a:prstGeom>
          <a:noFill/>
        </p:spPr>
        <p:txBody>
          <a:bodyPr wrap="square">
            <a:spAutoFit/>
          </a:bodyPr>
          <a:lstStyle/>
          <a:p>
            <a:pPr algn="ctr"/>
            <a:r>
              <a:rPr sz="2200" b="1" i="0">
                <a:solidFill>
                  <a:srgbClr val="B8952A"/>
                </a:solidFill>
                <a:latin typeface="Arial Black"/>
              </a:rPr>
              <a:t>VS</a:t>
            </a:r>
          </a:p>
        </p:txBody>
      </p:sp>
      <p:sp>
        <p:nvSpPr>
          <p:cNvPr id="23" name="TextBox 22"/>
          <p:cNvSpPr txBox="1"/>
          <p:nvPr/>
        </p:nvSpPr>
        <p:spPr>
          <a:xfrm>
            <a:off x="365760" y="6108192"/>
            <a:ext cx="8412480" cy="411480"/>
          </a:xfrm>
          <a:prstGeom prst="rect">
            <a:avLst/>
          </a:prstGeom>
          <a:noFill/>
        </p:spPr>
        <p:txBody>
          <a:bodyPr wrap="square">
            <a:spAutoFit/>
          </a:bodyPr>
          <a:lstStyle/>
          <a:p>
            <a:pPr algn="ctr"/>
            <a:r>
              <a:rPr sz="1200" b="1" i="1">
                <a:solidFill>
                  <a:srgbClr val="B8952A"/>
                </a:solidFill>
                <a:latin typeface="Arial"/>
              </a:rPr>
              <a:t>«No hay metodo correcto universal. Hay el metodo correcto para vos.»</a:t>
            </a:r>
          </a:p>
        </p:txBody>
      </p:sp>
      <p:sp>
        <p:nvSpPr>
          <p:cNvPr id="24" name="TextBox 23"/>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500" b="1" i="0">
                <a:solidFill>
                  <a:srgbClr val="B8952A"/>
                </a:solidFill>
                <a:latin typeface="Arial Black"/>
              </a:rPr>
              <a:t>EL EFECTO DEL PLAN EN NUMEROS</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pic>
        <p:nvPicPr>
          <p:cNvPr id="6" name="Picture 5" descr="salir_de_deudas_argentina_2026_bola_de_nieve.png"/>
          <p:cNvPicPr>
            <a:picLocks noChangeAspect="1"/>
          </p:cNvPicPr>
          <p:nvPr/>
        </p:nvPicPr>
        <p:blipFill>
          <a:blip r:embed="rId3"/>
          <a:stretch>
            <a:fillRect/>
          </a:stretch>
        </p:blipFill>
        <p:spPr>
          <a:xfrm>
            <a:off x="320040" y="731520"/>
            <a:ext cx="8503920" cy="4572000"/>
          </a:xfrm>
          <a:prstGeom prst="rect">
            <a:avLst/>
          </a:prstGeom>
        </p:spPr>
      </p:pic>
      <p:sp>
        <p:nvSpPr>
          <p:cNvPr id="7" name="TextBox 6"/>
          <p:cNvSpPr txBox="1"/>
          <p:nvPr/>
        </p:nvSpPr>
        <p:spPr>
          <a:xfrm>
            <a:off x="274320" y="5376672"/>
            <a:ext cx="8595360" cy="320040"/>
          </a:xfrm>
          <a:prstGeom prst="rect">
            <a:avLst/>
          </a:prstGeom>
          <a:noFill/>
        </p:spPr>
        <p:txBody>
          <a:bodyPr wrap="square">
            <a:spAutoFit/>
          </a:bodyPr>
          <a:lstStyle/>
          <a:p>
            <a:pPr algn="ctr"/>
            <a:r>
              <a:rPr sz="900" b="0" i="1">
                <a:solidFill>
                  <a:srgbClr val="595959"/>
                </a:solidFill>
                <a:latin typeface="Arial"/>
              </a:rPr>
              <a:t>Simulacion: deuda base $600.000 | Excedente mensual $18.000 | Tasa promedio 180% TNA</a:t>
            </a:r>
          </a:p>
        </p:txBody>
      </p:sp>
      <p:sp>
        <p:nvSpPr>
          <p:cNvPr id="8" name="TextBox 7"/>
          <p:cNvSpPr txBox="1"/>
          <p:nvPr/>
        </p:nvSpPr>
        <p:spPr>
          <a:xfrm>
            <a:off x="365760" y="6108192"/>
            <a:ext cx="8412480" cy="411480"/>
          </a:xfrm>
          <a:prstGeom prst="rect">
            <a:avLst/>
          </a:prstGeom>
          <a:noFill/>
        </p:spPr>
        <p:txBody>
          <a:bodyPr wrap="square">
            <a:spAutoFit/>
          </a:bodyPr>
          <a:lstStyle/>
          <a:p>
            <a:pPr algn="ctr"/>
            <a:r>
              <a:rPr sz="1200" b="1" i="1">
                <a:solidFill>
                  <a:srgbClr val="B8952A"/>
                </a:solidFill>
                <a:latin typeface="Arial"/>
              </a:rPr>
              <a:t>«Pagar solo minimos es elegir quedarse en el pozo.»</a:t>
            </a:r>
          </a:p>
        </p:txBody>
      </p:sp>
      <p:sp>
        <p:nvSpPr>
          <p:cNvPr id="9" name="TextBox 8"/>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500" b="1" i="0">
                <a:solidFill>
                  <a:srgbClr val="B8952A"/>
                </a:solidFill>
                <a:latin typeface="Arial Black"/>
              </a:rPr>
              <a:t>EL COSTO REAL DE NO TENER UN PLAN</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pic>
        <p:nvPicPr>
          <p:cNvPr id="6" name="Picture 5" descr="salir_de_deudas_argentina_2026_comparativa_intereses.png"/>
          <p:cNvPicPr>
            <a:picLocks noChangeAspect="1"/>
          </p:cNvPicPr>
          <p:nvPr/>
        </p:nvPicPr>
        <p:blipFill>
          <a:blip r:embed="rId3"/>
          <a:stretch>
            <a:fillRect/>
          </a:stretch>
        </p:blipFill>
        <p:spPr>
          <a:xfrm>
            <a:off x="914400" y="731520"/>
            <a:ext cx="7315200" cy="4389120"/>
          </a:xfrm>
          <a:prstGeom prst="rect">
            <a:avLst/>
          </a:prstGeom>
        </p:spPr>
      </p:pic>
      <p:sp>
        <p:nvSpPr>
          <p:cNvPr id="7" name="TextBox 6"/>
          <p:cNvSpPr txBox="1"/>
          <p:nvPr/>
        </p:nvSpPr>
        <p:spPr>
          <a:xfrm>
            <a:off x="457200" y="5257800"/>
            <a:ext cx="8229600" cy="411480"/>
          </a:xfrm>
          <a:prstGeom prst="rect">
            <a:avLst/>
          </a:prstGeom>
          <a:noFill/>
        </p:spPr>
        <p:txBody>
          <a:bodyPr wrap="square">
            <a:spAutoFit/>
          </a:bodyPr>
          <a:lstStyle/>
          <a:p>
            <a:pPr algn="ctr"/>
            <a:r>
              <a:rPr sz="1400" b="1" i="0">
                <a:solidFill>
                  <a:srgbClr val="B8952A"/>
                </a:solidFill>
                <a:latin typeface="Arial"/>
              </a:rPr>
              <a:t>Diferencia entre Avalancha y sin estrategia: $1,96M en intereses evitados</a:t>
            </a:r>
          </a:p>
        </p:txBody>
      </p:sp>
      <p:sp>
        <p:nvSpPr>
          <p:cNvPr id="8" name="TextBox 7"/>
          <p:cNvSpPr txBox="1"/>
          <p:nvPr/>
        </p:nvSpPr>
        <p:spPr>
          <a:xfrm>
            <a:off x="365760" y="6108192"/>
            <a:ext cx="8412480" cy="411480"/>
          </a:xfrm>
          <a:prstGeom prst="rect">
            <a:avLst/>
          </a:prstGeom>
          <a:noFill/>
        </p:spPr>
        <p:txBody>
          <a:bodyPr wrap="square">
            <a:spAutoFit/>
          </a:bodyPr>
          <a:lstStyle/>
          <a:p>
            <a:pPr algn="ctr"/>
            <a:r>
              <a:rPr sz="1200" b="1" i="1">
                <a:solidFill>
                  <a:srgbClr val="B8952A"/>
                </a:solidFill>
                <a:latin typeface="Arial"/>
              </a:rPr>
              <a:t>«Eso no es ahorro. Es plata que deja de regalarse al banco.»</a:t>
            </a:r>
          </a:p>
        </p:txBody>
      </p:sp>
      <p:sp>
        <p:nvSpPr>
          <p:cNvPr id="9" name="TextBox 8"/>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700" b="1" i="0">
                <a:solidFill>
                  <a:srgbClr val="B8952A"/>
                </a:solidFill>
                <a:latin typeface="Arial Black"/>
              </a:rPr>
              <a:t>¿CUÁL ES TU MÉTODO?</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sp>
        <p:nvSpPr>
          <p:cNvPr id="6" name="Rectangle 5"/>
          <p:cNvSpPr/>
          <p:nvPr/>
        </p:nvSpPr>
        <p:spPr>
          <a:xfrm>
            <a:off x="228600" y="749808"/>
            <a:ext cx="2286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20040" y="859536"/>
            <a:ext cx="2148840" cy="521207"/>
          </a:xfrm>
          <a:prstGeom prst="rect">
            <a:avLst/>
          </a:prstGeom>
          <a:noFill/>
        </p:spPr>
        <p:txBody>
          <a:bodyPr wrap="square">
            <a:spAutoFit/>
          </a:bodyPr>
          <a:lstStyle/>
          <a:p>
            <a:pPr algn="ctr"/>
            <a:r>
              <a:rPr sz="1300" b="1" i="0">
                <a:solidFill>
                  <a:srgbClr val="B8952A"/>
                </a:solidFill>
                <a:latin typeface="Arial"/>
              </a:rPr>
              <a:t/>
            </a:r>
          </a:p>
        </p:txBody>
      </p:sp>
      <p:sp>
        <p:nvSpPr>
          <p:cNvPr id="8" name="Rectangle 7"/>
          <p:cNvSpPr/>
          <p:nvPr/>
        </p:nvSpPr>
        <p:spPr>
          <a:xfrm>
            <a:off x="2514600" y="749808"/>
            <a:ext cx="301752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2606040" y="859536"/>
            <a:ext cx="2880360" cy="521207"/>
          </a:xfrm>
          <a:prstGeom prst="rect">
            <a:avLst/>
          </a:prstGeom>
          <a:noFill/>
        </p:spPr>
        <p:txBody>
          <a:bodyPr wrap="square">
            <a:spAutoFit/>
          </a:bodyPr>
          <a:lstStyle/>
          <a:p>
            <a:pPr algn="ctr"/>
            <a:r>
              <a:rPr sz="1300" b="1" i="0">
                <a:solidFill>
                  <a:srgbClr val="B8952A"/>
                </a:solidFill>
                <a:latin typeface="Arial"/>
              </a:rPr>
              <a:t>BOLA DE NIEVE</a:t>
            </a:r>
          </a:p>
        </p:txBody>
      </p:sp>
      <p:sp>
        <p:nvSpPr>
          <p:cNvPr id="10" name="Rectangle 9"/>
          <p:cNvSpPr/>
          <p:nvPr/>
        </p:nvSpPr>
        <p:spPr>
          <a:xfrm>
            <a:off x="5532120" y="749808"/>
            <a:ext cx="301752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623559" y="859536"/>
            <a:ext cx="2880360" cy="521207"/>
          </a:xfrm>
          <a:prstGeom prst="rect">
            <a:avLst/>
          </a:prstGeom>
          <a:noFill/>
        </p:spPr>
        <p:txBody>
          <a:bodyPr wrap="square">
            <a:spAutoFit/>
          </a:bodyPr>
          <a:lstStyle/>
          <a:p>
            <a:pPr algn="ctr"/>
            <a:r>
              <a:rPr sz="1300" b="1" i="0">
                <a:solidFill>
                  <a:srgbClr val="B8952A"/>
                </a:solidFill>
                <a:latin typeface="Arial"/>
              </a:rPr>
              <a:t>AVALANCHA</a:t>
            </a:r>
          </a:p>
        </p:txBody>
      </p:sp>
      <p:sp>
        <p:nvSpPr>
          <p:cNvPr id="12" name="Rectangle 11"/>
          <p:cNvSpPr/>
          <p:nvPr/>
        </p:nvSpPr>
        <p:spPr>
          <a:xfrm>
            <a:off x="228600" y="1463040"/>
            <a:ext cx="2286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20040" y="1572768"/>
            <a:ext cx="2148840" cy="521207"/>
          </a:xfrm>
          <a:prstGeom prst="rect">
            <a:avLst/>
          </a:prstGeom>
          <a:noFill/>
        </p:spPr>
        <p:txBody>
          <a:bodyPr wrap="square">
            <a:spAutoFit/>
          </a:bodyPr>
          <a:lstStyle/>
          <a:p>
            <a:pPr algn="ctr"/>
            <a:r>
              <a:rPr sz="1100" b="1" i="0">
                <a:solidFill>
                  <a:srgbClr val="FFFFFF"/>
                </a:solidFill>
                <a:latin typeface="Arial"/>
              </a:rPr>
              <a:t>Optimizacion</a:t>
            </a:r>
          </a:p>
        </p:txBody>
      </p:sp>
      <p:sp>
        <p:nvSpPr>
          <p:cNvPr id="14" name="Rectangle 13"/>
          <p:cNvSpPr/>
          <p:nvPr/>
        </p:nvSpPr>
        <p:spPr>
          <a:xfrm>
            <a:off x="2514600" y="1463040"/>
            <a:ext cx="3017520" cy="658368"/>
          </a:xfrm>
          <a:prstGeom prst="rect">
            <a:avLst/>
          </a:prstGeom>
          <a:solidFill>
            <a:srgbClr val="D6E8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606040" y="1572768"/>
            <a:ext cx="2880360" cy="521207"/>
          </a:xfrm>
          <a:prstGeom prst="rect">
            <a:avLst/>
          </a:prstGeom>
          <a:noFill/>
        </p:spPr>
        <p:txBody>
          <a:bodyPr wrap="square">
            <a:spAutoFit/>
          </a:bodyPr>
          <a:lstStyle/>
          <a:p>
            <a:pPr algn="ctr"/>
            <a:r>
              <a:rPr sz="1100" b="0" i="0">
                <a:solidFill>
                  <a:srgbClr val="1E4D96"/>
                </a:solidFill>
                <a:latin typeface="Arial"/>
              </a:rPr>
              <a:t>Psicologica (momentum)</a:t>
            </a:r>
          </a:p>
        </p:txBody>
      </p:sp>
      <p:sp>
        <p:nvSpPr>
          <p:cNvPr id="16" name="Rectangle 15"/>
          <p:cNvSpPr/>
          <p:nvPr/>
        </p:nvSpPr>
        <p:spPr>
          <a:xfrm>
            <a:off x="5532120" y="1463040"/>
            <a:ext cx="3017520" cy="658368"/>
          </a:xfrm>
          <a:prstGeom prst="rect">
            <a:avLst/>
          </a:prstGeom>
          <a:solidFill>
            <a:srgbClr val="D6E8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623559" y="1572768"/>
            <a:ext cx="2880360" cy="521207"/>
          </a:xfrm>
          <a:prstGeom prst="rect">
            <a:avLst/>
          </a:prstGeom>
          <a:noFill/>
        </p:spPr>
        <p:txBody>
          <a:bodyPr wrap="square">
            <a:spAutoFit/>
          </a:bodyPr>
          <a:lstStyle/>
          <a:p>
            <a:pPr algn="ctr"/>
            <a:r>
              <a:rPr sz="1100" b="0" i="0">
                <a:solidFill>
                  <a:srgbClr val="2E6CB8"/>
                </a:solidFill>
                <a:latin typeface="Arial"/>
              </a:rPr>
              <a:t>Matematica (menor costo)</a:t>
            </a:r>
          </a:p>
        </p:txBody>
      </p:sp>
      <p:sp>
        <p:nvSpPr>
          <p:cNvPr id="18" name="Rectangle 17"/>
          <p:cNvSpPr/>
          <p:nvPr/>
        </p:nvSpPr>
        <p:spPr>
          <a:xfrm>
            <a:off x="228600" y="2176272"/>
            <a:ext cx="2286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20040" y="2286000"/>
            <a:ext cx="2148840" cy="521207"/>
          </a:xfrm>
          <a:prstGeom prst="rect">
            <a:avLst/>
          </a:prstGeom>
          <a:noFill/>
        </p:spPr>
        <p:txBody>
          <a:bodyPr wrap="square">
            <a:spAutoFit/>
          </a:bodyPr>
          <a:lstStyle/>
          <a:p>
            <a:pPr algn="ctr"/>
            <a:r>
              <a:rPr sz="1100" b="1" i="0">
                <a:solidFill>
                  <a:srgbClr val="FFFFFF"/>
                </a:solidFill>
                <a:latin typeface="Arial"/>
              </a:rPr>
              <a:t>1ra cancelacion</a:t>
            </a:r>
          </a:p>
        </p:txBody>
      </p:sp>
      <p:sp>
        <p:nvSpPr>
          <p:cNvPr id="20" name="Rectangle 19"/>
          <p:cNvSpPr/>
          <p:nvPr/>
        </p:nvSpPr>
        <p:spPr>
          <a:xfrm>
            <a:off x="2514600" y="2176272"/>
            <a:ext cx="3017520" cy="658368"/>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2606040" y="2286000"/>
            <a:ext cx="2880360" cy="521207"/>
          </a:xfrm>
          <a:prstGeom prst="rect">
            <a:avLst/>
          </a:prstGeom>
          <a:noFill/>
        </p:spPr>
        <p:txBody>
          <a:bodyPr wrap="square">
            <a:spAutoFit/>
          </a:bodyPr>
          <a:lstStyle/>
          <a:p>
            <a:pPr algn="ctr"/>
            <a:r>
              <a:rPr sz="1100" b="0" i="0">
                <a:solidFill>
                  <a:srgbClr val="1E4D96"/>
                </a:solidFill>
                <a:latin typeface="Arial"/>
              </a:rPr>
              <a:t>Rapida (semanas)</a:t>
            </a:r>
          </a:p>
        </p:txBody>
      </p:sp>
      <p:sp>
        <p:nvSpPr>
          <p:cNvPr id="22" name="Rectangle 21"/>
          <p:cNvSpPr/>
          <p:nvPr/>
        </p:nvSpPr>
        <p:spPr>
          <a:xfrm>
            <a:off x="5532120" y="2176272"/>
            <a:ext cx="3017520" cy="658368"/>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623559" y="2286000"/>
            <a:ext cx="2880360" cy="521207"/>
          </a:xfrm>
          <a:prstGeom prst="rect">
            <a:avLst/>
          </a:prstGeom>
          <a:noFill/>
        </p:spPr>
        <p:txBody>
          <a:bodyPr wrap="square">
            <a:spAutoFit/>
          </a:bodyPr>
          <a:lstStyle/>
          <a:p>
            <a:pPr algn="ctr"/>
            <a:r>
              <a:rPr sz="1100" b="0" i="0">
                <a:solidFill>
                  <a:srgbClr val="2E6CB8"/>
                </a:solidFill>
                <a:latin typeface="Arial"/>
              </a:rPr>
              <a:t>Lenta (meses)</a:t>
            </a:r>
          </a:p>
        </p:txBody>
      </p:sp>
      <p:sp>
        <p:nvSpPr>
          <p:cNvPr id="24" name="Rectangle 23"/>
          <p:cNvSpPr/>
          <p:nvPr/>
        </p:nvSpPr>
        <p:spPr>
          <a:xfrm>
            <a:off x="228600" y="2889503"/>
            <a:ext cx="2286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320040" y="2999232"/>
            <a:ext cx="2148840" cy="521207"/>
          </a:xfrm>
          <a:prstGeom prst="rect">
            <a:avLst/>
          </a:prstGeom>
          <a:noFill/>
        </p:spPr>
        <p:txBody>
          <a:bodyPr wrap="square">
            <a:spAutoFit/>
          </a:bodyPr>
          <a:lstStyle/>
          <a:p>
            <a:pPr algn="ctr"/>
            <a:r>
              <a:rPr sz="1100" b="1" i="0">
                <a:solidFill>
                  <a:srgbClr val="FFFFFF"/>
                </a:solidFill>
                <a:latin typeface="Arial"/>
              </a:rPr>
              <a:t>Ahorro en intereses</a:t>
            </a:r>
          </a:p>
        </p:txBody>
      </p:sp>
      <p:sp>
        <p:nvSpPr>
          <p:cNvPr id="26" name="Rectangle 25"/>
          <p:cNvSpPr/>
          <p:nvPr/>
        </p:nvSpPr>
        <p:spPr>
          <a:xfrm>
            <a:off x="2514600" y="2889503"/>
            <a:ext cx="3017520" cy="658368"/>
          </a:xfrm>
          <a:prstGeom prst="rect">
            <a:avLst/>
          </a:prstGeom>
          <a:solidFill>
            <a:srgbClr val="D6E8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2606040" y="2999232"/>
            <a:ext cx="2880360" cy="521207"/>
          </a:xfrm>
          <a:prstGeom prst="rect">
            <a:avLst/>
          </a:prstGeom>
          <a:noFill/>
        </p:spPr>
        <p:txBody>
          <a:bodyPr wrap="square">
            <a:spAutoFit/>
          </a:bodyPr>
          <a:lstStyle/>
          <a:p>
            <a:pPr algn="ctr"/>
            <a:r>
              <a:rPr sz="1100" b="0" i="0">
                <a:solidFill>
                  <a:srgbClr val="1E4D96"/>
                </a:solidFill>
                <a:latin typeface="Arial"/>
              </a:rPr>
              <a:t>Moderado</a:t>
            </a:r>
          </a:p>
        </p:txBody>
      </p:sp>
      <p:sp>
        <p:nvSpPr>
          <p:cNvPr id="28" name="Rectangle 27"/>
          <p:cNvSpPr/>
          <p:nvPr/>
        </p:nvSpPr>
        <p:spPr>
          <a:xfrm>
            <a:off x="5532120" y="2889503"/>
            <a:ext cx="3017520" cy="658368"/>
          </a:xfrm>
          <a:prstGeom prst="rect">
            <a:avLst/>
          </a:prstGeom>
          <a:solidFill>
            <a:srgbClr val="D6E8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5623559" y="2999232"/>
            <a:ext cx="2880360" cy="521207"/>
          </a:xfrm>
          <a:prstGeom prst="rect">
            <a:avLst/>
          </a:prstGeom>
          <a:noFill/>
        </p:spPr>
        <p:txBody>
          <a:bodyPr wrap="square">
            <a:spAutoFit/>
          </a:bodyPr>
          <a:lstStyle/>
          <a:p>
            <a:pPr algn="ctr"/>
            <a:r>
              <a:rPr sz="1100" b="0" i="0">
                <a:solidFill>
                  <a:srgbClr val="2E6CB8"/>
                </a:solidFill>
                <a:latin typeface="Arial"/>
              </a:rPr>
              <a:t>Maximo ($2,4M+)</a:t>
            </a:r>
          </a:p>
        </p:txBody>
      </p:sp>
      <p:sp>
        <p:nvSpPr>
          <p:cNvPr id="30" name="Rectangle 29"/>
          <p:cNvSpPr/>
          <p:nvPr/>
        </p:nvSpPr>
        <p:spPr>
          <a:xfrm>
            <a:off x="228600" y="3602736"/>
            <a:ext cx="2286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320040" y="3712463"/>
            <a:ext cx="2148840" cy="521207"/>
          </a:xfrm>
          <a:prstGeom prst="rect">
            <a:avLst/>
          </a:prstGeom>
          <a:noFill/>
        </p:spPr>
        <p:txBody>
          <a:bodyPr wrap="square">
            <a:spAutoFit/>
          </a:bodyPr>
          <a:lstStyle/>
          <a:p>
            <a:pPr algn="ctr"/>
            <a:r>
              <a:rPr sz="1100" b="1" i="0">
                <a:solidFill>
                  <a:srgbClr val="FFFFFF"/>
                </a:solidFill>
                <a:latin typeface="Arial"/>
              </a:rPr>
              <a:t>Perfil ideal</a:t>
            </a:r>
          </a:p>
        </p:txBody>
      </p:sp>
      <p:sp>
        <p:nvSpPr>
          <p:cNvPr id="32" name="Rectangle 31"/>
          <p:cNvSpPr/>
          <p:nvPr/>
        </p:nvSpPr>
        <p:spPr>
          <a:xfrm>
            <a:off x="2514600" y="3602736"/>
            <a:ext cx="3017520" cy="658368"/>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2606040" y="3712463"/>
            <a:ext cx="2880360" cy="521207"/>
          </a:xfrm>
          <a:prstGeom prst="rect">
            <a:avLst/>
          </a:prstGeom>
          <a:noFill/>
        </p:spPr>
        <p:txBody>
          <a:bodyPr wrap="square">
            <a:spAutoFit/>
          </a:bodyPr>
          <a:lstStyle/>
          <a:p>
            <a:pPr algn="ctr"/>
            <a:r>
              <a:rPr sz="1100" b="0" i="0">
                <a:solidFill>
                  <a:srgbClr val="1E4D96"/>
                </a:solidFill>
                <a:latin typeface="Arial"/>
              </a:rPr>
              <a:t>Muchas deudas chicas</a:t>
            </a:r>
          </a:p>
        </p:txBody>
      </p:sp>
      <p:sp>
        <p:nvSpPr>
          <p:cNvPr id="34" name="Rectangle 33"/>
          <p:cNvSpPr/>
          <p:nvPr/>
        </p:nvSpPr>
        <p:spPr>
          <a:xfrm>
            <a:off x="5532120" y="3602736"/>
            <a:ext cx="3017520" cy="658368"/>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5623559" y="3712463"/>
            <a:ext cx="2880360" cy="521207"/>
          </a:xfrm>
          <a:prstGeom prst="rect">
            <a:avLst/>
          </a:prstGeom>
          <a:noFill/>
        </p:spPr>
        <p:txBody>
          <a:bodyPr wrap="square">
            <a:spAutoFit/>
          </a:bodyPr>
          <a:lstStyle/>
          <a:p>
            <a:pPr algn="ctr"/>
            <a:r>
              <a:rPr sz="1100" b="0" i="0">
                <a:solidFill>
                  <a:srgbClr val="2E6CB8"/>
                </a:solidFill>
                <a:latin typeface="Arial"/>
              </a:rPr>
              <a:t>1-2 deudas grandes</a:t>
            </a:r>
          </a:p>
        </p:txBody>
      </p:sp>
      <p:sp>
        <p:nvSpPr>
          <p:cNvPr id="36" name="Rectangle 35"/>
          <p:cNvSpPr/>
          <p:nvPr/>
        </p:nvSpPr>
        <p:spPr>
          <a:xfrm>
            <a:off x="228600" y="4315968"/>
            <a:ext cx="2286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320040" y="4425696"/>
            <a:ext cx="2148840" cy="521207"/>
          </a:xfrm>
          <a:prstGeom prst="rect">
            <a:avLst/>
          </a:prstGeom>
          <a:noFill/>
        </p:spPr>
        <p:txBody>
          <a:bodyPr wrap="square">
            <a:spAutoFit/>
          </a:bodyPr>
          <a:lstStyle/>
          <a:p>
            <a:pPr algn="ctr"/>
            <a:r>
              <a:rPr sz="1100" b="1" i="0">
                <a:solidFill>
                  <a:srgbClr val="FFFFFF"/>
                </a:solidFill>
                <a:latin typeface="Arial"/>
              </a:rPr>
              <a:t>Abandono del plan</a:t>
            </a:r>
          </a:p>
        </p:txBody>
      </p:sp>
      <p:sp>
        <p:nvSpPr>
          <p:cNvPr id="38" name="Rectangle 37"/>
          <p:cNvSpPr/>
          <p:nvPr/>
        </p:nvSpPr>
        <p:spPr>
          <a:xfrm>
            <a:off x="2514600" y="4315968"/>
            <a:ext cx="3017520" cy="658368"/>
          </a:xfrm>
          <a:prstGeom prst="rect">
            <a:avLst/>
          </a:prstGeom>
          <a:solidFill>
            <a:srgbClr val="D6E8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2606040" y="4425696"/>
            <a:ext cx="2880360" cy="521207"/>
          </a:xfrm>
          <a:prstGeom prst="rect">
            <a:avLst/>
          </a:prstGeom>
          <a:noFill/>
        </p:spPr>
        <p:txBody>
          <a:bodyPr wrap="square">
            <a:spAutoFit/>
          </a:bodyPr>
          <a:lstStyle/>
          <a:p>
            <a:pPr algn="ctr"/>
            <a:r>
              <a:rPr sz="1100" b="0" i="0">
                <a:solidFill>
                  <a:srgbClr val="1E4D96"/>
                </a:solidFill>
                <a:latin typeface="Arial"/>
              </a:rPr>
              <a:t>Bajo (-38%)</a:t>
            </a:r>
          </a:p>
        </p:txBody>
      </p:sp>
      <p:sp>
        <p:nvSpPr>
          <p:cNvPr id="40" name="Rectangle 39"/>
          <p:cNvSpPr/>
          <p:nvPr/>
        </p:nvSpPr>
        <p:spPr>
          <a:xfrm>
            <a:off x="5532120" y="4315968"/>
            <a:ext cx="3017520" cy="658368"/>
          </a:xfrm>
          <a:prstGeom prst="rect">
            <a:avLst/>
          </a:prstGeom>
          <a:solidFill>
            <a:srgbClr val="D6E8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5623559" y="4425696"/>
            <a:ext cx="2880360" cy="521207"/>
          </a:xfrm>
          <a:prstGeom prst="rect">
            <a:avLst/>
          </a:prstGeom>
          <a:noFill/>
        </p:spPr>
        <p:txBody>
          <a:bodyPr wrap="square">
            <a:spAutoFit/>
          </a:bodyPr>
          <a:lstStyle/>
          <a:p>
            <a:pPr algn="ctr"/>
            <a:r>
              <a:rPr sz="1100" b="0" i="0">
                <a:solidFill>
                  <a:srgbClr val="2E6CB8"/>
                </a:solidFill>
                <a:latin typeface="Arial"/>
              </a:rPr>
              <a:t>Medio-alto</a:t>
            </a:r>
          </a:p>
        </p:txBody>
      </p:sp>
      <p:sp>
        <p:nvSpPr>
          <p:cNvPr id="42" name="Rectangle 41"/>
          <p:cNvSpPr/>
          <p:nvPr/>
        </p:nvSpPr>
        <p:spPr>
          <a:xfrm>
            <a:off x="228600" y="5029200"/>
            <a:ext cx="2286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320040" y="5138928"/>
            <a:ext cx="2148840" cy="521207"/>
          </a:xfrm>
          <a:prstGeom prst="rect">
            <a:avLst/>
          </a:prstGeom>
          <a:noFill/>
        </p:spPr>
        <p:txBody>
          <a:bodyPr wrap="square">
            <a:spAutoFit/>
          </a:bodyPr>
          <a:lstStyle/>
          <a:p>
            <a:pPr algn="ctr"/>
            <a:r>
              <a:rPr sz="1100" b="1" i="0">
                <a:solidFill>
                  <a:srgbClr val="FFFFFF"/>
                </a:solidFill>
                <a:latin typeface="Arial"/>
              </a:rPr>
              <a:t>Mejor momento AR 2026</a:t>
            </a:r>
          </a:p>
        </p:txBody>
      </p:sp>
      <p:sp>
        <p:nvSpPr>
          <p:cNvPr id="44" name="Rectangle 43"/>
          <p:cNvSpPr/>
          <p:nvPr/>
        </p:nvSpPr>
        <p:spPr>
          <a:xfrm>
            <a:off x="2514600" y="5029200"/>
            <a:ext cx="3017520" cy="658368"/>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2606040" y="5138928"/>
            <a:ext cx="2880360" cy="521207"/>
          </a:xfrm>
          <a:prstGeom prst="rect">
            <a:avLst/>
          </a:prstGeom>
          <a:noFill/>
        </p:spPr>
        <p:txBody>
          <a:bodyPr wrap="square">
            <a:spAutoFit/>
          </a:bodyPr>
          <a:lstStyle/>
          <a:p>
            <a:pPr algn="ctr"/>
            <a:r>
              <a:rPr sz="1100" b="0" i="0">
                <a:solidFill>
                  <a:srgbClr val="1E4D96"/>
                </a:solidFill>
                <a:latin typeface="Arial"/>
              </a:rPr>
              <a:t>Tarjetas + cuotas multiples</a:t>
            </a:r>
          </a:p>
        </p:txBody>
      </p:sp>
      <p:sp>
        <p:nvSpPr>
          <p:cNvPr id="46" name="Rectangle 45"/>
          <p:cNvSpPr/>
          <p:nvPr/>
        </p:nvSpPr>
        <p:spPr>
          <a:xfrm>
            <a:off x="5532120" y="5029200"/>
            <a:ext cx="3017520" cy="658368"/>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5623559" y="5138928"/>
            <a:ext cx="2880360" cy="521207"/>
          </a:xfrm>
          <a:prstGeom prst="rect">
            <a:avLst/>
          </a:prstGeom>
          <a:noFill/>
        </p:spPr>
        <p:txBody>
          <a:bodyPr wrap="square">
            <a:spAutoFit/>
          </a:bodyPr>
          <a:lstStyle/>
          <a:p>
            <a:pPr algn="ctr"/>
            <a:r>
              <a:rPr sz="1100" b="0" i="0">
                <a:solidFill>
                  <a:srgbClr val="2E6CB8"/>
                </a:solidFill>
                <a:latin typeface="Arial"/>
              </a:rPr>
              <a:t>Tarjeta de alto saldo unico</a:t>
            </a:r>
          </a:p>
        </p:txBody>
      </p:sp>
      <p:sp>
        <p:nvSpPr>
          <p:cNvPr id="48" name="TextBox 47"/>
          <p:cNvSpPr txBox="1"/>
          <p:nvPr/>
        </p:nvSpPr>
        <p:spPr>
          <a:xfrm>
            <a:off x="365760" y="6108192"/>
            <a:ext cx="8412480" cy="411480"/>
          </a:xfrm>
          <a:prstGeom prst="rect">
            <a:avLst/>
          </a:prstGeom>
          <a:noFill/>
        </p:spPr>
        <p:txBody>
          <a:bodyPr wrap="square">
            <a:spAutoFit/>
          </a:bodyPr>
          <a:lstStyle/>
          <a:p>
            <a:pPr algn="ctr"/>
            <a:r>
              <a:rPr sz="1200" b="1" i="1">
                <a:solidFill>
                  <a:srgbClr val="B8952A"/>
                </a:solidFill>
                <a:latin typeface="Arial"/>
              </a:rPr>
              <a:t>«No existe el mejor metodo. Existe el que vas a sostener.»</a:t>
            </a:r>
          </a:p>
        </p:txBody>
      </p:sp>
      <p:sp>
        <p:nvSpPr>
          <p:cNvPr id="49" name="TextBox 48"/>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600" b="1" i="0">
                <a:solidFill>
                  <a:srgbClr val="B8952A"/>
                </a:solidFill>
                <a:latin typeface="Arial Black"/>
              </a:rPr>
              <a:t>EL PLAN QUE SÍ FUNCIONA</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sp>
        <p:nvSpPr>
          <p:cNvPr id="6" name="Rectangle 5"/>
          <p:cNvSpPr/>
          <p:nvPr/>
        </p:nvSpPr>
        <p:spPr>
          <a:xfrm>
            <a:off x="274320" y="777240"/>
            <a:ext cx="2743200" cy="47548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74320" y="868680"/>
            <a:ext cx="2743200" cy="1097280"/>
          </a:xfrm>
          <a:prstGeom prst="rect">
            <a:avLst/>
          </a:prstGeom>
          <a:noFill/>
        </p:spPr>
        <p:txBody>
          <a:bodyPr wrap="square">
            <a:spAutoFit/>
          </a:bodyPr>
          <a:lstStyle/>
          <a:p>
            <a:pPr algn="ctr"/>
            <a:r>
              <a:rPr sz="6200" b="1" i="0">
                <a:solidFill>
                  <a:srgbClr val="B8952A"/>
                </a:solidFill>
                <a:latin typeface="Arial Black"/>
              </a:rPr>
              <a:t>1</a:t>
            </a:r>
          </a:p>
        </p:txBody>
      </p:sp>
      <p:sp>
        <p:nvSpPr>
          <p:cNvPr id="8" name="TextBox 7"/>
          <p:cNvSpPr txBox="1"/>
          <p:nvPr/>
        </p:nvSpPr>
        <p:spPr>
          <a:xfrm>
            <a:off x="365760" y="1920240"/>
            <a:ext cx="2560320" cy="594360"/>
          </a:xfrm>
          <a:prstGeom prst="rect">
            <a:avLst/>
          </a:prstGeom>
          <a:noFill/>
        </p:spPr>
        <p:txBody>
          <a:bodyPr wrap="square">
            <a:spAutoFit/>
          </a:bodyPr>
          <a:lstStyle/>
          <a:p>
            <a:pPr algn="ctr"/>
            <a:r>
              <a:rPr sz="1300" b="1" i="0">
                <a:solidFill>
                  <a:srgbClr val="FFFFFF"/>
                </a:solidFill>
                <a:latin typeface="Arial Black"/>
              </a:rPr>
              <a:t>ESTA SEMANA</a:t>
            </a:r>
          </a:p>
        </p:txBody>
      </p:sp>
      <p:sp>
        <p:nvSpPr>
          <p:cNvPr id="9" name="Rectangle 8"/>
          <p:cNvSpPr/>
          <p:nvPr/>
        </p:nvSpPr>
        <p:spPr>
          <a:xfrm>
            <a:off x="548640" y="2606040"/>
            <a:ext cx="219456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84048" y="2697480"/>
            <a:ext cx="2523744" cy="2560320"/>
          </a:xfrm>
          <a:prstGeom prst="rect">
            <a:avLst/>
          </a:prstGeom>
          <a:noFill/>
        </p:spPr>
        <p:txBody>
          <a:bodyPr wrap="square">
            <a:spAutoFit/>
          </a:bodyPr>
          <a:lstStyle/>
          <a:p>
            <a:pPr algn="l"/>
            <a:r>
              <a:rPr sz="1100" b="0" i="0">
                <a:solidFill>
                  <a:srgbClr val="5B91CC"/>
                </a:solidFill>
                <a:latin typeface="Arial"/>
              </a:rPr>
              <a:t>Listar TODAS las deudas con saldo, tasa y cuota minima.
Elegir metodo. Congelar tarjeta de credito.</a:t>
            </a:r>
          </a:p>
        </p:txBody>
      </p:sp>
      <p:sp>
        <p:nvSpPr>
          <p:cNvPr id="11" name="Rectangle 10"/>
          <p:cNvSpPr/>
          <p:nvPr/>
        </p:nvSpPr>
        <p:spPr>
          <a:xfrm>
            <a:off x="3200400" y="777240"/>
            <a:ext cx="2743200" cy="475488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200400" y="868680"/>
            <a:ext cx="2743200" cy="1097280"/>
          </a:xfrm>
          <a:prstGeom prst="rect">
            <a:avLst/>
          </a:prstGeom>
          <a:noFill/>
        </p:spPr>
        <p:txBody>
          <a:bodyPr wrap="square">
            <a:spAutoFit/>
          </a:bodyPr>
          <a:lstStyle/>
          <a:p>
            <a:pPr algn="ctr"/>
            <a:r>
              <a:rPr sz="6200" b="1" i="0">
                <a:solidFill>
                  <a:srgbClr val="B8952A"/>
                </a:solidFill>
                <a:latin typeface="Arial Black"/>
              </a:rPr>
              <a:t>2</a:t>
            </a:r>
          </a:p>
        </p:txBody>
      </p:sp>
      <p:sp>
        <p:nvSpPr>
          <p:cNvPr id="13" name="TextBox 12"/>
          <p:cNvSpPr txBox="1"/>
          <p:nvPr/>
        </p:nvSpPr>
        <p:spPr>
          <a:xfrm>
            <a:off x="3291840" y="1920240"/>
            <a:ext cx="2560320" cy="594360"/>
          </a:xfrm>
          <a:prstGeom prst="rect">
            <a:avLst/>
          </a:prstGeom>
          <a:noFill/>
        </p:spPr>
        <p:txBody>
          <a:bodyPr wrap="square">
            <a:spAutoFit/>
          </a:bodyPr>
          <a:lstStyle/>
          <a:p>
            <a:pPr algn="ctr"/>
            <a:r>
              <a:rPr sz="1300" b="1" i="0">
                <a:solidFill>
                  <a:srgbClr val="FFFFFF"/>
                </a:solidFill>
                <a:latin typeface="Arial Black"/>
              </a:rPr>
              <a:t>PROXIMOS 30 DIAS</a:t>
            </a:r>
          </a:p>
        </p:txBody>
      </p:sp>
      <p:sp>
        <p:nvSpPr>
          <p:cNvPr id="14" name="Rectangle 13"/>
          <p:cNvSpPr/>
          <p:nvPr/>
        </p:nvSpPr>
        <p:spPr>
          <a:xfrm>
            <a:off x="3474720" y="2606040"/>
            <a:ext cx="219456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310128" y="2697480"/>
            <a:ext cx="2523744" cy="2560320"/>
          </a:xfrm>
          <a:prstGeom prst="rect">
            <a:avLst/>
          </a:prstGeom>
          <a:noFill/>
        </p:spPr>
        <p:txBody>
          <a:bodyPr wrap="square">
            <a:spAutoFit/>
          </a:bodyPr>
          <a:lstStyle/>
          <a:p>
            <a:pPr algn="l"/>
            <a:r>
              <a:rPr sz="1100" b="0" i="0">
                <a:solidFill>
                  <a:srgbClr val="5B91CC"/>
                </a:solidFill>
                <a:latin typeface="Arial"/>
              </a:rPr>
              <a:t>Llamar al banco y negociar tasa.
Consolidar deudas si la cuota supera el 35% del ingreso.
Automatizar el pago extra el dia que entra el sueldo.</a:t>
            </a:r>
          </a:p>
        </p:txBody>
      </p:sp>
      <p:sp>
        <p:nvSpPr>
          <p:cNvPr id="16" name="Rectangle 15"/>
          <p:cNvSpPr/>
          <p:nvPr/>
        </p:nvSpPr>
        <p:spPr>
          <a:xfrm>
            <a:off x="6126480" y="777240"/>
            <a:ext cx="2743200" cy="4754880"/>
          </a:xfrm>
          <a:prstGeom prst="rect">
            <a:avLst/>
          </a:prstGeom>
          <a:solidFill>
            <a:srgbClr val="1A5C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126480" y="868680"/>
            <a:ext cx="2743200" cy="1097280"/>
          </a:xfrm>
          <a:prstGeom prst="rect">
            <a:avLst/>
          </a:prstGeom>
          <a:noFill/>
        </p:spPr>
        <p:txBody>
          <a:bodyPr wrap="square">
            <a:spAutoFit/>
          </a:bodyPr>
          <a:lstStyle/>
          <a:p>
            <a:pPr algn="ctr"/>
            <a:r>
              <a:rPr sz="6200" b="1" i="0">
                <a:solidFill>
                  <a:srgbClr val="B8952A"/>
                </a:solidFill>
                <a:latin typeface="Arial Black"/>
              </a:rPr>
              <a:t>3</a:t>
            </a:r>
          </a:p>
        </p:txBody>
      </p:sp>
      <p:sp>
        <p:nvSpPr>
          <p:cNvPr id="18" name="TextBox 17"/>
          <p:cNvSpPr txBox="1"/>
          <p:nvPr/>
        </p:nvSpPr>
        <p:spPr>
          <a:xfrm>
            <a:off x="6217920" y="1920240"/>
            <a:ext cx="2560320" cy="594360"/>
          </a:xfrm>
          <a:prstGeom prst="rect">
            <a:avLst/>
          </a:prstGeom>
          <a:noFill/>
        </p:spPr>
        <p:txBody>
          <a:bodyPr wrap="square">
            <a:spAutoFit/>
          </a:bodyPr>
          <a:lstStyle/>
          <a:p>
            <a:pPr algn="ctr"/>
            <a:r>
              <a:rPr sz="1300" b="1" i="0">
                <a:solidFill>
                  <a:srgbClr val="FFFFFF"/>
                </a:solidFill>
                <a:latin typeface="Arial Black"/>
              </a:rPr>
              <a:t>MESES 2-36</a:t>
            </a:r>
          </a:p>
        </p:txBody>
      </p:sp>
      <p:sp>
        <p:nvSpPr>
          <p:cNvPr id="19" name="Rectangle 18"/>
          <p:cNvSpPr/>
          <p:nvPr/>
        </p:nvSpPr>
        <p:spPr>
          <a:xfrm>
            <a:off x="6400800" y="2606040"/>
            <a:ext cx="219456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236208" y="2697480"/>
            <a:ext cx="2523744" cy="2560320"/>
          </a:xfrm>
          <a:prstGeom prst="rect">
            <a:avLst/>
          </a:prstGeom>
          <a:noFill/>
        </p:spPr>
        <p:txBody>
          <a:bodyPr wrap="square">
            <a:spAutoFit/>
          </a:bodyPr>
          <a:lstStyle/>
          <a:p>
            <a:pPr algn="l"/>
            <a:r>
              <a:rPr sz="1100" b="0" i="0">
                <a:solidFill>
                  <a:srgbClr val="5B91CC"/>
                </a:solidFill>
                <a:latin typeface="Arial"/>
              </a:rPr>
              <a:t>Ejecutar sin desvios.
Revisar el plan cada 90 dias.
Al cancelar cada deuda, celebrar y redirigir el 100% a la siguiente.</a:t>
            </a:r>
          </a:p>
        </p:txBody>
      </p:sp>
      <p:sp>
        <p:nvSpPr>
          <p:cNvPr id="21" name="TextBox 20"/>
          <p:cNvSpPr txBox="1"/>
          <p:nvPr/>
        </p:nvSpPr>
        <p:spPr>
          <a:xfrm>
            <a:off x="365760" y="6108192"/>
            <a:ext cx="8412480" cy="411480"/>
          </a:xfrm>
          <a:prstGeom prst="rect">
            <a:avLst/>
          </a:prstGeom>
          <a:noFill/>
        </p:spPr>
        <p:txBody>
          <a:bodyPr wrap="square">
            <a:spAutoFit/>
          </a:bodyPr>
          <a:lstStyle/>
          <a:p>
            <a:pPr algn="ctr"/>
            <a:r>
              <a:rPr sz="1200" b="1" i="1">
                <a:solidFill>
                  <a:srgbClr val="B8952A"/>
                </a:solidFill>
                <a:latin typeface="Arial"/>
              </a:rPr>
              <a:t>«El mejor momento para empezar fue ayer. El segundo mejor: hoy.»</a:t>
            </a:r>
          </a:p>
        </p:txBody>
      </p:sp>
      <p:sp>
        <p:nvSpPr>
          <p:cNvPr id="22" name="TextBox 21"/>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4008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8412480" cy="457200"/>
          </a:xfrm>
          <a:prstGeom prst="rect">
            <a:avLst/>
          </a:prstGeom>
          <a:noFill/>
        </p:spPr>
        <p:txBody>
          <a:bodyPr wrap="square">
            <a:spAutoFit/>
          </a:bodyPr>
          <a:lstStyle/>
          <a:p>
            <a:pPr algn="l"/>
            <a:r>
              <a:rPr sz="1500" b="1" i="0">
                <a:solidFill>
                  <a:srgbClr val="B8952A"/>
                </a:solidFill>
                <a:latin typeface="Arial Black"/>
              </a:rPr>
              <a:t>LA TRAMPA QUE TUMBA CUALQUIER PLAN</a:t>
            </a:r>
          </a:p>
        </p:txBody>
      </p:sp>
      <p:pic>
        <p:nvPicPr>
          <p:cNvPr id="5" name="Picture 4" descr="Kartal_Logo_trans.png"/>
          <p:cNvPicPr>
            <a:picLocks noChangeAspect="1"/>
          </p:cNvPicPr>
          <p:nvPr/>
        </p:nvPicPr>
        <p:blipFill>
          <a:blip r:embed="rId2"/>
          <a:stretch>
            <a:fillRect/>
          </a:stretch>
        </p:blipFill>
        <p:spPr>
          <a:xfrm>
            <a:off x="7680960" y="109728"/>
            <a:ext cx="1280160" cy="530352"/>
          </a:xfrm>
          <a:prstGeom prst="rect">
            <a:avLst/>
          </a:prstGeom>
        </p:spPr>
      </p:pic>
      <p:sp>
        <p:nvSpPr>
          <p:cNvPr id="6" name="TextBox 5"/>
          <p:cNvSpPr txBox="1"/>
          <p:nvPr/>
        </p:nvSpPr>
        <p:spPr>
          <a:xfrm>
            <a:off x="274320" y="777240"/>
            <a:ext cx="3840480" cy="1828800"/>
          </a:xfrm>
          <a:prstGeom prst="rect">
            <a:avLst/>
          </a:prstGeom>
          <a:noFill/>
        </p:spPr>
        <p:txBody>
          <a:bodyPr wrap="square">
            <a:spAutoFit/>
          </a:bodyPr>
          <a:lstStyle/>
          <a:p>
            <a:pPr algn="ctr"/>
            <a:r>
              <a:rPr sz="8200" b="1" i="0">
                <a:solidFill>
                  <a:srgbClr val="C00000"/>
                </a:solidFill>
                <a:latin typeface="Arial Black"/>
              </a:rPr>
              <a:t>73%</a:t>
            </a:r>
          </a:p>
        </p:txBody>
      </p:sp>
      <p:sp>
        <p:nvSpPr>
          <p:cNvPr id="7" name="TextBox 6"/>
          <p:cNvSpPr txBox="1"/>
          <p:nvPr/>
        </p:nvSpPr>
        <p:spPr>
          <a:xfrm>
            <a:off x="274320" y="2606040"/>
            <a:ext cx="3840480" cy="1097280"/>
          </a:xfrm>
          <a:prstGeom prst="rect">
            <a:avLst/>
          </a:prstGeom>
          <a:noFill/>
        </p:spPr>
        <p:txBody>
          <a:bodyPr wrap="square">
            <a:spAutoFit/>
          </a:bodyPr>
          <a:lstStyle/>
          <a:p>
            <a:pPr algn="ctr"/>
            <a:r>
              <a:rPr sz="1500" b="0" i="0">
                <a:solidFill>
                  <a:srgbClr val="17253D"/>
                </a:solidFill>
                <a:latin typeface="Arial"/>
              </a:rPr>
              <a:t>de quienes recaen en deuda
lo hacen por un gasto
imprevisto no cubierto</a:t>
            </a:r>
          </a:p>
        </p:txBody>
      </p:sp>
      <p:sp>
        <p:nvSpPr>
          <p:cNvPr id="8" name="Rectangle 7"/>
          <p:cNvSpPr/>
          <p:nvPr/>
        </p:nvSpPr>
        <p:spPr>
          <a:xfrm>
            <a:off x="4480560" y="777240"/>
            <a:ext cx="4389120" cy="41148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26280" y="896112"/>
            <a:ext cx="4206240" cy="457200"/>
          </a:xfrm>
          <a:prstGeom prst="rect">
            <a:avLst/>
          </a:prstGeom>
          <a:noFill/>
        </p:spPr>
        <p:txBody>
          <a:bodyPr wrap="square">
            <a:spAutoFit/>
          </a:bodyPr>
          <a:lstStyle/>
          <a:p>
            <a:pPr algn="ctr"/>
            <a:r>
              <a:rPr sz="1400" b="1" i="0">
                <a:solidFill>
                  <a:srgbClr val="B8952A"/>
                </a:solidFill>
                <a:latin typeface="Arial Black"/>
              </a:rPr>
              <a:t>ANTES DEL PLAN:</a:t>
            </a:r>
          </a:p>
        </p:txBody>
      </p:sp>
      <p:sp>
        <p:nvSpPr>
          <p:cNvPr id="10" name="TextBox 9"/>
          <p:cNvSpPr txBox="1"/>
          <p:nvPr/>
        </p:nvSpPr>
        <p:spPr>
          <a:xfrm>
            <a:off x="4526280" y="1389888"/>
            <a:ext cx="4206240" cy="411480"/>
          </a:xfrm>
          <a:prstGeom prst="rect">
            <a:avLst/>
          </a:prstGeom>
          <a:noFill/>
        </p:spPr>
        <p:txBody>
          <a:bodyPr wrap="square">
            <a:spAutoFit/>
          </a:bodyPr>
          <a:lstStyle/>
          <a:p>
            <a:pPr algn="ctr"/>
            <a:r>
              <a:rPr sz="1300" b="1" i="0">
                <a:solidFill>
                  <a:srgbClr val="FFFFFF"/>
                </a:solidFill>
                <a:latin typeface="Arial Black"/>
              </a:rPr>
              <a:t>Fondo de emergencia minimo</a:t>
            </a:r>
          </a:p>
        </p:txBody>
      </p:sp>
      <p:sp>
        <p:nvSpPr>
          <p:cNvPr id="11" name="Rectangle 10"/>
          <p:cNvSpPr/>
          <p:nvPr/>
        </p:nvSpPr>
        <p:spPr>
          <a:xfrm>
            <a:off x="4846320" y="1874519"/>
            <a:ext cx="3657600" cy="274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617720" y="2011680"/>
            <a:ext cx="4114800" cy="384048"/>
          </a:xfrm>
          <a:prstGeom prst="rect">
            <a:avLst/>
          </a:prstGeom>
          <a:noFill/>
        </p:spPr>
        <p:txBody>
          <a:bodyPr wrap="square">
            <a:spAutoFit/>
          </a:bodyPr>
          <a:lstStyle/>
          <a:p>
            <a:pPr algn="l"/>
            <a:r>
              <a:rPr sz="1250" b="0" i="0">
                <a:solidFill>
                  <a:srgbClr val="5B91CC"/>
                </a:solidFill>
                <a:latin typeface="Arial"/>
              </a:rPr>
              <a:t>  $50.000-$100.000 liquidos</a:t>
            </a:r>
          </a:p>
        </p:txBody>
      </p:sp>
      <p:sp>
        <p:nvSpPr>
          <p:cNvPr id="13" name="TextBox 12"/>
          <p:cNvSpPr txBox="1"/>
          <p:nvPr/>
        </p:nvSpPr>
        <p:spPr>
          <a:xfrm>
            <a:off x="4617720" y="2450592"/>
            <a:ext cx="4114800" cy="384048"/>
          </a:xfrm>
          <a:prstGeom prst="rect">
            <a:avLst/>
          </a:prstGeom>
          <a:noFill/>
        </p:spPr>
        <p:txBody>
          <a:bodyPr wrap="square">
            <a:spAutoFit/>
          </a:bodyPr>
          <a:lstStyle/>
          <a:p>
            <a:pPr algn="l"/>
            <a:r>
              <a:rPr sz="1250" b="0" i="0">
                <a:solidFill>
                  <a:srgbClr val="5B91CC"/>
                </a:solidFill>
                <a:latin typeface="Arial"/>
              </a:rPr>
              <a:t>  = 1 mes de gastos fijos</a:t>
            </a:r>
          </a:p>
        </p:txBody>
      </p:sp>
      <p:sp>
        <p:nvSpPr>
          <p:cNvPr id="14" name="TextBox 13"/>
          <p:cNvSpPr txBox="1"/>
          <p:nvPr/>
        </p:nvSpPr>
        <p:spPr>
          <a:xfrm>
            <a:off x="4617720" y="2889504"/>
            <a:ext cx="4114800" cy="384048"/>
          </a:xfrm>
          <a:prstGeom prst="rect">
            <a:avLst/>
          </a:prstGeom>
          <a:noFill/>
        </p:spPr>
        <p:txBody>
          <a:bodyPr wrap="square">
            <a:spAutoFit/>
          </a:bodyPr>
          <a:lstStyle/>
          <a:p>
            <a:pPr algn="l"/>
            <a:r>
              <a:rPr sz="1250" b="0" i="0">
                <a:solidFill>
                  <a:srgbClr val="5B91CC"/>
                </a:solidFill>
                <a:latin typeface="Arial"/>
              </a:rPr>
              <a:t>  Cuenta separada, no tarjeta</a:t>
            </a:r>
          </a:p>
        </p:txBody>
      </p:sp>
      <p:sp>
        <p:nvSpPr>
          <p:cNvPr id="15" name="TextBox 14"/>
          <p:cNvSpPr txBox="1"/>
          <p:nvPr/>
        </p:nvSpPr>
        <p:spPr>
          <a:xfrm>
            <a:off x="4617720" y="3328416"/>
            <a:ext cx="4114800" cy="384048"/>
          </a:xfrm>
          <a:prstGeom prst="rect">
            <a:avLst/>
          </a:prstGeom>
          <a:noFill/>
        </p:spPr>
        <p:txBody>
          <a:bodyPr wrap="square">
            <a:spAutoFit/>
          </a:bodyPr>
          <a:lstStyle/>
          <a:p>
            <a:pPr algn="l"/>
            <a:r>
              <a:rPr sz="1250" b="0" i="0">
                <a:solidFill>
                  <a:srgbClr val="5B91CC"/>
                </a:solidFill>
                <a:latin typeface="Arial"/>
              </a:rPr>
              <a:t>  Construirlo ANTES de atacar</a:t>
            </a:r>
          </a:p>
        </p:txBody>
      </p:sp>
      <p:sp>
        <p:nvSpPr>
          <p:cNvPr id="16" name="TextBox 15"/>
          <p:cNvSpPr txBox="1"/>
          <p:nvPr/>
        </p:nvSpPr>
        <p:spPr>
          <a:xfrm>
            <a:off x="4617720" y="3767328"/>
            <a:ext cx="4114800" cy="384048"/>
          </a:xfrm>
          <a:prstGeom prst="rect">
            <a:avLst/>
          </a:prstGeom>
          <a:noFill/>
        </p:spPr>
        <p:txBody>
          <a:bodyPr wrap="square">
            <a:spAutoFit/>
          </a:bodyPr>
          <a:lstStyle/>
          <a:p>
            <a:pPr algn="l"/>
            <a:r>
              <a:rPr sz="1250" b="0" i="0">
                <a:solidFill>
                  <a:srgbClr val="5B91CC"/>
                </a:solidFill>
                <a:latin typeface="Arial"/>
              </a:rPr>
              <a:t>  Sin el, el plan dura 3 meses</a:t>
            </a:r>
          </a:p>
        </p:txBody>
      </p:sp>
      <p:sp>
        <p:nvSpPr>
          <p:cNvPr id="17" name="TextBox 16"/>
          <p:cNvSpPr txBox="1"/>
          <p:nvPr/>
        </p:nvSpPr>
        <p:spPr>
          <a:xfrm>
            <a:off x="365760" y="6108192"/>
            <a:ext cx="8412480" cy="411480"/>
          </a:xfrm>
          <a:prstGeom prst="rect">
            <a:avLst/>
          </a:prstGeom>
          <a:noFill/>
        </p:spPr>
        <p:txBody>
          <a:bodyPr wrap="square">
            <a:spAutoFit/>
          </a:bodyPr>
          <a:lstStyle/>
          <a:p>
            <a:pPr algn="ctr"/>
            <a:r>
              <a:rPr sz="1200" b="1" i="1">
                <a:solidFill>
                  <a:srgbClr val="B8952A"/>
                </a:solidFill>
                <a:latin typeface="Arial"/>
              </a:rPr>
              <a:t>«Sin fondo de emergencia, cualquier estrategia es castillo de arena.»</a:t>
            </a:r>
          </a:p>
        </p:txBody>
      </p:sp>
      <p:sp>
        <p:nvSpPr>
          <p:cNvPr id="18" name="TextBox 17"/>
          <p:cNvSpPr txBox="1"/>
          <p:nvPr/>
        </p:nvSpPr>
        <p:spPr>
          <a:xfrm>
            <a:off x="0" y="6510528"/>
            <a:ext cx="9144000" cy="292608"/>
          </a:xfrm>
          <a:prstGeom prst="rect">
            <a:avLst/>
          </a:prstGeom>
          <a:noFill/>
        </p:spPr>
        <p:txBody>
          <a:bodyPr wrap="square">
            <a:spAutoFit/>
          </a:bodyPr>
          <a:lstStyle/>
          <a:p>
            <a:pPr algn="ctr"/>
            <a:r>
              <a:rPr sz="1100" b="0" i="0">
                <a:solidFill>
                  <a:srgbClr val="B8952A"/>
                </a:solidFill>
                <a:latin typeface="Arial"/>
              </a:rPr>
              <a:t>KARTAL Consulting  ·  kartal.com.ar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