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Portada. El informe analiza el estado del RIGI (Regimen de Incentivo para Grandes Inversiones): 21 proyectos aprobados por USD 46.700 millones, con fuerte concentracion sectorial y geografica, y una brecha marcada entre el empleo proyectado por las empresas y el empleo directo permanente ya generado.</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Hook. El RIGI ya tiene 21 proyectos aprobados por USD 46.700 millones, sobre un total de 44 proyectos presentados por casi USD 199.000 millones. Otros 23 proyectos, por USD 152.300 millones, estan todavia en evaluacion.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Dato clave visual. El 97% de la inversion aprobada por el RIGI esta en petroleo, gas y mineria. El 95% de las inversiones se ubica en solo cinco provincias: Neuquen, San Juan, Rio Negro, Catamarca y Salta.</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Marco conceptual. Un enclave productivo es un polo altamente competitivo pero con conexiones debiles con el resto de la economia. El riesgo para el RIGI es que el crecimiento de las exportaciones no se traduzca en mas proveedores nacionales, salarios, empleo formal y consumo.</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Dato clave visual. Las empresas proyectaron 196.663 empleos directos e indirectos ante el RIGI. El Observatorio RIGI de UNSAM y CONICET estima en apenas 8.200 los puestos directos permanentes generados hasta ahora -una brecha de mas de 20 veces que todavia es prematuro interpretar como fracaso, dado que muchos proyectos siguen en construccion.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Implicancias estrategicas. Tres acciones: 1) Mapear los proyectos RIGI relevantes para el sector y la region de la compania. 2) Evaluar la certificacion para integrarse al piso de compras domesticas del 20%. 3) Priorizar oportunidades en la etapa de construccion, hoy el componente mas intensivo en empleo.</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Cierre. La cita del director resume el argumento central: el volumen de capital comprometido por el RIGI ya es significativo, pero la verdadera medida de exito es la economia que se desarrolla alrededor de los proyectos -proveedores, empleo permanente, diversificacion geografica- y eso todavia esta en una etapa temprana.</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960120"/>
            <a:ext cx="8229600" cy="1463040"/>
          </a:xfrm>
          <a:prstGeom prst="rect">
            <a:avLst/>
          </a:prstGeom>
          <a:noFill/>
        </p:spPr>
        <p:txBody>
          <a:bodyPr wrap="square">
            <a:spAutoFit/>
          </a:bodyPr>
          <a:lstStyle/>
          <a:p>
            <a:pPr algn="ctr"/>
            <a:r>
              <a:rPr sz="3600" b="1" i="0">
                <a:solidFill>
                  <a:srgbClr val="FFFFFF"/>
                </a:solidFill>
                <a:latin typeface="Arial Black"/>
              </a:rPr>
              <a:t>EL RIGI QUE TODAVÍA
NO DERRAMA</a:t>
            </a:r>
          </a:p>
        </p:txBody>
      </p:sp>
      <p:sp>
        <p:nvSpPr>
          <p:cNvPr id="4" name="Rectangle 3"/>
          <p:cNvSpPr/>
          <p:nvPr/>
        </p:nvSpPr>
        <p:spPr>
          <a:xfrm>
            <a:off x="2057400" y="2606040"/>
            <a:ext cx="50292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2743200"/>
            <a:ext cx="8229600" cy="822960"/>
          </a:xfrm>
          <a:prstGeom prst="rect">
            <a:avLst/>
          </a:prstGeom>
          <a:noFill/>
        </p:spPr>
        <p:txBody>
          <a:bodyPr wrap="square">
            <a:spAutoFit/>
          </a:bodyPr>
          <a:lstStyle/>
          <a:p>
            <a:pPr algn="ctr"/>
            <a:r>
              <a:rPr sz="1500" b="0" i="0">
                <a:solidFill>
                  <a:srgbClr val="5B91CC"/>
                </a:solidFill>
                <a:latin typeface="Arial"/>
              </a:rPr>
              <a:t>USD 46.700 millones ya comprometidos, pero 97% en petróleo,
gas y minería y 95% en solo cinco provincias</a:t>
            </a:r>
          </a:p>
        </p:txBody>
      </p:sp>
      <p:sp>
        <p:nvSpPr>
          <p:cNvPr id="6" name="TextBox 5"/>
          <p:cNvSpPr txBox="1"/>
          <p:nvPr/>
        </p:nvSpPr>
        <p:spPr>
          <a:xfrm>
            <a:off x="457200" y="3703320"/>
            <a:ext cx="8229600" cy="365760"/>
          </a:xfrm>
          <a:prstGeom prst="rect">
            <a:avLst/>
          </a:prstGeom>
          <a:noFill/>
        </p:spPr>
        <p:txBody>
          <a:bodyPr wrap="square">
            <a:spAutoFit/>
          </a:bodyPr>
          <a:lstStyle/>
          <a:p>
            <a:pPr algn="ctr"/>
            <a:r>
              <a:rPr sz="1300" b="1" i="0">
                <a:solidFill>
                  <a:srgbClr val="B8952A"/>
                </a:solidFill>
                <a:latin typeface="Arial"/>
              </a:rPr>
              <a:t>ESTRATEGIA · DECISIÓN · EJECUCIÓN</a:t>
            </a:r>
          </a:p>
        </p:txBody>
      </p:sp>
      <p:sp>
        <p:nvSpPr>
          <p:cNvPr id="7" name="TextBox 6"/>
          <p:cNvSpPr txBox="1"/>
          <p:nvPr/>
        </p:nvSpPr>
        <p:spPr>
          <a:xfrm>
            <a:off x="457200" y="6263640"/>
            <a:ext cx="8229600" cy="320040"/>
          </a:xfrm>
          <a:prstGeom prst="rect">
            <a:avLst/>
          </a:prstGeom>
          <a:noFill/>
        </p:spPr>
        <p:txBody>
          <a:bodyPr wrap="square">
            <a:spAutoFit/>
          </a:bodyPr>
          <a:lstStyle/>
          <a:p>
            <a:pPr algn="ctr"/>
            <a:r>
              <a:rPr sz="1000" b="0" i="0">
                <a:solidFill>
                  <a:srgbClr val="2E6CB8"/>
                </a:solidFill>
                <a:latin typeface="Arial"/>
              </a:rPr>
              <a:t>KARTAL Consulting  |  kartal.com.ar  |  Sábado 22 de agosto de 2026</a:t>
            </a:r>
          </a:p>
        </p:txBody>
      </p:sp>
      <p:sp>
        <p:nvSpPr>
          <p:cNvPr id="8" name="TextBox 7"/>
          <p:cNvSpPr txBox="1"/>
          <p:nvPr/>
        </p:nvSpPr>
        <p:spPr>
          <a:xfrm>
            <a:off x="457200" y="5989320"/>
            <a:ext cx="8229600" cy="256032"/>
          </a:xfrm>
          <a:prstGeom prst="rect">
            <a:avLst/>
          </a:prstGeom>
          <a:noFill/>
        </p:spPr>
        <p:txBody>
          <a:bodyPr wrap="square">
            <a:spAutoFit/>
          </a:bodyPr>
          <a:lstStyle/>
          <a:p>
            <a:pPr algn="ctr"/>
            <a:r>
              <a:rPr sz="900" b="0" i="0">
                <a:solidFill>
                  <a:srgbClr val="5B91CC"/>
                </a:solidFill>
                <a:latin typeface="Arial"/>
              </a:rPr>
              <a:t>Fuente: Ministerio de Economía — RIGI; Observatorio RIGI — UNSAM/CONICET</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56032"/>
            <a:ext cx="8229600" cy="594360"/>
          </a:xfrm>
          <a:prstGeom prst="rect">
            <a:avLst/>
          </a:prstGeom>
          <a:noFill/>
        </p:spPr>
        <p:txBody>
          <a:bodyPr wrap="square">
            <a:spAutoFit/>
          </a:bodyPr>
          <a:lstStyle/>
          <a:p>
            <a:pPr algn="ctr"/>
            <a:r>
              <a:rPr sz="2500" b="1" i="0">
                <a:solidFill>
                  <a:srgbClr val="FFFFFF"/>
                </a:solidFill>
                <a:latin typeface="Arial Black"/>
              </a:rPr>
              <a:t>EL CAPITAL YA ESTÁ COMPROMETIDO</a:t>
            </a:r>
          </a:p>
        </p:txBody>
      </p:sp>
      <p:sp>
        <p:nvSpPr>
          <p:cNvPr id="4" name="TextBox 3"/>
          <p:cNvSpPr txBox="1"/>
          <p:nvPr/>
        </p:nvSpPr>
        <p:spPr>
          <a:xfrm>
            <a:off x="0" y="914400"/>
            <a:ext cx="9144000" cy="1828800"/>
          </a:xfrm>
          <a:prstGeom prst="rect">
            <a:avLst/>
          </a:prstGeom>
          <a:noFill/>
        </p:spPr>
        <p:txBody>
          <a:bodyPr wrap="square">
            <a:spAutoFit/>
          </a:bodyPr>
          <a:lstStyle/>
          <a:p>
            <a:pPr algn="ctr"/>
            <a:r>
              <a:rPr sz="7800" b="1" i="0">
                <a:solidFill>
                  <a:srgbClr val="B8952A"/>
                </a:solidFill>
                <a:latin typeface="Arial Black"/>
              </a:rPr>
              <a:t>USD 46.700 M</a:t>
            </a:r>
          </a:p>
        </p:txBody>
      </p:sp>
      <p:sp>
        <p:nvSpPr>
          <p:cNvPr id="5" name="TextBox 4"/>
          <p:cNvSpPr txBox="1"/>
          <p:nvPr/>
        </p:nvSpPr>
        <p:spPr>
          <a:xfrm>
            <a:off x="457200" y="2880360"/>
            <a:ext cx="8229600" cy="640080"/>
          </a:xfrm>
          <a:prstGeom prst="rect">
            <a:avLst/>
          </a:prstGeom>
          <a:noFill/>
        </p:spPr>
        <p:txBody>
          <a:bodyPr wrap="square">
            <a:spAutoFit/>
          </a:bodyPr>
          <a:lstStyle/>
          <a:p>
            <a:pPr algn="ctr"/>
            <a:r>
              <a:rPr sz="1800" b="1" i="0">
                <a:solidFill>
                  <a:srgbClr val="FFFFFF"/>
                </a:solidFill>
                <a:latin typeface="Arial"/>
              </a:rPr>
              <a:t>comprometidos por los 21 proyectos ya aprobados del RIGI</a:t>
            </a:r>
          </a:p>
        </p:txBody>
      </p:sp>
      <p:sp>
        <p:nvSpPr>
          <p:cNvPr id="6" name="TextBox 5"/>
          <p:cNvSpPr txBox="1"/>
          <p:nvPr/>
        </p:nvSpPr>
        <p:spPr>
          <a:xfrm>
            <a:off x="457200" y="3611880"/>
            <a:ext cx="8229600" cy="365760"/>
          </a:xfrm>
          <a:prstGeom prst="rect">
            <a:avLst/>
          </a:prstGeom>
          <a:noFill/>
        </p:spPr>
        <p:txBody>
          <a:bodyPr wrap="square">
            <a:spAutoFit/>
          </a:bodyPr>
          <a:lstStyle/>
          <a:p>
            <a:pPr algn="ctr"/>
            <a:r>
              <a:rPr sz="1200" b="0" i="0">
                <a:solidFill>
                  <a:srgbClr val="5B91CC"/>
                </a:solidFill>
                <a:latin typeface="Arial"/>
              </a:rPr>
              <a:t>Otros USD 152.300 M en 23 proyectos en evaluación  |  RIGI, ago-2026</a:t>
            </a:r>
          </a:p>
        </p:txBody>
      </p:sp>
      <p:sp>
        <p:nvSpPr>
          <p:cNvPr id="7" name="TextBox 6"/>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éxito no se mide en proyectos aprobados, sino en la economía que queda alrededor.»</a:t>
            </a:r>
          </a:p>
        </p:txBody>
      </p:sp>
      <p:pic>
        <p:nvPicPr>
          <p:cNvPr id="8" name="Picture 7"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600" b="1" i="0">
                <a:solidFill>
                  <a:srgbClr val="17253D"/>
                </a:solidFill>
                <a:latin typeface="Arial Black"/>
              </a:rPr>
              <a:t>UNA INVERSIÓN MUY CONCENTRADA</a:t>
            </a:r>
          </a:p>
        </p:txBody>
      </p:sp>
      <p:sp>
        <p:nvSpPr>
          <p:cNvPr id="4" name="TextBox 3"/>
          <p:cNvSpPr txBox="1"/>
          <p:nvPr/>
        </p:nvSpPr>
        <p:spPr>
          <a:xfrm>
            <a:off x="365760" y="713232"/>
            <a:ext cx="8412480" cy="320040"/>
          </a:xfrm>
          <a:prstGeom prst="rect">
            <a:avLst/>
          </a:prstGeom>
          <a:noFill/>
        </p:spPr>
        <p:txBody>
          <a:bodyPr wrap="square">
            <a:spAutoFit/>
          </a:bodyPr>
          <a:lstStyle/>
          <a:p>
            <a:pPr algn="ctr"/>
            <a:r>
              <a:rPr sz="1300" b="0" i="0">
                <a:solidFill>
                  <a:srgbClr val="2E6CB8"/>
                </a:solidFill>
                <a:latin typeface="Arial"/>
              </a:rPr>
              <a:t>Composición sectorial de la inversión aprobada</a:t>
            </a:r>
          </a:p>
        </p:txBody>
      </p:sp>
      <p:pic>
        <p:nvPicPr>
          <p:cNvPr id="5" name="Picture 4" descr="rigi_enclave_2026_sectores.png"/>
          <p:cNvPicPr>
            <a:picLocks noChangeAspect="1"/>
          </p:cNvPicPr>
          <p:nvPr/>
        </p:nvPicPr>
        <p:blipFill>
          <a:blip r:embed="rId2"/>
          <a:stretch>
            <a:fillRect/>
          </a:stretch>
        </p:blipFill>
        <p:spPr>
          <a:xfrm>
            <a:off x="1188720" y="1143000"/>
            <a:ext cx="6766560" cy="484632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éxito no se mide en proyectos aprobados, sino en la economía que queda alrededor.»</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8229600" cy="640080"/>
          </a:xfrm>
          <a:prstGeom prst="rect">
            <a:avLst/>
          </a:prstGeom>
          <a:noFill/>
        </p:spPr>
        <p:txBody>
          <a:bodyPr wrap="square">
            <a:spAutoFit/>
          </a:bodyPr>
          <a:lstStyle/>
          <a:p>
            <a:pPr algn="ctr"/>
            <a:r>
              <a:rPr sz="2600" b="1" i="0">
                <a:solidFill>
                  <a:srgbClr val="FFFFFF"/>
                </a:solidFill>
                <a:latin typeface="Arial Black"/>
              </a:rPr>
              <a:t>¿QUÉ ES UN "ENCLAVE" PRODUCTIVO?</a:t>
            </a:r>
          </a:p>
        </p:txBody>
      </p:sp>
      <p:sp>
        <p:nvSpPr>
          <p:cNvPr id="4" name="TextBox 3"/>
          <p:cNvSpPr txBox="1"/>
          <p:nvPr/>
        </p:nvSpPr>
        <p:spPr>
          <a:xfrm>
            <a:off x="548640" y="1371600"/>
            <a:ext cx="8046720" cy="1188720"/>
          </a:xfrm>
          <a:prstGeom prst="rect">
            <a:avLst/>
          </a:prstGeom>
          <a:noFill/>
        </p:spPr>
        <p:txBody>
          <a:bodyPr wrap="square">
            <a:spAutoFit/>
          </a:bodyPr>
          <a:lstStyle/>
          <a:p>
            <a:pPr algn="ctr"/>
            <a:r>
              <a:rPr sz="1800" b="1" i="0">
                <a:solidFill>
                  <a:srgbClr val="FFFFFF"/>
                </a:solidFill>
                <a:latin typeface="Arial"/>
              </a:rPr>
              <a:t>Un polo productivo altamente competitivo, con conexiones
débiles con el resto de la economía que lo rodea.</a:t>
            </a:r>
          </a:p>
        </p:txBody>
      </p:sp>
      <p:sp>
        <p:nvSpPr>
          <p:cNvPr id="5" name="TextBox 4"/>
          <p:cNvSpPr txBox="1"/>
          <p:nvPr/>
        </p:nvSpPr>
        <p:spPr>
          <a:xfrm>
            <a:off x="548640" y="2880360"/>
            <a:ext cx="8046720" cy="457200"/>
          </a:xfrm>
          <a:prstGeom prst="rect">
            <a:avLst/>
          </a:prstGeom>
          <a:noFill/>
        </p:spPr>
        <p:txBody>
          <a:bodyPr wrap="square">
            <a:spAutoFit/>
          </a:bodyPr>
          <a:lstStyle/>
          <a:p>
            <a:pPr algn="ctr"/>
            <a:r>
              <a:rPr sz="1500" b="1" i="0">
                <a:solidFill>
                  <a:srgbClr val="B8952A"/>
                </a:solidFill>
                <a:latin typeface="Arial"/>
              </a:rPr>
              <a:t>EL RIESGO</a:t>
            </a:r>
          </a:p>
        </p:txBody>
      </p:sp>
      <p:sp>
        <p:nvSpPr>
          <p:cNvPr id="6" name="TextBox 5"/>
          <p:cNvSpPr txBox="1"/>
          <p:nvPr/>
        </p:nvSpPr>
        <p:spPr>
          <a:xfrm>
            <a:off x="548640" y="3383280"/>
            <a:ext cx="8046720" cy="1463040"/>
          </a:xfrm>
          <a:prstGeom prst="rect">
            <a:avLst/>
          </a:prstGeom>
          <a:noFill/>
        </p:spPr>
        <p:txBody>
          <a:bodyPr wrap="square">
            <a:spAutoFit/>
          </a:bodyPr>
          <a:lstStyle/>
          <a:p>
            <a:pPr algn="ctr"/>
            <a:r>
              <a:rPr sz="1500" b="0" i="0">
                <a:solidFill>
                  <a:srgbClr val="D6E8F7"/>
                </a:solidFill>
                <a:latin typeface="Arial"/>
              </a:rPr>
              <a:t>Que exporte cada vez más sin traducirse en más proveedores
nacionales, más salarios, más empleo formal y más consumo
en el resto del país.</a:t>
            </a:r>
          </a:p>
        </p:txBody>
      </p:sp>
      <p:sp>
        <p:nvSpPr>
          <p:cNvPr id="7" name="TextBox 6"/>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éxito no se mide en proyectos aprobados, sino en la economía que queda alrededor.»</a:t>
            </a:r>
          </a:p>
        </p:txBody>
      </p:sp>
      <p:pic>
        <p:nvPicPr>
          <p:cNvPr id="8" name="Picture 7"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9" name="TextBox 8"/>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500" b="1" i="0">
                <a:solidFill>
                  <a:srgbClr val="17253D"/>
                </a:solidFill>
                <a:latin typeface="Arial Black"/>
              </a:rPr>
              <a:t>LA BRECHA MÁS SENSIBLE: EL EMPLEO</a:t>
            </a:r>
          </a:p>
        </p:txBody>
      </p:sp>
      <p:sp>
        <p:nvSpPr>
          <p:cNvPr id="4" name="TextBox 3"/>
          <p:cNvSpPr txBox="1"/>
          <p:nvPr/>
        </p:nvSpPr>
        <p:spPr>
          <a:xfrm>
            <a:off x="365760" y="713232"/>
            <a:ext cx="8412480" cy="320040"/>
          </a:xfrm>
          <a:prstGeom prst="rect">
            <a:avLst/>
          </a:prstGeom>
          <a:noFill/>
        </p:spPr>
        <p:txBody>
          <a:bodyPr wrap="square">
            <a:spAutoFit/>
          </a:bodyPr>
          <a:lstStyle/>
          <a:p>
            <a:pPr algn="ctr"/>
            <a:r>
              <a:rPr sz="1250" b="0" i="0">
                <a:solidFill>
                  <a:srgbClr val="2E6CB8"/>
                </a:solidFill>
                <a:latin typeface="Arial"/>
              </a:rPr>
              <a:t>Lo proyectado por las empresas vs. lo estimado por el Observatorio RIGI</a:t>
            </a:r>
          </a:p>
        </p:txBody>
      </p:sp>
      <p:pic>
        <p:nvPicPr>
          <p:cNvPr id="5" name="Picture 4" descr="rigi_enclave_2026_empleo.png"/>
          <p:cNvPicPr>
            <a:picLocks noChangeAspect="1"/>
          </p:cNvPicPr>
          <p:nvPr/>
        </p:nvPicPr>
        <p:blipFill>
          <a:blip r:embed="rId2"/>
          <a:stretch>
            <a:fillRect/>
          </a:stretch>
        </p:blipFill>
        <p:spPr>
          <a:xfrm>
            <a:off x="914400" y="1143000"/>
            <a:ext cx="7315200" cy="484632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éxito no se mide en proyectos aprobados, sino en la economía que queda alrededor.»</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01168"/>
            <a:ext cx="8412480" cy="548640"/>
          </a:xfrm>
          <a:prstGeom prst="rect">
            <a:avLst/>
          </a:prstGeom>
          <a:noFill/>
        </p:spPr>
        <p:txBody>
          <a:bodyPr wrap="square">
            <a:spAutoFit/>
          </a:bodyPr>
          <a:lstStyle/>
          <a:p>
            <a:pPr algn="ctr"/>
            <a:r>
              <a:rPr sz="2000" b="1" i="0">
                <a:solidFill>
                  <a:srgbClr val="17253D"/>
                </a:solidFill>
                <a:latin typeface="Arial Black"/>
              </a:rPr>
              <a:t>LO QUE ESTO SIGNIFICA PARA CAPTURAR EL DERRAME</a:t>
            </a:r>
          </a:p>
        </p:txBody>
      </p:sp>
      <p:sp>
        <p:nvSpPr>
          <p:cNvPr id="4" name="Rectangle 3"/>
          <p:cNvSpPr/>
          <p:nvPr/>
        </p:nvSpPr>
        <p:spPr>
          <a:xfrm>
            <a:off x="411480" y="1005840"/>
            <a:ext cx="2606040" cy="489204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11480" y="1078992"/>
            <a:ext cx="2606040" cy="502920"/>
          </a:xfrm>
          <a:prstGeom prst="rect">
            <a:avLst/>
          </a:prstGeom>
          <a:noFill/>
        </p:spPr>
        <p:txBody>
          <a:bodyPr wrap="square">
            <a:spAutoFit/>
          </a:bodyPr>
          <a:lstStyle/>
          <a:p>
            <a:pPr algn="ctr"/>
            <a:r>
              <a:rPr sz="3000" b="1" i="0">
                <a:solidFill>
                  <a:srgbClr val="FFFFFF"/>
                </a:solidFill>
                <a:latin typeface="Arial Black"/>
              </a:rPr>
              <a:t>01</a:t>
            </a:r>
          </a:p>
        </p:txBody>
      </p:sp>
      <p:sp>
        <p:nvSpPr>
          <p:cNvPr id="6" name="TextBox 5"/>
          <p:cNvSpPr txBox="1"/>
          <p:nvPr/>
        </p:nvSpPr>
        <p:spPr>
          <a:xfrm>
            <a:off x="411480" y="1645920"/>
            <a:ext cx="2606040" cy="868680"/>
          </a:xfrm>
          <a:prstGeom prst="rect">
            <a:avLst/>
          </a:prstGeom>
          <a:noFill/>
        </p:spPr>
        <p:txBody>
          <a:bodyPr wrap="square">
            <a:spAutoFit/>
          </a:bodyPr>
          <a:lstStyle/>
          <a:p>
            <a:pPr algn="ctr"/>
            <a:r>
              <a:rPr sz="1500" b="1" i="0">
                <a:solidFill>
                  <a:srgbClr val="FFFFFF"/>
                </a:solidFill>
                <a:latin typeface="Arial"/>
              </a:rPr>
              <a:t>Mapear proyectos
relevantes</a:t>
            </a:r>
          </a:p>
        </p:txBody>
      </p:sp>
      <p:sp>
        <p:nvSpPr>
          <p:cNvPr id="7" name="TextBox 6"/>
          <p:cNvSpPr txBox="1"/>
          <p:nvPr/>
        </p:nvSpPr>
        <p:spPr>
          <a:xfrm>
            <a:off x="411480" y="2606040"/>
            <a:ext cx="2606040" cy="2377440"/>
          </a:xfrm>
          <a:prstGeom prst="rect">
            <a:avLst/>
          </a:prstGeom>
          <a:noFill/>
        </p:spPr>
        <p:txBody>
          <a:bodyPr wrap="square">
            <a:spAutoFit/>
          </a:bodyPr>
          <a:lstStyle/>
          <a:p>
            <a:pPr algn="ctr"/>
            <a:r>
              <a:rPr sz="1200" b="0" i="0">
                <a:solidFill>
                  <a:srgbClr val="FFFFFF"/>
                </a:solidFill>
                <a:latin typeface="Arial"/>
              </a:rPr>
              <a:t>Identificar cuales de
los 21 proyectos
aprobados se conectan
con la cadena de valor
propia.</a:t>
            </a:r>
          </a:p>
        </p:txBody>
      </p:sp>
      <p:sp>
        <p:nvSpPr>
          <p:cNvPr id="8" name="Rectangle 7"/>
          <p:cNvSpPr/>
          <p:nvPr/>
        </p:nvSpPr>
        <p:spPr>
          <a:xfrm>
            <a:off x="3246120" y="1005840"/>
            <a:ext cx="2606040" cy="489204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246120" y="1078992"/>
            <a:ext cx="2606040" cy="502920"/>
          </a:xfrm>
          <a:prstGeom prst="rect">
            <a:avLst/>
          </a:prstGeom>
          <a:noFill/>
        </p:spPr>
        <p:txBody>
          <a:bodyPr wrap="square">
            <a:spAutoFit/>
          </a:bodyPr>
          <a:lstStyle/>
          <a:p>
            <a:pPr algn="ctr"/>
            <a:r>
              <a:rPr sz="3000" b="1" i="0">
                <a:solidFill>
                  <a:srgbClr val="FFFFFF"/>
                </a:solidFill>
                <a:latin typeface="Arial Black"/>
              </a:rPr>
              <a:t>02</a:t>
            </a:r>
          </a:p>
        </p:txBody>
      </p:sp>
      <p:sp>
        <p:nvSpPr>
          <p:cNvPr id="10" name="TextBox 9"/>
          <p:cNvSpPr txBox="1"/>
          <p:nvPr/>
        </p:nvSpPr>
        <p:spPr>
          <a:xfrm>
            <a:off x="3246120" y="1645920"/>
            <a:ext cx="2606040" cy="868680"/>
          </a:xfrm>
          <a:prstGeom prst="rect">
            <a:avLst/>
          </a:prstGeom>
          <a:noFill/>
        </p:spPr>
        <p:txBody>
          <a:bodyPr wrap="square">
            <a:spAutoFit/>
          </a:bodyPr>
          <a:lstStyle/>
          <a:p>
            <a:pPr algn="ctr"/>
            <a:r>
              <a:rPr sz="1500" b="1" i="0">
                <a:solidFill>
                  <a:srgbClr val="FFFFFF"/>
                </a:solidFill>
                <a:latin typeface="Arial"/>
              </a:rPr>
              <a:t>Certificar para
compras domesticas</a:t>
            </a:r>
          </a:p>
        </p:txBody>
      </p:sp>
      <p:sp>
        <p:nvSpPr>
          <p:cNvPr id="11" name="TextBox 10"/>
          <p:cNvSpPr txBox="1"/>
          <p:nvPr/>
        </p:nvSpPr>
        <p:spPr>
          <a:xfrm>
            <a:off x="3246120" y="2606040"/>
            <a:ext cx="2606040" cy="2377440"/>
          </a:xfrm>
          <a:prstGeom prst="rect">
            <a:avLst/>
          </a:prstGeom>
          <a:noFill/>
        </p:spPr>
        <p:txBody>
          <a:bodyPr wrap="square">
            <a:spAutoFit/>
          </a:bodyPr>
          <a:lstStyle/>
          <a:p>
            <a:pPr algn="ctr"/>
            <a:r>
              <a:rPr sz="1200" b="0" i="0">
                <a:solidFill>
                  <a:srgbClr val="FFFFFF"/>
                </a:solidFill>
                <a:latin typeface="Arial"/>
              </a:rPr>
              <a:t>El "Super RIGI" exige
un piso de 20% de
compras locales -una
ventana concreta para
proveedores.</a:t>
            </a:r>
          </a:p>
        </p:txBody>
      </p:sp>
      <p:sp>
        <p:nvSpPr>
          <p:cNvPr id="12" name="Rectangle 11"/>
          <p:cNvSpPr/>
          <p:nvPr/>
        </p:nvSpPr>
        <p:spPr>
          <a:xfrm>
            <a:off x="6080760" y="1005840"/>
            <a:ext cx="2606040" cy="489204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080760" y="1078992"/>
            <a:ext cx="2606040" cy="502920"/>
          </a:xfrm>
          <a:prstGeom prst="rect">
            <a:avLst/>
          </a:prstGeom>
          <a:noFill/>
        </p:spPr>
        <p:txBody>
          <a:bodyPr wrap="square">
            <a:spAutoFit/>
          </a:bodyPr>
          <a:lstStyle/>
          <a:p>
            <a:pPr algn="ctr"/>
            <a:r>
              <a:rPr sz="3000" b="1" i="0">
                <a:solidFill>
                  <a:srgbClr val="FFFFFF"/>
                </a:solidFill>
                <a:latin typeface="Arial Black"/>
              </a:rPr>
              <a:t>03</a:t>
            </a:r>
          </a:p>
        </p:txBody>
      </p:sp>
      <p:sp>
        <p:nvSpPr>
          <p:cNvPr id="14" name="TextBox 13"/>
          <p:cNvSpPr txBox="1"/>
          <p:nvPr/>
        </p:nvSpPr>
        <p:spPr>
          <a:xfrm>
            <a:off x="6080760" y="1645920"/>
            <a:ext cx="2606040" cy="868680"/>
          </a:xfrm>
          <a:prstGeom prst="rect">
            <a:avLst/>
          </a:prstGeom>
          <a:noFill/>
        </p:spPr>
        <p:txBody>
          <a:bodyPr wrap="square">
            <a:spAutoFit/>
          </a:bodyPr>
          <a:lstStyle/>
          <a:p>
            <a:pPr algn="ctr"/>
            <a:r>
              <a:rPr sz="1500" b="1" i="0">
                <a:solidFill>
                  <a:srgbClr val="FFFFFF"/>
                </a:solidFill>
                <a:latin typeface="Arial"/>
              </a:rPr>
              <a:t>Priorizar la etapa
de construcción</a:t>
            </a:r>
          </a:p>
        </p:txBody>
      </p:sp>
      <p:sp>
        <p:nvSpPr>
          <p:cNvPr id="15" name="TextBox 14"/>
          <p:cNvSpPr txBox="1"/>
          <p:nvPr/>
        </p:nvSpPr>
        <p:spPr>
          <a:xfrm>
            <a:off x="6080760" y="2606040"/>
            <a:ext cx="2606040" cy="2377440"/>
          </a:xfrm>
          <a:prstGeom prst="rect">
            <a:avLst/>
          </a:prstGeom>
          <a:noFill/>
        </p:spPr>
        <p:txBody>
          <a:bodyPr wrap="square">
            <a:spAutoFit/>
          </a:bodyPr>
          <a:lstStyle/>
          <a:p>
            <a:pPr algn="ctr"/>
            <a:r>
              <a:rPr sz="1200" b="0" i="0">
                <a:solidFill>
                  <a:srgbClr val="FFFFFF"/>
                </a:solidFill>
                <a:latin typeface="Arial"/>
              </a:rPr>
              <a:t>Es hoy el componente
mas intensivo en
empleo, con mas de
15.000 trabajadores
ya contratados.</a:t>
            </a:r>
          </a:p>
        </p:txBody>
      </p:sp>
      <p:sp>
        <p:nvSpPr>
          <p:cNvPr id="16" name="TextBox 1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éxito no se mide en proyectos aprobados, sino en la economía que queda alrededor.»</a:t>
            </a:r>
          </a:p>
        </p:txBody>
      </p:sp>
      <p:pic>
        <p:nvPicPr>
          <p:cNvPr id="17" name="Picture 16"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8" name="TextBox 17"/>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2286000" y="1417320"/>
            <a:ext cx="45720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645920"/>
            <a:ext cx="7498079" cy="2651760"/>
          </a:xfrm>
          <a:prstGeom prst="rect">
            <a:avLst/>
          </a:prstGeom>
          <a:noFill/>
        </p:spPr>
        <p:txBody>
          <a:bodyPr wrap="square">
            <a:spAutoFit/>
          </a:bodyPr>
          <a:lstStyle/>
          <a:p>
            <a:pPr algn="ctr"/>
            <a:r>
              <a:rPr sz="1900" b="1" i="1">
                <a:solidFill>
                  <a:srgbClr val="FFFFFF"/>
                </a:solidFill>
                <a:latin typeface="Arial"/>
              </a:rPr>
              <a:t>«El éxito del RIGI no se mide en cuántos proyectos se aprueban, sino en qué economía queda alrededor de ellos cuando empiezan a producir. Todavía es pronto para saberlo.»</a:t>
            </a:r>
          </a:p>
        </p:txBody>
      </p:sp>
      <p:sp>
        <p:nvSpPr>
          <p:cNvPr id="5" name="Rectangle 4"/>
          <p:cNvSpPr/>
          <p:nvPr/>
        </p:nvSpPr>
        <p:spPr>
          <a:xfrm>
            <a:off x="2971800" y="4480560"/>
            <a:ext cx="32004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0" y="4663440"/>
            <a:ext cx="9144000" cy="411480"/>
          </a:xfrm>
          <a:prstGeom prst="rect">
            <a:avLst/>
          </a:prstGeom>
          <a:noFill/>
        </p:spPr>
        <p:txBody>
          <a:bodyPr wrap="square">
            <a:spAutoFit/>
          </a:bodyPr>
          <a:lstStyle/>
          <a:p>
            <a:pPr algn="ctr"/>
            <a:r>
              <a:rPr sz="1800" b="1" i="0">
                <a:solidFill>
                  <a:srgbClr val="B8952A"/>
                </a:solidFill>
                <a:latin typeface="Arial"/>
              </a:rPr>
              <a:t>Agop Karagoz</a:t>
            </a:r>
          </a:p>
        </p:txBody>
      </p:sp>
      <p:sp>
        <p:nvSpPr>
          <p:cNvPr id="7" name="TextBox 6"/>
          <p:cNvSpPr txBox="1"/>
          <p:nvPr/>
        </p:nvSpPr>
        <p:spPr>
          <a:xfrm>
            <a:off x="0" y="5102352"/>
            <a:ext cx="9144000" cy="320040"/>
          </a:xfrm>
          <a:prstGeom prst="rect">
            <a:avLst/>
          </a:prstGeom>
          <a:noFill/>
        </p:spPr>
        <p:txBody>
          <a:bodyPr wrap="square">
            <a:spAutoFit/>
          </a:bodyPr>
          <a:lstStyle/>
          <a:p>
            <a:pPr algn="ctr"/>
            <a:r>
              <a:rPr sz="1300" b="0" i="0">
                <a:solidFill>
                  <a:srgbClr val="5B91CC"/>
                </a:solidFill>
                <a:latin typeface="Arial"/>
              </a:rPr>
              <a:t>Director — KARTAL Consulting</a:t>
            </a:r>
          </a:p>
        </p:txBody>
      </p:sp>
      <p:sp>
        <p:nvSpPr>
          <p:cNvPr id="8" name="TextBox 7"/>
          <p:cNvSpPr txBox="1"/>
          <p:nvPr/>
        </p:nvSpPr>
        <p:spPr>
          <a:xfrm>
            <a:off x="0" y="5513832"/>
            <a:ext cx="9144000" cy="320040"/>
          </a:xfrm>
          <a:prstGeom prst="rect">
            <a:avLst/>
          </a:prstGeom>
          <a:noFill/>
        </p:spPr>
        <p:txBody>
          <a:bodyPr wrap="square">
            <a:spAutoFit/>
          </a:bodyPr>
          <a:lstStyle/>
          <a:p>
            <a:pPr algn="ctr"/>
            <a:r>
              <a:rPr sz="1100" b="0" i="0">
                <a:solidFill>
                  <a:srgbClr val="2E6CB8"/>
                </a:solidFill>
                <a:latin typeface="Arial"/>
              </a:rPr>
              <a:t>kartal.com.ar/informes/rigi_enclave_2026.php</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0" name="TextBox 9"/>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