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Tema: el BCRA logro su 2do mejor registro historico de reservas — pero lo hizo sobre la base de una industria que colapso. Gancho: las reservas no crecen porque exportamos mas, crecen porque producimos menos. Frase viral: Las reservas se acumulan sobre ruinas productivas.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La frase resume todo: las reservas del BCRA son reales, pero su base es fragil. El equilibrio cambiario de 2026 es el saldo de una economia que produce menos. Cuando vuelva a producir — y va a volver — va a necesitar esos dolares que hoy no gasta. El desafio es que el sector energetico crezca lo suficiente como para absorber ese rebote. Frase viral: Las reservas se acumulan sobre ruinas productivas.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El numero es impactante — 2do mejor registro historico. Pero los tres mini datos debajo del numero lo destruyen: -50% en demanda de divisas, -11.5% en produccion industrial, y el sector energetico como unico motor genuino. El hook siembra la pregunta: de donde vienen esas reservas? Frase viral: Las reservas se acumulan sobre ruinas productivas.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SITUACION. La demanda industrial de divisas cayo de USD 4.000M (promedio historico 2012-2023) a USD 2.000M en 2026 — exactamente la mitad. La diferencia no es eficiencia: es paralisis productiva. El split visual muestra el contraste entre una economia que funciona y una que esta frenada. Frase viral: Las reservas se acumulan sobre ruinas productivas.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CHART. La demanda industrial de divisas cayo 50% respecto del promedio historico. El BCRA no acumula porque le entra mas: acumula porque la industria gasta menos. Un superavit construido sobre contraccion no es fortaleza, es fragilidad diferida.</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IMPACTO SECTORIAL. La caida no es uniforme: la industria textil lidera con -22%, seguida de maquinaria y equipo, automotriz y caucho/plastico. Esto es un mapa de que sectores estan siendo destruidos por el modelo actual. El IPI total cayo 11.5% vs el primer semestre de 2023.</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RELEVANCIA. El mecanismo es simple pero devastador: la industria no pide dolares porque no esta produciendo. El -11.5% del IPI es la causa del superavit cambiario. Las reservas son el saldo de una economia frenada, no el dividendo de una economia en expansion. Frase viral: Las reservas se acumulan sobre ruinas productivas.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COMPOSICION. El grafico muestra que el superavit se compone de: agro (USD 9.800M), sector energetico-minero (USD 8.200M), ahorro por caida industrial (USD 2.000M) y resto. El dato clave: el sector energetico ya equivale al 84% del aporte del agro. La nueva matriz exportadora argentina se esta consolidando con Vaca Muerta y el RIGI.</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IMPLICANCIA. La buena noticia dentro del cuadro: el sector energetico-minero ya genera USD 8.200M — 84% de lo que aporta el agro. Este es el unico crecimiento genuino del balance cambiario. La Argentina que viene tiene un nuevo motor exportador. La pregunta es si la industria logra recuperarse antes de que el rebote importador borre todo el superavit acumulado.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ESCENARIOS. Tres futuros posibles. Base (50%): la contraccion industrial se mantiene y las reservas siguen acumulandose sobre fragiles bases. Optimista (25%): la produccion se recupera, el sector energetico compensa el rebote importador. Adverso (25%): la reactivacion viene antes de que el sistema este listo y el superavit se revierte. El riesgo adverso es subestimado por el mercado.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475488"/>
            <a:ext cx="8412480" cy="320040"/>
          </a:xfrm>
          <a:prstGeom prst="rect">
            <a:avLst/>
          </a:prstGeom>
          <a:noFill/>
        </p:spPr>
        <p:txBody>
          <a:bodyPr wrap="square">
            <a:spAutoFit/>
          </a:bodyPr>
          <a:lstStyle/>
          <a:p>
            <a:pPr algn="ctr"/>
            <a:r>
              <a:rPr sz="1100" b="0" i="0">
                <a:solidFill>
                  <a:srgbClr val="5B91CC"/>
                </a:solidFill>
              </a:rPr>
              <a:t>KARTAL CONSULTING  *  ANALISIS ESTRATEGICO</a:t>
            </a:r>
          </a:p>
        </p:txBody>
      </p:sp>
      <p:sp>
        <p:nvSpPr>
          <p:cNvPr id="3" name="Rectangle 2"/>
          <p:cNvSpPr/>
          <p:nvPr/>
        </p:nvSpPr>
        <p:spPr>
          <a:xfrm>
            <a:off x="1828800" y="749808"/>
            <a:ext cx="54864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877824"/>
            <a:ext cx="8595360" cy="960120"/>
          </a:xfrm>
          <a:prstGeom prst="rect">
            <a:avLst/>
          </a:prstGeom>
          <a:noFill/>
        </p:spPr>
        <p:txBody>
          <a:bodyPr wrap="square">
            <a:spAutoFit/>
          </a:bodyPr>
          <a:lstStyle/>
          <a:p>
            <a:pPr algn="ctr"/>
            <a:r>
              <a:rPr sz="5200" b="1" i="0">
                <a:solidFill>
                  <a:srgbClr val="FFFFFF"/>
                </a:solidFill>
              </a:rPr>
              <a:t>RESERVAS CON PIES DE BARRO</a:t>
            </a:r>
          </a:p>
        </p:txBody>
      </p:sp>
      <p:sp>
        <p:nvSpPr>
          <p:cNvPr id="5" name="Rectangle 4"/>
          <p:cNvSpPr/>
          <p:nvPr/>
        </p:nvSpPr>
        <p:spPr>
          <a:xfrm>
            <a:off x="1828800" y="1938528"/>
            <a:ext cx="54864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2084831"/>
            <a:ext cx="8229600" cy="457200"/>
          </a:xfrm>
          <a:prstGeom prst="rect">
            <a:avLst/>
          </a:prstGeom>
          <a:noFill/>
        </p:spPr>
        <p:txBody>
          <a:bodyPr wrap="square">
            <a:spAutoFit/>
          </a:bodyPr>
          <a:lstStyle/>
          <a:p>
            <a:pPr algn="ctr"/>
            <a:r>
              <a:rPr sz="2000" b="0" i="0">
                <a:solidFill>
                  <a:srgbClr val="5B91CC"/>
                </a:solidFill>
              </a:rPr>
              <a:t>El BCRA acumulo dolares porque la industria no los necesita</a:t>
            </a:r>
          </a:p>
        </p:txBody>
      </p:sp>
      <p:sp>
        <p:nvSpPr>
          <p:cNvPr id="7" name="TextBox 6"/>
          <p:cNvSpPr txBox="1"/>
          <p:nvPr/>
        </p:nvSpPr>
        <p:spPr>
          <a:xfrm>
            <a:off x="365760" y="2651760"/>
            <a:ext cx="8412480" cy="320040"/>
          </a:xfrm>
          <a:prstGeom prst="rect">
            <a:avLst/>
          </a:prstGeom>
          <a:noFill/>
        </p:spPr>
        <p:txBody>
          <a:bodyPr wrap="square">
            <a:spAutoFit/>
          </a:bodyPr>
          <a:lstStyle/>
          <a:p>
            <a:pPr algn="ctr"/>
            <a:r>
              <a:rPr sz="1200" b="0" i="0">
                <a:solidFill>
                  <a:srgbClr val="B8952A"/>
                </a:solidFill>
              </a:rPr>
              <a:t>ESTRATEGIA  *  DECISION  *  EJECUCION</a:t>
            </a:r>
          </a:p>
        </p:txBody>
      </p:sp>
      <p:sp>
        <p:nvSpPr>
          <p:cNvPr id="8" name="TextBox 7"/>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KARTAL Consulting  |  kartal.com.ar  |  Sabado 14 de Junio de 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457200" y="438912"/>
            <a:ext cx="8229600" cy="1828800"/>
          </a:xfrm>
          <a:prstGeom prst="rect">
            <a:avLst/>
          </a:prstGeom>
          <a:noFill/>
        </p:spPr>
        <p:txBody>
          <a:bodyPr wrap="square">
            <a:spAutoFit/>
          </a:bodyPr>
          <a:lstStyle/>
          <a:p>
            <a:pPr algn="l"/>
            <a:r>
              <a:rPr sz="2000" b="1" i="1">
                <a:solidFill>
                  <a:srgbClr val="FFFFFF"/>
                </a:solidFill>
              </a:rPr>
              <a:t>"El equilibrio cambiario mas solido no es el que se construye sobre el silencio de las fabricas, sino el que emerge de la voz de una economia que crece."</a:t>
            </a:r>
          </a:p>
        </p:txBody>
      </p:sp>
      <p:sp>
        <p:nvSpPr>
          <p:cNvPr id="3" name="Rectangle 2"/>
          <p:cNvSpPr/>
          <p:nvPr/>
        </p:nvSpPr>
        <p:spPr>
          <a:xfrm>
            <a:off x="3657600" y="2560320"/>
            <a:ext cx="18288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2697480"/>
            <a:ext cx="8229600" cy="320040"/>
          </a:xfrm>
          <a:prstGeom prst="rect">
            <a:avLst/>
          </a:prstGeom>
          <a:noFill/>
        </p:spPr>
        <p:txBody>
          <a:bodyPr wrap="square">
            <a:spAutoFit/>
          </a:bodyPr>
          <a:lstStyle/>
          <a:p>
            <a:pPr algn="ctr"/>
            <a:r>
              <a:rPr sz="1400" b="0" i="1">
                <a:solidFill>
                  <a:srgbClr val="B8952A"/>
                </a:solidFill>
              </a:rPr>
              <a:t>Agop Karagoz  --  Director, Kartal Consulting</a:t>
            </a:r>
          </a:p>
        </p:txBody>
      </p:sp>
      <p:sp>
        <p:nvSpPr>
          <p:cNvPr id="5" name="TextBox 4"/>
          <p:cNvSpPr txBox="1"/>
          <p:nvPr/>
        </p:nvSpPr>
        <p:spPr>
          <a:xfrm>
            <a:off x="457200" y="3200400"/>
            <a:ext cx="8229600" cy="411480"/>
          </a:xfrm>
          <a:prstGeom prst="rect">
            <a:avLst/>
          </a:prstGeom>
          <a:noFill/>
        </p:spPr>
        <p:txBody>
          <a:bodyPr wrap="square">
            <a:spAutoFit/>
          </a:bodyPr>
          <a:lstStyle/>
          <a:p>
            <a:pPr algn="ctr"/>
            <a:r>
              <a:rPr sz="1800" b="1" i="0">
                <a:solidFill>
                  <a:srgbClr val="5B91CC"/>
                </a:solidFill>
              </a:rPr>
              <a:t>kartal.com.ar</a:t>
            </a:r>
          </a:p>
        </p:txBody>
      </p:sp>
      <p:sp>
        <p:nvSpPr>
          <p:cNvPr id="6" name="TextBox 5"/>
          <p:cNvSpPr txBox="1"/>
          <p:nvPr/>
        </p:nvSpPr>
        <p:spPr>
          <a:xfrm>
            <a:off x="457200" y="3749039"/>
            <a:ext cx="8229600" cy="347472"/>
          </a:xfrm>
          <a:prstGeom prst="rect">
            <a:avLst/>
          </a:prstGeom>
          <a:noFill/>
        </p:spPr>
        <p:txBody>
          <a:bodyPr wrap="square">
            <a:spAutoFit/>
          </a:bodyPr>
          <a:lstStyle/>
          <a:p>
            <a:pPr algn="ctr"/>
            <a:r>
              <a:rPr sz="1300" b="0" i="0">
                <a:solidFill>
                  <a:srgbClr val="5B91CC"/>
                </a:solidFill>
              </a:rPr>
              <a:t>Descarga el informe completo en:  kartal.com.ar/informes</a:t>
            </a:r>
          </a:p>
        </p:txBody>
      </p:sp>
      <p:sp>
        <p:nvSpPr>
          <p:cNvPr id="7" name="TextBox 6"/>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ESTRATEGIA  *  DECISION  *  EJECUCION  |  kartal.com.ar  |  Sabado 14 de Junio de 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4D96"/>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300" b="1" i="0">
                <a:solidFill>
                  <a:srgbClr val="B8952A"/>
                </a:solidFill>
              </a:rPr>
              <a:t>EL NUMERO QUE LO DICE TODO</a:t>
            </a:r>
          </a:p>
        </p:txBody>
      </p:sp>
      <p:sp>
        <p:nvSpPr>
          <p:cNvPr id="3" name="TextBox 2"/>
          <p:cNvSpPr txBox="1"/>
          <p:nvPr/>
        </p:nvSpPr>
        <p:spPr>
          <a:xfrm>
            <a:off x="274320" y="621792"/>
            <a:ext cx="8595360" cy="1280160"/>
          </a:xfrm>
          <a:prstGeom prst="rect">
            <a:avLst/>
          </a:prstGeom>
          <a:noFill/>
        </p:spPr>
        <p:txBody>
          <a:bodyPr wrap="square">
            <a:spAutoFit/>
          </a:bodyPr>
          <a:lstStyle/>
          <a:p>
            <a:pPr algn="ctr"/>
            <a:r>
              <a:rPr sz="8000" b="1" i="0">
                <a:solidFill>
                  <a:srgbClr val="B8952A"/>
                </a:solidFill>
              </a:rPr>
              <a:t>USD 10.000M+</a:t>
            </a:r>
          </a:p>
        </p:txBody>
      </p:sp>
      <p:sp>
        <p:nvSpPr>
          <p:cNvPr id="4" name="TextBox 3"/>
          <p:cNvSpPr txBox="1"/>
          <p:nvPr/>
        </p:nvSpPr>
        <p:spPr>
          <a:xfrm>
            <a:off x="457200" y="2029968"/>
            <a:ext cx="8229600" cy="457200"/>
          </a:xfrm>
          <a:prstGeom prst="rect">
            <a:avLst/>
          </a:prstGeom>
          <a:noFill/>
        </p:spPr>
        <p:txBody>
          <a:bodyPr wrap="square">
            <a:spAutoFit/>
          </a:bodyPr>
          <a:lstStyle/>
          <a:p>
            <a:pPr algn="ctr"/>
            <a:r>
              <a:rPr sz="2000" b="0" i="0">
                <a:solidFill>
                  <a:srgbClr val="FFFFFF"/>
                </a:solidFill>
              </a:rPr>
              <a:t>reservas acumuladas por el BCRA en lo que va de 2026</a:t>
            </a:r>
          </a:p>
        </p:txBody>
      </p:sp>
      <p:sp>
        <p:nvSpPr>
          <p:cNvPr id="5" name="TextBox 4"/>
          <p:cNvSpPr txBox="1"/>
          <p:nvPr/>
        </p:nvSpPr>
        <p:spPr>
          <a:xfrm>
            <a:off x="457200" y="2578608"/>
            <a:ext cx="8229600" cy="347472"/>
          </a:xfrm>
          <a:prstGeom prst="rect">
            <a:avLst/>
          </a:prstGeom>
          <a:noFill/>
        </p:spPr>
        <p:txBody>
          <a:bodyPr wrap="square">
            <a:spAutoFit/>
          </a:bodyPr>
          <a:lstStyle/>
          <a:p>
            <a:pPr algn="ctr"/>
            <a:r>
              <a:rPr sz="1500" b="0" i="1">
                <a:solidFill>
                  <a:srgbClr val="5B91CC"/>
                </a:solidFill>
              </a:rPr>
              <a:t>2do mejor registro historico de la Argentina</a:t>
            </a:r>
          </a:p>
        </p:txBody>
      </p:sp>
      <p:sp>
        <p:nvSpPr>
          <p:cNvPr id="6" name="Rectangle 5"/>
          <p:cNvSpPr/>
          <p:nvPr/>
        </p:nvSpPr>
        <p:spPr>
          <a:xfrm>
            <a:off x="182880" y="3218688"/>
            <a:ext cx="2606040" cy="7315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56032" y="3246120"/>
            <a:ext cx="2459736" cy="411480"/>
          </a:xfrm>
          <a:prstGeom prst="rect">
            <a:avLst/>
          </a:prstGeom>
          <a:noFill/>
        </p:spPr>
        <p:txBody>
          <a:bodyPr wrap="square">
            <a:spAutoFit/>
          </a:bodyPr>
          <a:lstStyle/>
          <a:p>
            <a:pPr algn="ctr"/>
            <a:r>
              <a:rPr sz="2200" b="1" i="0">
                <a:solidFill>
                  <a:srgbClr val="B8952A"/>
                </a:solidFill>
              </a:rPr>
              <a:t>-50%</a:t>
            </a:r>
          </a:p>
        </p:txBody>
      </p:sp>
      <p:sp>
        <p:nvSpPr>
          <p:cNvPr id="8" name="TextBox 7"/>
          <p:cNvSpPr txBox="1"/>
          <p:nvPr/>
        </p:nvSpPr>
        <p:spPr>
          <a:xfrm>
            <a:off x="256032" y="3657600"/>
            <a:ext cx="2459736" cy="256032"/>
          </a:xfrm>
          <a:prstGeom prst="rect">
            <a:avLst/>
          </a:prstGeom>
          <a:noFill/>
        </p:spPr>
        <p:txBody>
          <a:bodyPr wrap="square">
            <a:spAutoFit/>
          </a:bodyPr>
          <a:lstStyle/>
          <a:p>
            <a:pPr algn="ctr"/>
            <a:r>
              <a:rPr sz="1000" b="0" i="0">
                <a:solidFill>
                  <a:srgbClr val="5B91CC"/>
                </a:solidFill>
              </a:rPr>
              <a:t>demanda industrial</a:t>
            </a:r>
          </a:p>
        </p:txBody>
      </p:sp>
      <p:sp>
        <p:nvSpPr>
          <p:cNvPr id="9" name="Rectangle 8"/>
          <p:cNvSpPr/>
          <p:nvPr/>
        </p:nvSpPr>
        <p:spPr>
          <a:xfrm>
            <a:off x="3127248" y="3218688"/>
            <a:ext cx="2606040" cy="7315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00400" y="3246120"/>
            <a:ext cx="2459736" cy="411480"/>
          </a:xfrm>
          <a:prstGeom prst="rect">
            <a:avLst/>
          </a:prstGeom>
          <a:noFill/>
        </p:spPr>
        <p:txBody>
          <a:bodyPr wrap="square">
            <a:spAutoFit/>
          </a:bodyPr>
          <a:lstStyle/>
          <a:p>
            <a:pPr algn="ctr"/>
            <a:r>
              <a:rPr sz="2200" b="1" i="0">
                <a:solidFill>
                  <a:srgbClr val="B8952A"/>
                </a:solidFill>
              </a:rPr>
              <a:t>-11,5%</a:t>
            </a:r>
          </a:p>
        </p:txBody>
      </p:sp>
      <p:sp>
        <p:nvSpPr>
          <p:cNvPr id="11" name="TextBox 10"/>
          <p:cNvSpPr txBox="1"/>
          <p:nvPr/>
        </p:nvSpPr>
        <p:spPr>
          <a:xfrm>
            <a:off x="3200400" y="3657600"/>
            <a:ext cx="2459736" cy="256032"/>
          </a:xfrm>
          <a:prstGeom prst="rect">
            <a:avLst/>
          </a:prstGeom>
          <a:noFill/>
        </p:spPr>
        <p:txBody>
          <a:bodyPr wrap="square">
            <a:spAutoFit/>
          </a:bodyPr>
          <a:lstStyle/>
          <a:p>
            <a:pPr algn="ctr"/>
            <a:r>
              <a:rPr sz="1000" b="0" i="0">
                <a:solidFill>
                  <a:srgbClr val="5B91CC"/>
                </a:solidFill>
              </a:rPr>
              <a:t>IPI manufacturero</a:t>
            </a:r>
          </a:p>
        </p:txBody>
      </p:sp>
      <p:sp>
        <p:nvSpPr>
          <p:cNvPr id="12" name="Rectangle 11"/>
          <p:cNvSpPr/>
          <p:nvPr/>
        </p:nvSpPr>
        <p:spPr>
          <a:xfrm>
            <a:off x="6071616" y="3218688"/>
            <a:ext cx="2606040" cy="7315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144768" y="3246120"/>
            <a:ext cx="2459736" cy="411480"/>
          </a:xfrm>
          <a:prstGeom prst="rect">
            <a:avLst/>
          </a:prstGeom>
          <a:noFill/>
        </p:spPr>
        <p:txBody>
          <a:bodyPr wrap="square">
            <a:spAutoFit/>
          </a:bodyPr>
          <a:lstStyle/>
          <a:p>
            <a:pPr algn="ctr"/>
            <a:r>
              <a:rPr sz="2200" b="1" i="0">
                <a:solidFill>
                  <a:srgbClr val="B8952A"/>
                </a:solidFill>
              </a:rPr>
              <a:t>USD 8.200M</a:t>
            </a:r>
          </a:p>
        </p:txBody>
      </p:sp>
      <p:sp>
        <p:nvSpPr>
          <p:cNvPr id="14" name="TextBox 13"/>
          <p:cNvSpPr txBox="1"/>
          <p:nvPr/>
        </p:nvSpPr>
        <p:spPr>
          <a:xfrm>
            <a:off x="6144768" y="3657600"/>
            <a:ext cx="2459736" cy="256032"/>
          </a:xfrm>
          <a:prstGeom prst="rect">
            <a:avLst/>
          </a:prstGeom>
          <a:noFill/>
        </p:spPr>
        <p:txBody>
          <a:bodyPr wrap="square">
            <a:spAutoFit/>
          </a:bodyPr>
          <a:lstStyle/>
          <a:p>
            <a:pPr algn="ctr"/>
            <a:r>
              <a:rPr sz="1000" b="0" i="0">
                <a:solidFill>
                  <a:srgbClr val="5B91CC"/>
                </a:solidFill>
              </a:rPr>
              <a:t>sector energetico</a:t>
            </a:r>
          </a:p>
        </p:txBody>
      </p:sp>
      <p:sp>
        <p:nvSpPr>
          <p:cNvPr id="15" name="TextBox 14"/>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«Las reservas se acumulan sobre ruinas productivas»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300" b="1" i="0">
                <a:solidFill>
                  <a:srgbClr val="B8952A"/>
                </a:solidFill>
              </a:rPr>
              <a:t>LA MITAD DE LOS DOLARES QUE ANTES</a:t>
            </a:r>
          </a:p>
        </p:txBody>
      </p:sp>
      <p:sp>
        <p:nvSpPr>
          <p:cNvPr id="3" name="Rectangle 2"/>
          <p:cNvSpPr/>
          <p:nvPr/>
        </p:nvSpPr>
        <p:spPr>
          <a:xfrm>
            <a:off x="137160" y="685800"/>
            <a:ext cx="4251960" cy="37947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28600" y="822960"/>
            <a:ext cx="4069080" cy="502920"/>
          </a:xfrm>
          <a:prstGeom prst="rect">
            <a:avLst/>
          </a:prstGeom>
          <a:noFill/>
        </p:spPr>
        <p:txBody>
          <a:bodyPr wrap="square">
            <a:spAutoFit/>
          </a:bodyPr>
          <a:lstStyle/>
          <a:p>
            <a:pPr algn="ctr"/>
            <a:r>
              <a:rPr sz="1600" b="1" i="0">
                <a:solidFill>
                  <a:srgbClr val="FFFFFF"/>
                </a:solidFill>
              </a:rPr>
              <a:t>PROMEDIO
2012-2023</a:t>
            </a:r>
          </a:p>
        </p:txBody>
      </p:sp>
      <p:sp>
        <p:nvSpPr>
          <p:cNvPr id="5" name="TextBox 4"/>
          <p:cNvSpPr txBox="1"/>
          <p:nvPr/>
        </p:nvSpPr>
        <p:spPr>
          <a:xfrm>
            <a:off x="228600" y="1417320"/>
            <a:ext cx="4069080" cy="822960"/>
          </a:xfrm>
          <a:prstGeom prst="rect">
            <a:avLst/>
          </a:prstGeom>
          <a:noFill/>
        </p:spPr>
        <p:txBody>
          <a:bodyPr wrap="square">
            <a:spAutoFit/>
          </a:bodyPr>
          <a:lstStyle/>
          <a:p>
            <a:pPr algn="ctr"/>
            <a:r>
              <a:rPr sz="4400" b="1" i="0">
                <a:solidFill>
                  <a:srgbClr val="5B91CC"/>
                </a:solidFill>
              </a:rPr>
              <a:t>USD 4.000M</a:t>
            </a:r>
          </a:p>
        </p:txBody>
      </p:sp>
      <p:sp>
        <p:nvSpPr>
          <p:cNvPr id="6" name="TextBox 5"/>
          <p:cNvSpPr txBox="1"/>
          <p:nvPr/>
        </p:nvSpPr>
        <p:spPr>
          <a:xfrm>
            <a:off x="228600" y="2331720"/>
            <a:ext cx="4069080" cy="594360"/>
          </a:xfrm>
          <a:prstGeom prst="rect">
            <a:avLst/>
          </a:prstGeom>
          <a:noFill/>
        </p:spPr>
        <p:txBody>
          <a:bodyPr wrap="square">
            <a:spAutoFit/>
          </a:bodyPr>
          <a:lstStyle/>
          <a:p>
            <a:pPr algn="ctr"/>
            <a:r>
              <a:rPr sz="1300" b="0" i="0">
                <a:solidFill>
                  <a:srgbClr val="5B91CC"/>
                </a:solidFill>
              </a:rPr>
              <a:t>demanda industrial
de divisas por semestre</a:t>
            </a:r>
          </a:p>
        </p:txBody>
      </p:sp>
      <p:sp>
        <p:nvSpPr>
          <p:cNvPr id="7" name="TextBox 6"/>
          <p:cNvSpPr txBox="1"/>
          <p:nvPr/>
        </p:nvSpPr>
        <p:spPr>
          <a:xfrm>
            <a:off x="228600" y="3017520"/>
            <a:ext cx="4069080" cy="502920"/>
          </a:xfrm>
          <a:prstGeom prst="rect">
            <a:avLst/>
          </a:prstGeom>
          <a:noFill/>
        </p:spPr>
        <p:txBody>
          <a:bodyPr wrap="square">
            <a:spAutoFit/>
          </a:bodyPr>
          <a:lstStyle/>
          <a:p>
            <a:pPr algn="ctr"/>
            <a:r>
              <a:rPr sz="1200" b="0" i="1">
                <a:solidFill>
                  <a:srgbClr val="5B91CC"/>
                </a:solidFill>
              </a:rPr>
              <a:t>economia produciendo
a plena capacidad</a:t>
            </a:r>
          </a:p>
        </p:txBody>
      </p:sp>
      <p:sp>
        <p:nvSpPr>
          <p:cNvPr id="8" name="Rectangle 7"/>
          <p:cNvSpPr/>
          <p:nvPr/>
        </p:nvSpPr>
        <p:spPr>
          <a:xfrm>
            <a:off x="4754880" y="685800"/>
            <a:ext cx="4251960" cy="3794760"/>
          </a:xfrm>
          <a:prstGeom prst="rect">
            <a:avLst/>
          </a:prstGeom>
          <a:solidFill>
            <a:srgbClr val="64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846320" y="822960"/>
            <a:ext cx="4069080" cy="502920"/>
          </a:xfrm>
          <a:prstGeom prst="rect">
            <a:avLst/>
          </a:prstGeom>
          <a:noFill/>
        </p:spPr>
        <p:txBody>
          <a:bodyPr wrap="square">
            <a:spAutoFit/>
          </a:bodyPr>
          <a:lstStyle/>
          <a:p>
            <a:pPr algn="ctr"/>
            <a:r>
              <a:rPr sz="1600" b="1" i="0">
                <a:solidFill>
                  <a:srgbClr val="FFFFFF"/>
                </a:solidFill>
              </a:rPr>
              <a:t>2026</a:t>
            </a:r>
          </a:p>
        </p:txBody>
      </p:sp>
      <p:sp>
        <p:nvSpPr>
          <p:cNvPr id="10" name="TextBox 9"/>
          <p:cNvSpPr txBox="1"/>
          <p:nvPr/>
        </p:nvSpPr>
        <p:spPr>
          <a:xfrm>
            <a:off x="4846320" y="1417320"/>
            <a:ext cx="4069080" cy="822960"/>
          </a:xfrm>
          <a:prstGeom prst="rect">
            <a:avLst/>
          </a:prstGeom>
          <a:noFill/>
        </p:spPr>
        <p:txBody>
          <a:bodyPr wrap="square">
            <a:spAutoFit/>
          </a:bodyPr>
          <a:lstStyle/>
          <a:p>
            <a:pPr algn="ctr"/>
            <a:r>
              <a:rPr sz="4400" b="1" i="0">
                <a:solidFill>
                  <a:srgbClr val="B8952A"/>
                </a:solidFill>
              </a:rPr>
              <a:t>USD 2.000M</a:t>
            </a:r>
          </a:p>
        </p:txBody>
      </p:sp>
      <p:sp>
        <p:nvSpPr>
          <p:cNvPr id="11" name="TextBox 10"/>
          <p:cNvSpPr txBox="1"/>
          <p:nvPr/>
        </p:nvSpPr>
        <p:spPr>
          <a:xfrm>
            <a:off x="4846320" y="2331720"/>
            <a:ext cx="4069080" cy="594360"/>
          </a:xfrm>
          <a:prstGeom prst="rect">
            <a:avLst/>
          </a:prstGeom>
          <a:noFill/>
        </p:spPr>
        <p:txBody>
          <a:bodyPr wrap="square">
            <a:spAutoFit/>
          </a:bodyPr>
          <a:lstStyle/>
          <a:p>
            <a:pPr algn="ctr"/>
            <a:r>
              <a:rPr sz="1300" b="0" i="0">
                <a:solidFill>
                  <a:srgbClr val="B8952A"/>
                </a:solidFill>
              </a:rPr>
              <a:t>demanda industrial
de divisas — mitad del historico</a:t>
            </a:r>
          </a:p>
        </p:txBody>
      </p:sp>
      <p:sp>
        <p:nvSpPr>
          <p:cNvPr id="12" name="TextBox 11"/>
          <p:cNvSpPr txBox="1"/>
          <p:nvPr/>
        </p:nvSpPr>
        <p:spPr>
          <a:xfrm>
            <a:off x="4846320" y="3017520"/>
            <a:ext cx="4069080" cy="502920"/>
          </a:xfrm>
          <a:prstGeom prst="rect">
            <a:avLst/>
          </a:prstGeom>
          <a:noFill/>
        </p:spPr>
        <p:txBody>
          <a:bodyPr wrap="square">
            <a:spAutoFit/>
          </a:bodyPr>
          <a:lstStyle/>
          <a:p>
            <a:pPr algn="ctr"/>
            <a:r>
              <a:rPr sz="1200" b="0" i="1">
                <a:solidFill>
                  <a:srgbClr val="B8952A"/>
                </a:solidFill>
              </a:rPr>
              <a:t>economia que no importa
porque no produce</a:t>
            </a:r>
          </a:p>
        </p:txBody>
      </p:sp>
      <p:sp>
        <p:nvSpPr>
          <p:cNvPr id="13" name="TextBox 12"/>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«Las reservas se acumulan sobre ruinas productivas»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400" b="1" i="0">
                <a:solidFill>
                  <a:srgbClr val="17253D"/>
                </a:solidFill>
              </a:rPr>
              <a:t>EL GRAFICO QUE LO DICE TODO</a:t>
            </a:r>
          </a:p>
        </p:txBody>
      </p:sp>
      <p:pic>
        <p:nvPicPr>
          <p:cNvPr id="3" name="Picture 2" descr="reservas_bcra_industria_2026_demanda_divisas.png"/>
          <p:cNvPicPr>
            <a:picLocks noChangeAspect="1"/>
          </p:cNvPicPr>
          <p:nvPr/>
        </p:nvPicPr>
        <p:blipFill>
          <a:blip r:embed="rId2"/>
          <a:stretch>
            <a:fillRect/>
          </a:stretch>
        </p:blipFill>
        <p:spPr>
          <a:xfrm>
            <a:off x="457200" y="658368"/>
            <a:ext cx="8229600" cy="3977639"/>
          </a:xfrm>
          <a:prstGeom prst="rect">
            <a:avLst/>
          </a:prstGeom>
        </p:spPr>
      </p:pic>
      <p:sp>
        <p:nvSpPr>
          <p:cNvPr id="4" name="TextBox 3"/>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Fuente: BCRA / Banco Provincia. Elaboracion propia.  |  kartal.com.ar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400" b="1" i="0">
                <a:solidFill>
                  <a:srgbClr val="17253D"/>
                </a:solidFill>
              </a:rPr>
              <a:t>QUIEN LIDERA LA CAIDA</a:t>
            </a:r>
          </a:p>
        </p:txBody>
      </p:sp>
      <p:sp>
        <p:nvSpPr>
          <p:cNvPr id="3" name="TextBox 2"/>
          <p:cNvSpPr txBox="1"/>
          <p:nvPr/>
        </p:nvSpPr>
        <p:spPr>
          <a:xfrm>
            <a:off x="365760" y="548640"/>
            <a:ext cx="8412480" cy="274320"/>
          </a:xfrm>
          <a:prstGeom prst="rect">
            <a:avLst/>
          </a:prstGeom>
          <a:noFill/>
        </p:spPr>
        <p:txBody>
          <a:bodyPr wrap="square">
            <a:spAutoFit/>
          </a:bodyPr>
          <a:lstStyle/>
          <a:p>
            <a:pPr algn="l"/>
            <a:r>
              <a:rPr sz="1300" b="0" i="0">
                <a:solidFill>
                  <a:srgbClr val="2E6CB8"/>
                </a:solidFill>
              </a:rPr>
              <a:t>Variacion IPI manufacturero - 1er semestre 2026 vs 2023</a:t>
            </a:r>
          </a:p>
        </p:txBody>
      </p:sp>
      <p:pic>
        <p:nvPicPr>
          <p:cNvPr id="4" name="Picture 3" descr="reservas_bcra_industria_2026_sectorial.png"/>
          <p:cNvPicPr>
            <a:picLocks noChangeAspect="1"/>
          </p:cNvPicPr>
          <p:nvPr/>
        </p:nvPicPr>
        <p:blipFill>
          <a:blip r:embed="rId2"/>
          <a:stretch>
            <a:fillRect/>
          </a:stretch>
        </p:blipFill>
        <p:spPr>
          <a:xfrm>
            <a:off x="274320" y="868680"/>
            <a:ext cx="8595360" cy="3749039"/>
          </a:xfrm>
          <a:prstGeom prst="rect">
            <a:avLst/>
          </a:prstGeom>
        </p:spPr>
      </p:pic>
      <p:sp>
        <p:nvSpPr>
          <p:cNvPr id="5" name="TextBox 4"/>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Fuente: INDEC. Estimaciones referenciales para automotriz y caucho/plastico.  |  kartal.com.ar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300" b="1" i="0">
                <a:solidFill>
                  <a:srgbClr val="B8952A"/>
                </a:solidFill>
              </a:rPr>
              <a:t>LA FABRICA QUE NO PIDE DOLARES</a:t>
            </a:r>
          </a:p>
        </p:txBody>
      </p:sp>
      <p:sp>
        <p:nvSpPr>
          <p:cNvPr id="3" name="TextBox 2"/>
          <p:cNvSpPr txBox="1"/>
          <p:nvPr/>
        </p:nvSpPr>
        <p:spPr>
          <a:xfrm>
            <a:off x="274320" y="594360"/>
            <a:ext cx="8595360" cy="1097280"/>
          </a:xfrm>
          <a:prstGeom prst="rect">
            <a:avLst/>
          </a:prstGeom>
          <a:noFill/>
        </p:spPr>
        <p:txBody>
          <a:bodyPr wrap="square">
            <a:spAutoFit/>
          </a:bodyPr>
          <a:lstStyle/>
          <a:p>
            <a:pPr algn="ctr"/>
            <a:r>
              <a:rPr sz="8000" b="1" i="0">
                <a:solidFill>
                  <a:srgbClr val="B8952A"/>
                </a:solidFill>
              </a:rPr>
              <a:t>-11,5%</a:t>
            </a:r>
          </a:p>
        </p:txBody>
      </p:sp>
      <p:sp>
        <p:nvSpPr>
          <p:cNvPr id="4" name="TextBox 3"/>
          <p:cNvSpPr txBox="1"/>
          <p:nvPr/>
        </p:nvSpPr>
        <p:spPr>
          <a:xfrm>
            <a:off x="457200" y="1810512"/>
            <a:ext cx="8229600" cy="411480"/>
          </a:xfrm>
          <a:prstGeom prst="rect">
            <a:avLst/>
          </a:prstGeom>
          <a:noFill/>
        </p:spPr>
        <p:txBody>
          <a:bodyPr wrap="square">
            <a:spAutoFit/>
          </a:bodyPr>
          <a:lstStyle/>
          <a:p>
            <a:pPr algn="ctr"/>
            <a:r>
              <a:rPr sz="1800" b="0" i="0">
                <a:solidFill>
                  <a:srgbClr val="FFFFFF"/>
                </a:solidFill>
              </a:rPr>
              <a:t>produccion industrial en el primer semestre de 2026</a:t>
            </a:r>
          </a:p>
        </p:txBody>
      </p:sp>
      <p:sp>
        <p:nvSpPr>
          <p:cNvPr id="5" name="TextBox 4"/>
          <p:cNvSpPr txBox="1"/>
          <p:nvPr/>
        </p:nvSpPr>
        <p:spPr>
          <a:xfrm>
            <a:off x="457200" y="2286000"/>
            <a:ext cx="8229600" cy="320040"/>
          </a:xfrm>
          <a:prstGeom prst="rect">
            <a:avLst/>
          </a:prstGeom>
          <a:noFill/>
        </p:spPr>
        <p:txBody>
          <a:bodyPr wrap="square">
            <a:spAutoFit/>
          </a:bodyPr>
          <a:lstStyle/>
          <a:p>
            <a:pPr algn="ctr"/>
            <a:r>
              <a:rPr sz="1400" b="0" i="1">
                <a:solidFill>
                  <a:srgbClr val="5B91CC"/>
                </a:solidFill>
              </a:rPr>
              <a:t>vs. el primer semestre de 2023</a:t>
            </a:r>
          </a:p>
        </p:txBody>
      </p:sp>
      <p:sp>
        <p:nvSpPr>
          <p:cNvPr id="6" name="Rectangle 5"/>
          <p:cNvSpPr/>
          <p:nvPr/>
        </p:nvSpPr>
        <p:spPr>
          <a:xfrm>
            <a:off x="457200" y="2816352"/>
            <a:ext cx="82296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2944368"/>
            <a:ext cx="8046720" cy="822960"/>
          </a:xfrm>
          <a:prstGeom prst="rect">
            <a:avLst/>
          </a:prstGeom>
          <a:noFill/>
        </p:spPr>
        <p:txBody>
          <a:bodyPr wrap="square">
            <a:spAutoFit/>
          </a:bodyPr>
          <a:lstStyle/>
          <a:p>
            <a:pPr algn="ctr"/>
            <a:r>
              <a:rPr sz="1400" b="0" i="1">
                <a:solidFill>
                  <a:srgbClr val="5B91CC"/>
                </a:solidFill>
              </a:rPr>
              <a:t>Cuando la fabrica no produce, no importa insumos. Cuando no importa insumos, no compra dolares. Cuando no compra dolares... el BCRA los acumula.</a:t>
            </a:r>
          </a:p>
        </p:txBody>
      </p:sp>
      <p:sp>
        <p:nvSpPr>
          <p:cNvPr id="8" name="TextBox 7"/>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«Las reservas se acumulan sobre ruinas productivas»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400" b="1" i="0">
                <a:solidFill>
                  <a:srgbClr val="17253D"/>
                </a:solidFill>
              </a:rPr>
              <a:t>DE DONDE VIENEN LOS USD 10.000M</a:t>
            </a:r>
          </a:p>
        </p:txBody>
      </p:sp>
      <p:pic>
        <p:nvPicPr>
          <p:cNvPr id="3" name="Picture 2" descr="reservas_bcra_industria_2026_composicion.png"/>
          <p:cNvPicPr>
            <a:picLocks noChangeAspect="1"/>
          </p:cNvPicPr>
          <p:nvPr/>
        </p:nvPicPr>
        <p:blipFill>
          <a:blip r:embed="rId2"/>
          <a:stretch>
            <a:fillRect/>
          </a:stretch>
        </p:blipFill>
        <p:spPr>
          <a:xfrm>
            <a:off x="274320" y="621792"/>
            <a:ext cx="8595360" cy="4023360"/>
          </a:xfrm>
          <a:prstGeom prst="rect">
            <a:avLst/>
          </a:prstGeom>
        </p:spPr>
      </p:pic>
      <p:sp>
        <p:nvSpPr>
          <p:cNvPr id="4" name="TextBox 3"/>
          <p:cNvSpPr txBox="1"/>
          <p:nvPr/>
        </p:nvSpPr>
        <p:spPr>
          <a:xfrm>
            <a:off x="91440" y="4846320"/>
            <a:ext cx="8961120" cy="256032"/>
          </a:xfrm>
          <a:prstGeom prst="rect">
            <a:avLst/>
          </a:prstGeom>
          <a:noFill/>
        </p:spPr>
        <p:txBody>
          <a:bodyPr wrap="square">
            <a:spAutoFit/>
          </a:bodyPr>
          <a:lstStyle/>
          <a:p>
            <a:pPr algn="ctr"/>
            <a:r>
              <a:rPr sz="1000" b="0" i="0">
                <a:solidFill>
                  <a:srgbClr val="2E6CB8"/>
                </a:solidFill>
              </a:rPr>
              <a:t>Fuente: BCRA. Estimacion propia.  |  kartal.com.ar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300" b="1" i="0">
                <a:solidFill>
                  <a:srgbClr val="B8952A"/>
                </a:solidFill>
              </a:rPr>
              <a:t>LA NUEVA ARGENTINA EXPORTADORA</a:t>
            </a:r>
          </a:p>
        </p:txBody>
      </p:sp>
      <p:sp>
        <p:nvSpPr>
          <p:cNvPr id="3" name="Rectangle 2"/>
          <p:cNvSpPr/>
          <p:nvPr/>
        </p:nvSpPr>
        <p:spPr>
          <a:xfrm>
            <a:off x="137160" y="685800"/>
            <a:ext cx="4251960" cy="361188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28600" y="804672"/>
            <a:ext cx="4069080" cy="411480"/>
          </a:xfrm>
          <a:prstGeom prst="rect">
            <a:avLst/>
          </a:prstGeom>
          <a:noFill/>
        </p:spPr>
        <p:txBody>
          <a:bodyPr wrap="square">
            <a:spAutoFit/>
          </a:bodyPr>
          <a:lstStyle/>
          <a:p>
            <a:pPr algn="ctr"/>
            <a:r>
              <a:rPr sz="1800" b="1" i="0">
                <a:solidFill>
                  <a:srgbClr val="FFFFFF"/>
                </a:solidFill>
              </a:rPr>
              <a:t>AGRO</a:t>
            </a:r>
          </a:p>
        </p:txBody>
      </p:sp>
      <p:sp>
        <p:nvSpPr>
          <p:cNvPr id="5" name="TextBox 4"/>
          <p:cNvSpPr txBox="1"/>
          <p:nvPr/>
        </p:nvSpPr>
        <p:spPr>
          <a:xfrm>
            <a:off x="228600" y="1280160"/>
            <a:ext cx="4069080" cy="731520"/>
          </a:xfrm>
          <a:prstGeom prst="rect">
            <a:avLst/>
          </a:prstGeom>
          <a:noFill/>
        </p:spPr>
        <p:txBody>
          <a:bodyPr wrap="square">
            <a:spAutoFit/>
          </a:bodyPr>
          <a:lstStyle/>
          <a:p>
            <a:pPr algn="ctr"/>
            <a:r>
              <a:rPr sz="3600" b="1" i="0">
                <a:solidFill>
                  <a:srgbClr val="5B91CC"/>
                </a:solidFill>
              </a:rPr>
              <a:t>USD 9.800M</a:t>
            </a:r>
          </a:p>
        </p:txBody>
      </p:sp>
      <p:sp>
        <p:nvSpPr>
          <p:cNvPr id="6" name="TextBox 5"/>
          <p:cNvSpPr txBox="1"/>
          <p:nvPr/>
        </p:nvSpPr>
        <p:spPr>
          <a:xfrm>
            <a:off x="228600" y="2084831"/>
            <a:ext cx="4069080" cy="274320"/>
          </a:xfrm>
          <a:prstGeom prst="rect">
            <a:avLst/>
          </a:prstGeom>
          <a:noFill/>
        </p:spPr>
        <p:txBody>
          <a:bodyPr wrap="square">
            <a:spAutoFit/>
          </a:bodyPr>
          <a:lstStyle/>
          <a:p>
            <a:pPr algn="ctr"/>
            <a:r>
              <a:rPr sz="1300" b="0" i="0">
                <a:solidFill>
                  <a:srgbClr val="5B91CC"/>
                </a:solidFill>
              </a:rPr>
              <a:t>ene-abr 2026</a:t>
            </a:r>
          </a:p>
        </p:txBody>
      </p:sp>
      <p:sp>
        <p:nvSpPr>
          <p:cNvPr id="7" name="TextBox 6"/>
          <p:cNvSpPr txBox="1"/>
          <p:nvPr/>
        </p:nvSpPr>
        <p:spPr>
          <a:xfrm>
            <a:off x="228600" y="2423160"/>
            <a:ext cx="4069080" cy="274320"/>
          </a:xfrm>
          <a:prstGeom prst="rect">
            <a:avLst/>
          </a:prstGeom>
          <a:noFill/>
        </p:spPr>
        <p:txBody>
          <a:bodyPr wrap="square">
            <a:spAutoFit/>
          </a:bodyPr>
          <a:lstStyle/>
          <a:p>
            <a:pPr algn="ctr"/>
            <a:r>
              <a:rPr sz="1200" b="0" i="1">
                <a:solidFill>
                  <a:srgbClr val="5B91CC"/>
                </a:solidFill>
              </a:rPr>
              <a:t>100% del total historico</a:t>
            </a:r>
          </a:p>
        </p:txBody>
      </p:sp>
      <p:sp>
        <p:nvSpPr>
          <p:cNvPr id="8" name="TextBox 7"/>
          <p:cNvSpPr txBox="1"/>
          <p:nvPr/>
        </p:nvSpPr>
        <p:spPr>
          <a:xfrm>
            <a:off x="228600" y="2834640"/>
            <a:ext cx="4069080" cy="457200"/>
          </a:xfrm>
          <a:prstGeom prst="rect">
            <a:avLst/>
          </a:prstGeom>
          <a:noFill/>
        </p:spPr>
        <p:txBody>
          <a:bodyPr wrap="square">
            <a:spAutoFit/>
          </a:bodyPr>
          <a:lstStyle/>
          <a:p>
            <a:pPr algn="ctr"/>
            <a:r>
              <a:rPr sz="1200" b="0" i="0">
                <a:solidFill>
                  <a:srgbClr val="5B91CC"/>
                </a:solidFill>
              </a:rPr>
              <a:t>ancla historica
en desaceleracion</a:t>
            </a:r>
          </a:p>
        </p:txBody>
      </p:sp>
      <p:sp>
        <p:nvSpPr>
          <p:cNvPr id="9" name="Rectangle 8"/>
          <p:cNvSpPr/>
          <p:nvPr/>
        </p:nvSpPr>
        <p:spPr>
          <a:xfrm>
            <a:off x="4754880" y="685800"/>
            <a:ext cx="4251960" cy="3611880"/>
          </a:xfrm>
          <a:prstGeom prst="rect">
            <a:avLst/>
          </a:prstGeom>
          <a:solidFill>
            <a:srgbClr val="0F3C1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846320" y="804672"/>
            <a:ext cx="4069080" cy="411480"/>
          </a:xfrm>
          <a:prstGeom prst="rect">
            <a:avLst/>
          </a:prstGeom>
          <a:noFill/>
        </p:spPr>
        <p:txBody>
          <a:bodyPr wrap="square">
            <a:spAutoFit/>
          </a:bodyPr>
          <a:lstStyle/>
          <a:p>
            <a:pPr algn="ctr"/>
            <a:r>
              <a:rPr sz="1800" b="1" i="0">
                <a:solidFill>
                  <a:srgbClr val="FFFFFF"/>
                </a:solidFill>
              </a:rPr>
              <a:t>ENERGIA + MINERIA</a:t>
            </a:r>
          </a:p>
        </p:txBody>
      </p:sp>
      <p:sp>
        <p:nvSpPr>
          <p:cNvPr id="11" name="TextBox 10"/>
          <p:cNvSpPr txBox="1"/>
          <p:nvPr/>
        </p:nvSpPr>
        <p:spPr>
          <a:xfrm>
            <a:off x="4846320" y="1280160"/>
            <a:ext cx="4069080" cy="731520"/>
          </a:xfrm>
          <a:prstGeom prst="rect">
            <a:avLst/>
          </a:prstGeom>
          <a:noFill/>
        </p:spPr>
        <p:txBody>
          <a:bodyPr wrap="square">
            <a:spAutoFit/>
          </a:bodyPr>
          <a:lstStyle/>
          <a:p>
            <a:pPr algn="ctr"/>
            <a:r>
              <a:rPr sz="3600" b="1" i="0">
                <a:solidFill>
                  <a:srgbClr val="B8952A"/>
                </a:solidFill>
              </a:rPr>
              <a:t>USD 8.200M</a:t>
            </a:r>
          </a:p>
        </p:txBody>
      </p:sp>
      <p:sp>
        <p:nvSpPr>
          <p:cNvPr id="12" name="TextBox 11"/>
          <p:cNvSpPr txBox="1"/>
          <p:nvPr/>
        </p:nvSpPr>
        <p:spPr>
          <a:xfrm>
            <a:off x="4846320" y="2084831"/>
            <a:ext cx="4069080" cy="274320"/>
          </a:xfrm>
          <a:prstGeom prst="rect">
            <a:avLst/>
          </a:prstGeom>
          <a:noFill/>
        </p:spPr>
        <p:txBody>
          <a:bodyPr wrap="square">
            <a:spAutoFit/>
          </a:bodyPr>
          <a:lstStyle/>
          <a:p>
            <a:pPr algn="ctr"/>
            <a:r>
              <a:rPr sz="1300" b="0" i="0">
                <a:solidFill>
                  <a:srgbClr val="B8952A"/>
                </a:solidFill>
              </a:rPr>
              <a:t>ene-abr 2026</a:t>
            </a:r>
          </a:p>
        </p:txBody>
      </p:sp>
      <p:sp>
        <p:nvSpPr>
          <p:cNvPr id="13" name="TextBox 12"/>
          <p:cNvSpPr txBox="1"/>
          <p:nvPr/>
        </p:nvSpPr>
        <p:spPr>
          <a:xfrm>
            <a:off x="4846320" y="2423160"/>
            <a:ext cx="4069080" cy="274320"/>
          </a:xfrm>
          <a:prstGeom prst="rect">
            <a:avLst/>
          </a:prstGeom>
          <a:noFill/>
        </p:spPr>
        <p:txBody>
          <a:bodyPr wrap="square">
            <a:spAutoFit/>
          </a:bodyPr>
          <a:lstStyle/>
          <a:p>
            <a:pPr algn="ctr"/>
            <a:r>
              <a:rPr sz="1200" b="0" i="1">
                <a:solidFill>
                  <a:srgbClr val="B8952A"/>
                </a:solidFill>
              </a:rPr>
              <a:t>84% del aporte del agro</a:t>
            </a:r>
          </a:p>
        </p:txBody>
      </p:sp>
      <p:sp>
        <p:nvSpPr>
          <p:cNvPr id="14" name="TextBox 13"/>
          <p:cNvSpPr txBox="1"/>
          <p:nvPr/>
        </p:nvSpPr>
        <p:spPr>
          <a:xfrm>
            <a:off x="4846320" y="2834640"/>
            <a:ext cx="4069080" cy="457200"/>
          </a:xfrm>
          <a:prstGeom prst="rect">
            <a:avLst/>
          </a:prstGeom>
          <a:noFill/>
        </p:spPr>
        <p:txBody>
          <a:bodyPr wrap="square">
            <a:spAutoFit/>
          </a:bodyPr>
          <a:lstStyle/>
          <a:p>
            <a:pPr algn="ctr"/>
            <a:r>
              <a:rPr sz="1200" b="0" i="0">
                <a:solidFill>
                  <a:srgbClr val="B8952A"/>
                </a:solidFill>
              </a:rPr>
              <a:t>Vaca Muerta + RIGI
en expansion acelerada</a:t>
            </a:r>
          </a:p>
        </p:txBody>
      </p:sp>
      <p:sp>
        <p:nvSpPr>
          <p:cNvPr id="15" name="TextBox 14"/>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«Las reservas se acumulan sobre ruinas productivas»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7253D"/>
        </a:solidFill>
        <a:effectLst/>
      </p:bgPr>
    </p:bg>
    <p:spTree>
      <p:nvGrpSpPr>
        <p:cNvPr id="1" name=""/>
        <p:cNvGrpSpPr/>
        <p:nvPr/>
      </p:nvGrpSpPr>
      <p:grpSpPr/>
      <p:sp>
        <p:nvSpPr>
          <p:cNvPr id="2" name="TextBox 1"/>
          <p:cNvSpPr txBox="1"/>
          <p:nvPr/>
        </p:nvSpPr>
        <p:spPr>
          <a:xfrm>
            <a:off x="365760" y="201168"/>
            <a:ext cx="8412480" cy="347472"/>
          </a:xfrm>
          <a:prstGeom prst="rect">
            <a:avLst/>
          </a:prstGeom>
          <a:noFill/>
        </p:spPr>
        <p:txBody>
          <a:bodyPr wrap="square">
            <a:spAutoFit/>
          </a:bodyPr>
          <a:lstStyle/>
          <a:p>
            <a:pPr algn="l"/>
            <a:r>
              <a:rPr sz="1300" b="1" i="0">
                <a:solidFill>
                  <a:srgbClr val="B8952A"/>
                </a:solidFill>
              </a:rPr>
              <a:t>QUE PUEDE PASAR DESDE ACA</a:t>
            </a:r>
          </a:p>
        </p:txBody>
      </p:sp>
      <p:sp>
        <p:nvSpPr>
          <p:cNvPr id="3" name="Rectangle 2"/>
          <p:cNvSpPr/>
          <p:nvPr/>
        </p:nvSpPr>
        <p:spPr>
          <a:xfrm>
            <a:off x="182880" y="685800"/>
            <a:ext cx="2743200" cy="530352"/>
          </a:xfrm>
          <a:prstGeom prst="rect">
            <a:avLst/>
          </a:prstGeom>
          <a:solidFill>
            <a:srgbClr val="1E468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28600" y="731520"/>
            <a:ext cx="2651760" cy="411480"/>
          </a:xfrm>
          <a:prstGeom prst="rect">
            <a:avLst/>
          </a:prstGeom>
          <a:noFill/>
        </p:spPr>
        <p:txBody>
          <a:bodyPr wrap="square">
            <a:spAutoFit/>
          </a:bodyPr>
          <a:lstStyle/>
          <a:p>
            <a:pPr algn="ctr"/>
            <a:r>
              <a:rPr sz="1600" b="1" i="0">
                <a:solidFill>
                  <a:srgbClr val="FFFFFF"/>
                </a:solidFill>
              </a:rPr>
              <a:t>BASE</a:t>
            </a:r>
          </a:p>
        </p:txBody>
      </p:sp>
      <p:sp>
        <p:nvSpPr>
          <p:cNvPr id="5" name="Rectangle 4"/>
          <p:cNvSpPr/>
          <p:nvPr/>
        </p:nvSpPr>
        <p:spPr>
          <a:xfrm>
            <a:off x="182880" y="1216152"/>
            <a:ext cx="2743200" cy="30632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74320" y="1298448"/>
            <a:ext cx="2560320" cy="822960"/>
          </a:xfrm>
          <a:prstGeom prst="rect">
            <a:avLst/>
          </a:prstGeom>
          <a:noFill/>
        </p:spPr>
        <p:txBody>
          <a:bodyPr wrap="square">
            <a:spAutoFit/>
          </a:bodyPr>
          <a:lstStyle/>
          <a:p>
            <a:pPr algn="ctr"/>
            <a:r>
              <a:rPr sz="1200" b="0" i="0">
                <a:solidFill>
                  <a:srgbClr val="5B91CC"/>
                </a:solidFill>
              </a:rPr>
              <a:t>La contraccion
industrial se mantiene
y energia crece</a:t>
            </a:r>
          </a:p>
        </p:txBody>
      </p:sp>
      <p:sp>
        <p:nvSpPr>
          <p:cNvPr id="7" name="Rectangle 6"/>
          <p:cNvSpPr/>
          <p:nvPr/>
        </p:nvSpPr>
        <p:spPr>
          <a:xfrm>
            <a:off x="365760" y="2194560"/>
            <a:ext cx="237744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74320" y="2304288"/>
            <a:ext cx="2560320" cy="822960"/>
          </a:xfrm>
          <a:prstGeom prst="rect">
            <a:avLst/>
          </a:prstGeom>
          <a:noFill/>
        </p:spPr>
        <p:txBody>
          <a:bodyPr wrap="square">
            <a:spAutoFit/>
          </a:bodyPr>
          <a:lstStyle/>
          <a:p>
            <a:pPr algn="ctr"/>
            <a:r>
              <a:rPr sz="1200" b="0" i="0">
                <a:solidFill>
                  <a:srgbClr val="FFFFFF"/>
                </a:solidFill>
              </a:rPr>
              <a:t>Superavit sostenido
pero fragil.
Reservas estables.</a:t>
            </a:r>
          </a:p>
        </p:txBody>
      </p:sp>
      <p:sp>
        <p:nvSpPr>
          <p:cNvPr id="9" name="TextBox 8"/>
          <p:cNvSpPr txBox="1"/>
          <p:nvPr/>
        </p:nvSpPr>
        <p:spPr>
          <a:xfrm>
            <a:off x="228600" y="3246120"/>
            <a:ext cx="2651760" cy="502920"/>
          </a:xfrm>
          <a:prstGeom prst="rect">
            <a:avLst/>
          </a:prstGeom>
          <a:noFill/>
        </p:spPr>
        <p:txBody>
          <a:bodyPr wrap="square">
            <a:spAutoFit/>
          </a:bodyPr>
          <a:lstStyle/>
          <a:p>
            <a:pPr algn="ctr"/>
            <a:r>
              <a:rPr sz="2000" b="1" i="0">
                <a:solidFill>
                  <a:srgbClr val="B8952A"/>
                </a:solidFill>
              </a:rPr>
              <a:t>50%</a:t>
            </a:r>
          </a:p>
        </p:txBody>
      </p:sp>
      <p:sp>
        <p:nvSpPr>
          <p:cNvPr id="10" name="TextBox 9"/>
          <p:cNvSpPr txBox="1"/>
          <p:nvPr/>
        </p:nvSpPr>
        <p:spPr>
          <a:xfrm>
            <a:off x="228600" y="3767328"/>
            <a:ext cx="2651760" cy="228600"/>
          </a:xfrm>
          <a:prstGeom prst="rect">
            <a:avLst/>
          </a:prstGeom>
          <a:noFill/>
        </p:spPr>
        <p:txBody>
          <a:bodyPr wrap="square">
            <a:spAutoFit/>
          </a:bodyPr>
          <a:lstStyle/>
          <a:p>
            <a:pPr algn="ctr"/>
            <a:r>
              <a:rPr sz="1000" b="0" i="0">
                <a:solidFill>
                  <a:srgbClr val="5B91CC"/>
                </a:solidFill>
              </a:rPr>
              <a:t>probabilidad estimada</a:t>
            </a:r>
          </a:p>
        </p:txBody>
      </p:sp>
      <p:sp>
        <p:nvSpPr>
          <p:cNvPr id="11" name="Rectangle 10"/>
          <p:cNvSpPr/>
          <p:nvPr/>
        </p:nvSpPr>
        <p:spPr>
          <a:xfrm>
            <a:off x="3127248" y="685800"/>
            <a:ext cx="2743200" cy="530352"/>
          </a:xfrm>
          <a:prstGeom prst="rect">
            <a:avLst/>
          </a:prstGeom>
          <a:solidFill>
            <a:srgbClr val="14502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172968" y="731520"/>
            <a:ext cx="2651760" cy="411480"/>
          </a:xfrm>
          <a:prstGeom prst="rect">
            <a:avLst/>
          </a:prstGeom>
          <a:noFill/>
        </p:spPr>
        <p:txBody>
          <a:bodyPr wrap="square">
            <a:spAutoFit/>
          </a:bodyPr>
          <a:lstStyle/>
          <a:p>
            <a:pPr algn="ctr"/>
            <a:r>
              <a:rPr sz="1600" b="1" i="0">
                <a:solidFill>
                  <a:srgbClr val="FFFFFF"/>
                </a:solidFill>
              </a:rPr>
              <a:t>OPTIMISTA</a:t>
            </a:r>
          </a:p>
        </p:txBody>
      </p:sp>
      <p:sp>
        <p:nvSpPr>
          <p:cNvPr id="13" name="Rectangle 12"/>
          <p:cNvSpPr/>
          <p:nvPr/>
        </p:nvSpPr>
        <p:spPr>
          <a:xfrm>
            <a:off x="3127248" y="1216152"/>
            <a:ext cx="2743200" cy="3063240"/>
          </a:xfrm>
          <a:prstGeom prst="rect">
            <a:avLst/>
          </a:prstGeom>
          <a:solidFill>
            <a:srgbClr val="0A12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18688" y="1298448"/>
            <a:ext cx="2560320" cy="822960"/>
          </a:xfrm>
          <a:prstGeom prst="rect">
            <a:avLst/>
          </a:prstGeom>
          <a:noFill/>
        </p:spPr>
        <p:txBody>
          <a:bodyPr wrap="square">
            <a:spAutoFit/>
          </a:bodyPr>
          <a:lstStyle/>
          <a:p>
            <a:pPr algn="ctr"/>
            <a:r>
              <a:rPr sz="1200" b="0" i="0">
                <a:solidFill>
                  <a:srgbClr val="5B91CC"/>
                </a:solidFill>
              </a:rPr>
              <a:t>Consumo se recupera
y exportacion energetica
compensa</a:t>
            </a:r>
          </a:p>
        </p:txBody>
      </p:sp>
      <p:sp>
        <p:nvSpPr>
          <p:cNvPr id="15" name="Rectangle 14"/>
          <p:cNvSpPr/>
          <p:nvPr/>
        </p:nvSpPr>
        <p:spPr>
          <a:xfrm>
            <a:off x="3310128" y="2194560"/>
            <a:ext cx="237744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218688" y="2304288"/>
            <a:ext cx="2560320" cy="822960"/>
          </a:xfrm>
          <a:prstGeom prst="rect">
            <a:avLst/>
          </a:prstGeom>
          <a:noFill/>
        </p:spPr>
        <p:txBody>
          <a:bodyPr wrap="square">
            <a:spAutoFit/>
          </a:bodyPr>
          <a:lstStyle/>
          <a:p>
            <a:pPr algn="ctr"/>
            <a:r>
              <a:rPr sz="1200" b="0" i="0">
                <a:solidFill>
                  <a:srgbClr val="FFFFFF"/>
                </a:solidFill>
              </a:rPr>
              <a:t>Crecimiento real.
El equilibrio cambiario
se fortalece.</a:t>
            </a:r>
          </a:p>
        </p:txBody>
      </p:sp>
      <p:sp>
        <p:nvSpPr>
          <p:cNvPr id="17" name="TextBox 16"/>
          <p:cNvSpPr txBox="1"/>
          <p:nvPr/>
        </p:nvSpPr>
        <p:spPr>
          <a:xfrm>
            <a:off x="3172968" y="3246120"/>
            <a:ext cx="2651760" cy="502920"/>
          </a:xfrm>
          <a:prstGeom prst="rect">
            <a:avLst/>
          </a:prstGeom>
          <a:noFill/>
        </p:spPr>
        <p:txBody>
          <a:bodyPr wrap="square">
            <a:spAutoFit/>
          </a:bodyPr>
          <a:lstStyle/>
          <a:p>
            <a:pPr algn="ctr"/>
            <a:r>
              <a:rPr sz="2000" b="1" i="0">
                <a:solidFill>
                  <a:srgbClr val="B8952A"/>
                </a:solidFill>
              </a:rPr>
              <a:t>25%</a:t>
            </a:r>
          </a:p>
        </p:txBody>
      </p:sp>
      <p:sp>
        <p:nvSpPr>
          <p:cNvPr id="18" name="TextBox 17"/>
          <p:cNvSpPr txBox="1"/>
          <p:nvPr/>
        </p:nvSpPr>
        <p:spPr>
          <a:xfrm>
            <a:off x="3172968" y="3767328"/>
            <a:ext cx="2651760" cy="228600"/>
          </a:xfrm>
          <a:prstGeom prst="rect">
            <a:avLst/>
          </a:prstGeom>
          <a:noFill/>
        </p:spPr>
        <p:txBody>
          <a:bodyPr wrap="square">
            <a:spAutoFit/>
          </a:bodyPr>
          <a:lstStyle/>
          <a:p>
            <a:pPr algn="ctr"/>
            <a:r>
              <a:rPr sz="1000" b="0" i="0">
                <a:solidFill>
                  <a:srgbClr val="5B91CC"/>
                </a:solidFill>
              </a:rPr>
              <a:t>probabilidad estimada</a:t>
            </a:r>
          </a:p>
        </p:txBody>
      </p:sp>
      <p:sp>
        <p:nvSpPr>
          <p:cNvPr id="19" name="Rectangle 18"/>
          <p:cNvSpPr/>
          <p:nvPr/>
        </p:nvSpPr>
        <p:spPr>
          <a:xfrm>
            <a:off x="6071616" y="685800"/>
            <a:ext cx="2743200" cy="530352"/>
          </a:xfrm>
          <a:prstGeom prst="rect">
            <a:avLst/>
          </a:prstGeom>
          <a:solidFill>
            <a:srgbClr val="64141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117336" y="731520"/>
            <a:ext cx="2651760" cy="411480"/>
          </a:xfrm>
          <a:prstGeom prst="rect">
            <a:avLst/>
          </a:prstGeom>
          <a:noFill/>
        </p:spPr>
        <p:txBody>
          <a:bodyPr wrap="square">
            <a:spAutoFit/>
          </a:bodyPr>
          <a:lstStyle/>
          <a:p>
            <a:pPr algn="ctr"/>
            <a:r>
              <a:rPr sz="1600" b="1" i="0">
                <a:solidFill>
                  <a:srgbClr val="FFFFFF"/>
                </a:solidFill>
              </a:rPr>
              <a:t>ADVERSO</a:t>
            </a:r>
          </a:p>
        </p:txBody>
      </p:sp>
      <p:sp>
        <p:nvSpPr>
          <p:cNvPr id="21" name="Rectangle 20"/>
          <p:cNvSpPr/>
          <p:nvPr/>
        </p:nvSpPr>
        <p:spPr>
          <a:xfrm>
            <a:off x="6071616" y="1216152"/>
            <a:ext cx="2743200" cy="3063240"/>
          </a:xfrm>
          <a:prstGeom prst="rect">
            <a:avLst/>
          </a:prstGeom>
          <a:solidFill>
            <a:srgbClr val="0A12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163056" y="1298448"/>
            <a:ext cx="2560320" cy="822960"/>
          </a:xfrm>
          <a:prstGeom prst="rect">
            <a:avLst/>
          </a:prstGeom>
          <a:noFill/>
        </p:spPr>
        <p:txBody>
          <a:bodyPr wrap="square">
            <a:spAutoFit/>
          </a:bodyPr>
          <a:lstStyle/>
          <a:p>
            <a:pPr algn="ctr"/>
            <a:r>
              <a:rPr sz="1200" b="0" i="0">
                <a:solidFill>
                  <a:srgbClr val="5B91CC"/>
                </a:solidFill>
              </a:rPr>
              <a:t>Rebote importador
brusco sin contrapartida
exportadora</a:t>
            </a:r>
          </a:p>
        </p:txBody>
      </p:sp>
      <p:sp>
        <p:nvSpPr>
          <p:cNvPr id="23" name="Rectangle 22"/>
          <p:cNvSpPr/>
          <p:nvPr/>
        </p:nvSpPr>
        <p:spPr>
          <a:xfrm>
            <a:off x="6254496" y="2194560"/>
            <a:ext cx="237744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163056" y="2304288"/>
            <a:ext cx="2560320" cy="822960"/>
          </a:xfrm>
          <a:prstGeom prst="rect">
            <a:avLst/>
          </a:prstGeom>
          <a:noFill/>
        </p:spPr>
        <p:txBody>
          <a:bodyPr wrap="square">
            <a:spAutoFit/>
          </a:bodyPr>
          <a:lstStyle/>
          <a:p>
            <a:pPr algn="ctr"/>
            <a:r>
              <a:rPr sz="1200" b="0" i="0">
                <a:solidFill>
                  <a:srgbClr val="FFFFFF"/>
                </a:solidFill>
              </a:rPr>
              <a:t>Presion sobre el dolar.
Riesgo de reversion
del superavit.</a:t>
            </a:r>
          </a:p>
        </p:txBody>
      </p:sp>
      <p:sp>
        <p:nvSpPr>
          <p:cNvPr id="25" name="TextBox 24"/>
          <p:cNvSpPr txBox="1"/>
          <p:nvPr/>
        </p:nvSpPr>
        <p:spPr>
          <a:xfrm>
            <a:off x="6117336" y="3246120"/>
            <a:ext cx="2651760" cy="502920"/>
          </a:xfrm>
          <a:prstGeom prst="rect">
            <a:avLst/>
          </a:prstGeom>
          <a:noFill/>
        </p:spPr>
        <p:txBody>
          <a:bodyPr wrap="square">
            <a:spAutoFit/>
          </a:bodyPr>
          <a:lstStyle/>
          <a:p>
            <a:pPr algn="ctr"/>
            <a:r>
              <a:rPr sz="2000" b="1" i="0">
                <a:solidFill>
                  <a:srgbClr val="B8952A"/>
                </a:solidFill>
              </a:rPr>
              <a:t>25%</a:t>
            </a:r>
          </a:p>
        </p:txBody>
      </p:sp>
      <p:sp>
        <p:nvSpPr>
          <p:cNvPr id="26" name="TextBox 25"/>
          <p:cNvSpPr txBox="1"/>
          <p:nvPr/>
        </p:nvSpPr>
        <p:spPr>
          <a:xfrm>
            <a:off x="6117336" y="3767328"/>
            <a:ext cx="2651760" cy="228600"/>
          </a:xfrm>
          <a:prstGeom prst="rect">
            <a:avLst/>
          </a:prstGeom>
          <a:noFill/>
        </p:spPr>
        <p:txBody>
          <a:bodyPr wrap="square">
            <a:spAutoFit/>
          </a:bodyPr>
          <a:lstStyle/>
          <a:p>
            <a:pPr algn="ctr"/>
            <a:r>
              <a:rPr sz="1000" b="0" i="0">
                <a:solidFill>
                  <a:srgbClr val="5B91CC"/>
                </a:solidFill>
              </a:rPr>
              <a:t>probabilidad estimada</a:t>
            </a:r>
          </a:p>
        </p:txBody>
      </p:sp>
      <p:sp>
        <p:nvSpPr>
          <p:cNvPr id="27" name="TextBox 26"/>
          <p:cNvSpPr txBox="1"/>
          <p:nvPr/>
        </p:nvSpPr>
        <p:spPr>
          <a:xfrm>
            <a:off x="91440" y="4846320"/>
            <a:ext cx="8961120" cy="256032"/>
          </a:xfrm>
          <a:prstGeom prst="rect">
            <a:avLst/>
          </a:prstGeom>
          <a:noFill/>
        </p:spPr>
        <p:txBody>
          <a:bodyPr wrap="square">
            <a:spAutoFit/>
          </a:bodyPr>
          <a:lstStyle/>
          <a:p>
            <a:pPr algn="ctr"/>
            <a:r>
              <a:rPr sz="1000" b="1" i="1">
                <a:solidFill>
                  <a:srgbClr val="B8952A"/>
                </a:solidFill>
              </a:rPr>
              <a:t>«Las reservas se acumulan sobre ruinas productivas»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