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Lst>
  <p:sldSz cx="12188952"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0"/>
    <c:plotArea>
      <c:barChart>
        <c:barDir val="col"/>
        <c:grouping val="clustered"/>
        <c:ser>
          <c:idx val="0"/>
          <c:order val="0"/>
          <c:tx>
            <c:strRef>
              <c:f>Sheet1!$B$1</c:f>
              <c:strCache>
                <c:ptCount val="1"/>
                <c:pt idx="0">
                  <c:v/>
                </c:pt>
              </c:strCache>
            </c:strRef>
          </c:tx>
          <c:spPr>
            <a:solidFill>
              <a:srgbClr val="C9A84C"/>
            </a:solidFill>
          </c:spPr>
          <c:cat>
            <c:strRef>
              <c:f>Sheet1!$A$2:$A$6</c:f>
              <c:strCache>
                <c:ptCount val="5"/>
                <c:pt idx="0">
                  <c:v>Ene 2024</c:v>
                </c:pt>
                <c:pt idx="1">
                  <c:v>Jun 2024</c:v>
                </c:pt>
                <c:pt idx="2">
                  <c:v>Dic 2024</c:v>
                </c:pt>
                <c:pt idx="3">
                  <c:v>Mar 2026</c:v>
                </c:pt>
                <c:pt idx="4">
                  <c:v>Abr 2026</c:v>
                </c:pt>
              </c:strCache>
            </c:strRef>
          </c:cat>
          <c:val>
            <c:numRef>
              <c:f>Sheet1!$B$2:$B$6</c:f>
              <c:numCache>
                <c:formatCode>General</c:formatCode>
                <c:ptCount val="5"/>
                <c:pt idx="0">
                  <c:v>23500</c:v>
                </c:pt>
                <c:pt idx="1">
                  <c:v>29000</c:v>
                </c:pt>
                <c:pt idx="2">
                  <c:v>32000</c:v>
                </c:pt>
                <c:pt idx="3">
                  <c:v>44200</c:v>
                </c:pt>
                <c:pt idx="4">
                  <c:v>46167</c:v>
                </c:pt>
              </c:numCache>
            </c:numRef>
          </c:val>
        </c:ser>
        <c:dLbls>
          <c:txPr>
            <a:bodyPr/>
            <a:lstStyle/>
            <a:p>
              <a:pPr>
                <a:defRPr sz="1000" b="1">
                  <a:solidFill>
                    <a:srgbClr val="FFFFFF"/>
                  </a:solidFill>
                </a:defRPr>
              </a:pPr>
            </a:p>
          </c:txPr>
          <c:showLegendKey val="0"/>
          <c:showVal val="1"/>
          <c:showCatName val="0"/>
          <c:showSerName val="0"/>
          <c:showPercent val="0"/>
          <c:showBubbleSize val="0"/>
          <c:showLeaderLines val="1"/>
        </c:dLbls>
        <c:axId val="-2068027336"/>
        <c:axId val="-2113994440"/>
      </c:barChart>
      <c:catAx>
        <c:axId val="-2068027336"/>
        <c:scaling>
          <c:orientation val="minMax"/>
        </c:scaling>
        <c:delete val="0"/>
        <c:axPos val="b"/>
        <c:majorTickMark val="out"/>
        <c:minorTickMark val="none"/>
        <c:tickLblPos val="nextTo"/>
        <c:txPr>
          <a:bodyPr/>
          <a:lstStyle/>
          <a:p>
            <a:pPr>
              <a:defRPr sz="1000">
                <a:solidFill>
                  <a:srgbClr val="FFFFFF"/>
                </a:solidFill>
              </a:defRPr>
            </a:pPr>
          </a:p>
        </c:txPr>
        <c:crossAx val="-2113994440"/>
        <c:crosses val="autoZero"/>
        <c:auto val="1"/>
        <c:lblAlgn val="ctr"/>
        <c:lblOffset val="100"/>
        <c:noMultiLvlLbl val="0"/>
      </c:catAx>
      <c:valAx>
        <c:axId val="-2113994440"/>
        <c:scaling/>
        <c:delete val="0"/>
        <c:axPos val="l"/>
        <c:majorGridlines/>
        <c:majorTickMark val="out"/>
        <c:minorTickMark val="none"/>
        <c:tickLblPos val="nextTo"/>
        <c:txPr>
          <a:bodyPr/>
          <a:lstStyle/>
          <a:p>
            <a:pPr>
              <a:defRPr sz="1000">
                <a:solidFill>
                  <a:srgbClr val="FFFFFF"/>
                </a:solidFill>
              </a:defRPr>
            </a:pPr>
          </a:p>
        </c:txPr>
        <c:crossAx val="-2068027336"/>
        <c:crosses val="autoZero"/>
      </c:valAx>
    </c:plotArea>
    <c:dispBlanksAs val="gap"/>
  </c:chart>
  <c:txPr>
    <a:bodyPr/>
    <a:lstStyle/>
    <a:p>
      <a:pPr>
        <a:defRPr sz="18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 Dato de apertura: USD 46.167M — leer con pausa dramatica</a:t>
            </a:r>
          </a:p>
          <a:p>
            <a:r>
              <a:t>- Contexto: el BCRA acumulo USD 6.681M en 4 meses, el 66% de la meta anual FMI</a:t>
            </a:r>
          </a:p>
          <a:p>
            <a:r>
              <a:t>- Bajada: esto no es un dato tecnico — es el mayor cambio de regimen financiero en una decada</a:t>
            </a:r>
          </a:p>
          <a:p>
            <a:r>
              <a:t>- Consecuencia: las empresas que no lo leen toman decisiones de financiamiento con informacion del 2023</a:t>
            </a:r>
          </a:p>
          <a:p>
            <a:r>
              <a:t>- FRASE VIRAL: «La estabilidad cambiaria no es un regalo. Es una ventana. El que no la usa, la pierde.»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 Hook: estos 6 numeros son la radiografia del cambio de regimen</a:t>
            </a:r>
          </a:p>
          <a:p>
            <a:r>
              <a:t>- Contexto: USD 46.167M de reservas brutas — casi el doble del piso de enero 2024</a:t>
            </a:r>
          </a:p>
          <a:p>
            <a:r>
              <a:t>- Bajada: el 66% de la meta anual FMI en solo 4 meses es el numero clave de la historia</a:t>
            </a:r>
          </a:p>
          <a:p>
            <a:r>
              <a:t>- Consecuencia: quien no usa estos datos para decidir, decide con el mapa del ano pasado</a:t>
            </a:r>
          </a:p>
          <a:p>
            <a:r>
              <a:t>- FRASE VIRAL: «USD 6.681M en 4 meses: Argentina acumula reservas mas rapido de lo que el mercado esperaba.»</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 Hook: tres fuerzas que hacen que esta acumulacion sea estructural, no coyuntural</a:t>
            </a:r>
          </a:p>
          <a:p>
            <a:r>
              <a:t>- Contexto: liquidacion ON + credito USD + disciplina BCRA convergiendo al mismo tiempo</a:t>
            </a:r>
          </a:p>
          <a:p>
            <a:r>
              <a:t>- Bajada: cuando tres fuerzas empujan en la misma direccion, el efecto se multiplica</a:t>
            </a:r>
          </a:p>
          <a:p>
            <a:r>
              <a:t>- Consecuencia: si una de las tres se interrumpe (ej: demora agro), el escenario cambia</a:t>
            </a:r>
          </a:p>
          <a:p>
            <a:r>
              <a:t>- FRASE VIRAL: «No es la cantidad de dolares. Es la senial que transmiten: el regimen cambio.»</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 Hook: la curva de reservas cuenta la historia mejor que cualquier analisis</a:t>
            </a:r>
          </a:p>
          <a:p>
            <a:r>
              <a:t>- Contexto: de USD 23.500M en enero 2024 a USD 46.167M en abril 2026 — casi se duplico</a:t>
            </a:r>
          </a:p>
          <a:p>
            <a:r>
              <a:t>- Bajada: el punto de inflexion fue el nuevo esquema monetario de enero 2026</a:t>
            </a:r>
          </a:p>
          <a:p>
            <a:r>
              <a:t>- Consecuencia: las decisiones de financiamiento basadas en el Argentina de 2024 son obsoletas</a:t>
            </a:r>
          </a:p>
          <a:p>
            <a:r>
              <a:t>- FRASE VIRAL: «La curva de reservas no miente: Argentina esta en un punto de inflexion que no se veia desde 2011.»</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 Hook: cinco consecuencias concretas con accion definida para cada una</a:t>
            </a:r>
          </a:p>
          <a:p>
            <a:r>
              <a:t>- Contexto: no son hipoteticas — las condiciones de mercado ya estan dadas</a:t>
            </a:r>
          </a:p>
          <a:p>
            <a:r>
              <a:t>- Bajada: cuantas de estas cinco ya estan en el radar del CFO de tu empresa?</a:t>
            </a:r>
          </a:p>
          <a:p>
            <a:r>
              <a:t>- Consecuencia: las que no estan en el radar son las que van a costar mas caro</a:t>
            </a:r>
          </a:p>
          <a:p>
            <a:r>
              <a:t>- FRASE VIRAL: «Cada consecuencia ignorada es una oportunidad que otro aprovecha primero.»</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 Hook: las reservas dan margen, no certeza — la diferencia importa</a:t>
            </a:r>
          </a:p>
          <a:p>
            <a:r>
              <a:t>- Contexto: oportunidades reales y riesgos reales al mismo tiempo</a:t>
            </a:r>
          </a:p>
          <a:p>
            <a:r>
              <a:t>- Bajada: el Q2 es el filtro — quien pasa ese test define el escenario de H2</a:t>
            </a:r>
          </a:p>
          <a:p>
            <a:r>
              <a:t>- Consecuencia: subestimar el riesgo Q2 es tan peligroso como no aprovechar las oportunidades</a:t>
            </a:r>
          </a:p>
          <a:p>
            <a:r>
              <a:t>- FRASE VIRAL: «La ventana se abre para todos. El que no entra a tiempo, entra cuando ya no importa.»</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 Hook: pausar aqui — dejar que la pregunta quede en el aire 3 segundos</a:t>
            </a:r>
          </a:p>
          <a:p>
            <a:r>
              <a:t>- Contexto: no es retorica — es un diagnostico de posicionamiento financiero</a:t>
            </a:r>
          </a:p>
          <a:p>
            <a:r>
              <a:t>- Bajada: las tres sub-preguntas son el checklist del CFO para esta semana</a:t>
            </a:r>
          </a:p>
          <a:p>
            <a:r>
              <a:t>- Consecuencia: si la respuesta a cualquiera es 'no lo sabemos', ese es el problema</a:t>
            </a:r>
          </a:p>
          <a:p>
            <a:r>
              <a:t>- FRASE VIRAL: «La pregunta correcta no es cuantos dolares tiene el BCRA. Es que vas a hacer tu con ese escenario.»</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 Hook: dejar que la cita respire — pausa larga antes de continuar</a:t>
            </a:r>
          </a:p>
          <a:p>
            <a:r>
              <a:t>- Contexto: la acumulacion de reservas es el cambio de regimen mas importante en una decada</a:t>
            </a:r>
          </a:p>
          <a:p>
            <a:r>
              <a:t>- Bajada: el informe completo en kartal.com.ar — compartirlo con el equipo de finanzas</a:t>
            </a:r>
          </a:p>
          <a:p>
            <a:r>
              <a:t>- Consecuencia: proximo informe el jueves 30 de abril de 2026</a:t>
            </a:r>
          </a:p>
          <a:p>
            <a:r>
              <a:t>- FRASE VIRAL: «La estabilidad cambiaria no es un regalo. Es una ventana. El que no la usa, la pierde.»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162054"/>
        </a:solidFill>
        <a:effectLst/>
      </p:bgPr>
    </p:bg>
    <p:spTree>
      <p:nvGrpSpPr>
        <p:cNvPr id="1" name=""/>
        <p:cNvGrpSpPr/>
        <p:nvPr/>
      </p:nvGrpSpPr>
      <p:grpSpPr/>
      <p:sp>
        <p:nvSpPr>
          <p:cNvPr id="2" name="Rectangle 1"/>
          <p:cNvSpPr/>
          <p:nvPr/>
        </p:nvSpPr>
        <p:spPr>
          <a:xfrm>
            <a:off x="0" y="0"/>
            <a:ext cx="137160" cy="6858000"/>
          </a:xfrm>
          <a:prstGeom prst="rect">
            <a:avLst/>
          </a:prstGeom>
          <a:solidFill>
            <a:srgbClr val="C9A84C"/>
          </a:solidFill>
          <a:ln>
            <a:noFill/>
          </a:ln>
          <a:effectLst>
            <a:outerShdw blurRad="50000" dist="38100" dir="5400000" algn="tl"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Kartal_Logo_trans.png"/>
          <p:cNvPicPr>
            <a:picLocks noChangeAspect="1"/>
          </p:cNvPicPr>
          <p:nvPr/>
        </p:nvPicPr>
        <p:blipFill>
          <a:blip r:embed="rId2"/>
          <a:stretch>
            <a:fillRect/>
          </a:stretch>
        </p:blipFill>
        <p:spPr>
          <a:xfrm>
            <a:off x="10149840" y="274320"/>
            <a:ext cx="1737360" cy="1157324"/>
          </a:xfrm>
          <a:prstGeom prst="rect">
            <a:avLst/>
          </a:prstGeom>
        </p:spPr>
      </p:pic>
      <p:sp>
        <p:nvSpPr>
          <p:cNvPr id="4" name="TextBox 3"/>
          <p:cNvSpPr txBox="1"/>
          <p:nvPr/>
        </p:nvSpPr>
        <p:spPr>
          <a:xfrm>
            <a:off x="457200" y="228600"/>
            <a:ext cx="11430000" cy="411480"/>
          </a:xfrm>
          <a:prstGeom prst="rect">
            <a:avLst/>
          </a:prstGeom>
          <a:noFill/>
        </p:spPr>
        <p:txBody>
          <a:bodyPr wrap="none">
            <a:spAutoFit/>
          </a:bodyPr>
          <a:lstStyle/>
          <a:p>
            <a:pPr algn="l"/>
            <a:r>
              <a:rPr sz="1000" b="1" i="0">
                <a:solidFill>
                  <a:srgbClr val="C9A84C"/>
                </a:solidFill>
              </a:rPr>
              <a:t>KARTAL CONSULTING  |  INFORME EJECUTIVO  |  Abril 2026</a:t>
            </a:r>
          </a:p>
        </p:txBody>
      </p:sp>
      <p:sp>
        <p:nvSpPr>
          <p:cNvPr id="5" name="TextBox 4"/>
          <p:cNvSpPr txBox="1"/>
          <p:nvPr/>
        </p:nvSpPr>
        <p:spPr>
          <a:xfrm>
            <a:off x="457200" y="777240"/>
            <a:ext cx="9144000" cy="1463040"/>
          </a:xfrm>
          <a:prstGeom prst="rect">
            <a:avLst/>
          </a:prstGeom>
          <a:noFill/>
        </p:spPr>
        <p:txBody>
          <a:bodyPr wrap="square">
            <a:spAutoFit/>
          </a:bodyPr>
          <a:lstStyle/>
          <a:p>
            <a:pPr algn="l"/>
            <a:r>
              <a:rPr sz="7200" b="1" i="0">
                <a:solidFill>
                  <a:srgbClr val="C9A84C"/>
                </a:solidFill>
              </a:rPr>
              <a:t>USD 46.167M</a:t>
            </a:r>
          </a:p>
        </p:txBody>
      </p:sp>
      <p:sp>
        <p:nvSpPr>
          <p:cNvPr id="6" name="TextBox 5"/>
          <p:cNvSpPr txBox="1"/>
          <p:nvPr/>
        </p:nvSpPr>
        <p:spPr>
          <a:xfrm>
            <a:off x="457200" y="2331720"/>
            <a:ext cx="10972800" cy="2194560"/>
          </a:xfrm>
          <a:prstGeom prst="rect">
            <a:avLst/>
          </a:prstGeom>
          <a:noFill/>
        </p:spPr>
        <p:txBody>
          <a:bodyPr wrap="square">
            <a:spAutoFit/>
          </a:bodyPr>
          <a:lstStyle/>
          <a:p>
            <a:pPr algn="l"/>
            <a:r>
              <a:rPr sz="2600" b="1" i="0">
                <a:solidFill>
                  <a:srgbClr val="FFFFFF"/>
                </a:solidFill>
              </a:rPr>
              <a:t>LA MURALLA DE DOLARES: EL BCRA ACUMULO USD 6.681M EN 4 MESES Y CAMBIO EL REGIMEN</a:t>
            </a:r>
          </a:p>
        </p:txBody>
      </p:sp>
      <p:sp>
        <p:nvSpPr>
          <p:cNvPr id="7" name="TextBox 6"/>
          <p:cNvSpPr txBox="1"/>
          <p:nvPr/>
        </p:nvSpPr>
        <p:spPr>
          <a:xfrm>
            <a:off x="457200" y="4663440"/>
            <a:ext cx="10515600" cy="1005840"/>
          </a:xfrm>
          <a:prstGeom prst="rect">
            <a:avLst/>
          </a:prstGeom>
          <a:noFill/>
        </p:spPr>
        <p:txBody>
          <a:bodyPr wrap="square">
            <a:spAutoFit/>
          </a:bodyPr>
          <a:lstStyle/>
          <a:p>
            <a:pPr algn="l"/>
            <a:r>
              <a:rPr sz="1300" b="0" i="1">
                <a:solidFill>
                  <a:srgbClr val="CADCFC"/>
                </a:solidFill>
              </a:rPr>
              <a:t>El BCRA alcanzo el 66% de su meta anual en solo cuatro meses. Lo que esto significa para las decisiones financieras y estrategicas de tu empresa en 2026.</a:t>
            </a:r>
          </a:p>
        </p:txBody>
      </p:sp>
      <p:sp>
        <p:nvSpPr>
          <p:cNvPr id="8" name="Rectangle 7"/>
          <p:cNvSpPr/>
          <p:nvPr/>
        </p:nvSpPr>
        <p:spPr>
          <a:xfrm>
            <a:off x="0" y="6291072"/>
            <a:ext cx="12188952" cy="566928"/>
          </a:xfrm>
          <a:prstGeom prst="rect">
            <a:avLst/>
          </a:prstGeom>
          <a:solidFill>
            <a:srgbClr val="0D143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365760" y="6291072"/>
            <a:ext cx="11457432" cy="566928"/>
          </a:xfrm>
          <a:prstGeom prst="rect">
            <a:avLst/>
          </a:prstGeom>
          <a:noFill/>
        </p:spPr>
        <p:txBody>
          <a:bodyPr wrap="none">
            <a:spAutoFit/>
          </a:bodyPr>
          <a:lstStyle/>
          <a:p>
            <a:pPr algn="ctr"/>
            <a:r>
              <a:rPr sz="1100" b="1" i="1">
                <a:solidFill>
                  <a:srgbClr val="C9A84C"/>
                </a:solidFill>
              </a:rPr>
              <a:t>«La estabilidad cambiaria no es un regalo. Es una ventana. El que no la usa, la pierde.»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1A1A2E"/>
        </a:solidFill>
        <a:effectLst/>
      </p:bgPr>
    </p:bg>
    <p:spTree>
      <p:nvGrpSpPr>
        <p:cNvPr id="1" name=""/>
        <p:cNvGrpSpPr/>
        <p:nvPr/>
      </p:nvGrpSpPr>
      <p:grpSpPr/>
      <p:sp>
        <p:nvSpPr>
          <p:cNvPr id="2" name="Rectangle 1"/>
          <p:cNvSpPr/>
          <p:nvPr/>
        </p:nvSpPr>
        <p:spPr>
          <a:xfrm>
            <a:off x="0" y="0"/>
            <a:ext cx="12188952" cy="1188720"/>
          </a:xfrm>
          <a:prstGeom prst="rect">
            <a:avLst/>
          </a:prstGeom>
          <a:solidFill>
            <a:srgbClr val="1E276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91440"/>
            <a:ext cx="10972800" cy="411480"/>
          </a:xfrm>
          <a:prstGeom prst="rect">
            <a:avLst/>
          </a:prstGeom>
          <a:noFill/>
        </p:spPr>
        <p:txBody>
          <a:bodyPr wrap="none">
            <a:spAutoFit/>
          </a:bodyPr>
          <a:lstStyle/>
          <a:p>
            <a:pPr algn="l"/>
            <a:r>
              <a:rPr sz="1000" b="1" i="0">
                <a:solidFill>
                  <a:srgbClr val="C9A84C"/>
                </a:solidFill>
              </a:rPr>
              <a:t>DATOS CLAVE</a:t>
            </a:r>
          </a:p>
        </p:txBody>
      </p:sp>
      <p:sp>
        <p:nvSpPr>
          <p:cNvPr id="4" name="TextBox 3"/>
          <p:cNvSpPr txBox="1"/>
          <p:nvPr/>
        </p:nvSpPr>
        <p:spPr>
          <a:xfrm>
            <a:off x="411480" y="475488"/>
            <a:ext cx="11338560" cy="658368"/>
          </a:xfrm>
          <a:prstGeom prst="rect">
            <a:avLst/>
          </a:prstGeom>
          <a:noFill/>
        </p:spPr>
        <p:txBody>
          <a:bodyPr wrap="square">
            <a:spAutoFit/>
          </a:bodyPr>
          <a:lstStyle/>
          <a:p>
            <a:pPr algn="l"/>
            <a:r>
              <a:rPr sz="2100" b="1" i="0">
                <a:solidFill>
                  <a:srgbClr val="FFFFFF"/>
                </a:solidFill>
              </a:rPr>
              <a:t>Los numeros que definen el escenario cambiario</a:t>
            </a:r>
          </a:p>
        </p:txBody>
      </p:sp>
      <p:sp>
        <p:nvSpPr>
          <p:cNvPr id="5" name="Rectangle 4"/>
          <p:cNvSpPr/>
          <p:nvPr/>
        </p:nvSpPr>
        <p:spPr>
          <a:xfrm>
            <a:off x="338328" y="1298448"/>
            <a:ext cx="3703320" cy="2377440"/>
          </a:xfrm>
          <a:prstGeom prst="rect">
            <a:avLst/>
          </a:prstGeom>
          <a:solidFill>
            <a:srgbClr val="243380"/>
          </a:solidFill>
          <a:ln>
            <a:noFill/>
          </a:ln>
          <a:effectLst>
            <a:outerShdw blurRad="50000" dist="38100" dir="5400000" algn="tl"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338328" y="1298448"/>
            <a:ext cx="3703320" cy="64008"/>
          </a:xfrm>
          <a:prstGeom prst="rect">
            <a:avLst/>
          </a:prstGeom>
          <a:solidFill>
            <a:srgbClr val="C9A84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75488" y="1481328"/>
            <a:ext cx="3429000" cy="1188720"/>
          </a:xfrm>
          <a:prstGeom prst="rect">
            <a:avLst/>
          </a:prstGeom>
          <a:noFill/>
        </p:spPr>
        <p:txBody>
          <a:bodyPr wrap="square">
            <a:spAutoFit/>
          </a:bodyPr>
          <a:lstStyle/>
          <a:p>
            <a:pPr algn="ctr"/>
            <a:r>
              <a:rPr sz="3200" b="1" i="0">
                <a:solidFill>
                  <a:srgbClr val="C9A84C"/>
                </a:solidFill>
              </a:rPr>
              <a:t>USD 46.167M</a:t>
            </a:r>
          </a:p>
        </p:txBody>
      </p:sp>
      <p:sp>
        <p:nvSpPr>
          <p:cNvPr id="8" name="TextBox 7"/>
          <p:cNvSpPr txBox="1"/>
          <p:nvPr/>
        </p:nvSpPr>
        <p:spPr>
          <a:xfrm>
            <a:off x="429768" y="2715768"/>
            <a:ext cx="3520439" cy="822960"/>
          </a:xfrm>
          <a:prstGeom prst="rect">
            <a:avLst/>
          </a:prstGeom>
          <a:noFill/>
        </p:spPr>
        <p:txBody>
          <a:bodyPr wrap="square">
            <a:spAutoFit/>
          </a:bodyPr>
          <a:lstStyle/>
          <a:p>
            <a:pPr algn="ctr"/>
            <a:r>
              <a:rPr sz="1100" b="0" i="0">
                <a:solidFill>
                  <a:srgbClr val="CADCFC"/>
                </a:solidFill>
              </a:rPr>
              <a:t>Reservas brutas BCRA
23 de abril 2026</a:t>
            </a:r>
          </a:p>
        </p:txBody>
      </p:sp>
      <p:sp>
        <p:nvSpPr>
          <p:cNvPr id="9" name="Rectangle 8"/>
          <p:cNvSpPr/>
          <p:nvPr/>
        </p:nvSpPr>
        <p:spPr>
          <a:xfrm>
            <a:off x="4206240" y="1298448"/>
            <a:ext cx="3703320" cy="2377440"/>
          </a:xfrm>
          <a:prstGeom prst="rect">
            <a:avLst/>
          </a:prstGeom>
          <a:solidFill>
            <a:srgbClr val="243380"/>
          </a:solidFill>
          <a:ln>
            <a:noFill/>
          </a:ln>
          <a:effectLst>
            <a:outerShdw blurRad="50000" dist="38100" dir="5400000" algn="tl"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4206240" y="1298448"/>
            <a:ext cx="3703320" cy="64008"/>
          </a:xfrm>
          <a:prstGeom prst="rect">
            <a:avLst/>
          </a:prstGeom>
          <a:solidFill>
            <a:srgbClr val="C9A84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343400" y="1481328"/>
            <a:ext cx="3429000" cy="1188720"/>
          </a:xfrm>
          <a:prstGeom prst="rect">
            <a:avLst/>
          </a:prstGeom>
          <a:noFill/>
        </p:spPr>
        <p:txBody>
          <a:bodyPr wrap="square">
            <a:spAutoFit/>
          </a:bodyPr>
          <a:lstStyle/>
          <a:p>
            <a:pPr algn="ctr"/>
            <a:r>
              <a:rPr sz="3200" b="1" i="0">
                <a:solidFill>
                  <a:srgbClr val="C9A84C"/>
                </a:solidFill>
              </a:rPr>
              <a:t>USD 6.681M</a:t>
            </a:r>
          </a:p>
        </p:txBody>
      </p:sp>
      <p:sp>
        <p:nvSpPr>
          <p:cNvPr id="12" name="TextBox 11"/>
          <p:cNvSpPr txBox="1"/>
          <p:nvPr/>
        </p:nvSpPr>
        <p:spPr>
          <a:xfrm>
            <a:off x="4297679" y="2715768"/>
            <a:ext cx="3520439" cy="822960"/>
          </a:xfrm>
          <a:prstGeom prst="rect">
            <a:avLst/>
          </a:prstGeom>
          <a:noFill/>
        </p:spPr>
        <p:txBody>
          <a:bodyPr wrap="square">
            <a:spAutoFit/>
          </a:bodyPr>
          <a:lstStyle/>
          <a:p>
            <a:pPr algn="ctr"/>
            <a:r>
              <a:rPr sz="1100" b="0" i="0">
                <a:solidFill>
                  <a:srgbClr val="CADCFC"/>
                </a:solidFill>
              </a:rPr>
              <a:t>Compras acumuladas
enero-abril 2026</a:t>
            </a:r>
          </a:p>
        </p:txBody>
      </p:sp>
      <p:sp>
        <p:nvSpPr>
          <p:cNvPr id="13" name="Rectangle 12"/>
          <p:cNvSpPr/>
          <p:nvPr/>
        </p:nvSpPr>
        <p:spPr>
          <a:xfrm>
            <a:off x="8074151" y="1298448"/>
            <a:ext cx="3703320" cy="2377440"/>
          </a:xfrm>
          <a:prstGeom prst="rect">
            <a:avLst/>
          </a:prstGeom>
          <a:solidFill>
            <a:srgbClr val="243380"/>
          </a:solidFill>
          <a:ln>
            <a:noFill/>
          </a:ln>
          <a:effectLst>
            <a:outerShdw blurRad="50000" dist="38100" dir="5400000" algn="tl"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8074151" y="1298448"/>
            <a:ext cx="3703320" cy="64008"/>
          </a:xfrm>
          <a:prstGeom prst="rect">
            <a:avLst/>
          </a:prstGeom>
          <a:solidFill>
            <a:srgbClr val="C9A84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211311" y="1481328"/>
            <a:ext cx="3429000" cy="1188720"/>
          </a:xfrm>
          <a:prstGeom prst="rect">
            <a:avLst/>
          </a:prstGeom>
          <a:noFill/>
        </p:spPr>
        <p:txBody>
          <a:bodyPr wrap="square">
            <a:spAutoFit/>
          </a:bodyPr>
          <a:lstStyle/>
          <a:p>
            <a:pPr algn="ctr"/>
            <a:r>
              <a:rPr sz="3200" b="1" i="0">
                <a:solidFill>
                  <a:srgbClr val="C9A84C"/>
                </a:solidFill>
              </a:rPr>
              <a:t>USD 2.299M</a:t>
            </a:r>
          </a:p>
        </p:txBody>
      </p:sp>
      <p:sp>
        <p:nvSpPr>
          <p:cNvPr id="16" name="TextBox 15"/>
          <p:cNvSpPr txBox="1"/>
          <p:nvPr/>
        </p:nvSpPr>
        <p:spPr>
          <a:xfrm>
            <a:off x="8165591" y="2715768"/>
            <a:ext cx="3520439" cy="822960"/>
          </a:xfrm>
          <a:prstGeom prst="rect">
            <a:avLst/>
          </a:prstGeom>
          <a:noFill/>
        </p:spPr>
        <p:txBody>
          <a:bodyPr wrap="square">
            <a:spAutoFit/>
          </a:bodyPr>
          <a:lstStyle/>
          <a:p>
            <a:pPr algn="ctr"/>
            <a:r>
              <a:rPr sz="1100" b="0" i="0">
                <a:solidFill>
                  <a:srgbClr val="CADCFC"/>
                </a:solidFill>
              </a:rPr>
              <a:t>Compras solo
en abril 2026</a:t>
            </a:r>
          </a:p>
        </p:txBody>
      </p:sp>
      <p:sp>
        <p:nvSpPr>
          <p:cNvPr id="17" name="Rectangle 16"/>
          <p:cNvSpPr/>
          <p:nvPr/>
        </p:nvSpPr>
        <p:spPr>
          <a:xfrm>
            <a:off x="338328" y="3840480"/>
            <a:ext cx="3703320" cy="2377440"/>
          </a:xfrm>
          <a:prstGeom prst="rect">
            <a:avLst/>
          </a:prstGeom>
          <a:solidFill>
            <a:srgbClr val="243380"/>
          </a:solidFill>
          <a:ln>
            <a:noFill/>
          </a:ln>
          <a:effectLst>
            <a:outerShdw blurRad="50000" dist="38100" dir="5400000" algn="tl"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338328" y="3840480"/>
            <a:ext cx="3703320" cy="64008"/>
          </a:xfrm>
          <a:prstGeom prst="rect">
            <a:avLst/>
          </a:prstGeom>
          <a:solidFill>
            <a:srgbClr val="C9A84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475488" y="4023360"/>
            <a:ext cx="3429000" cy="1188720"/>
          </a:xfrm>
          <a:prstGeom prst="rect">
            <a:avLst/>
          </a:prstGeom>
          <a:noFill/>
        </p:spPr>
        <p:txBody>
          <a:bodyPr wrap="square">
            <a:spAutoFit/>
          </a:bodyPr>
          <a:lstStyle/>
          <a:p>
            <a:pPr algn="ctr"/>
            <a:r>
              <a:rPr sz="3200" b="1" i="0">
                <a:solidFill>
                  <a:srgbClr val="C9A84C"/>
                </a:solidFill>
              </a:rPr>
              <a:t>66%</a:t>
            </a:r>
          </a:p>
        </p:txBody>
      </p:sp>
      <p:sp>
        <p:nvSpPr>
          <p:cNvPr id="20" name="TextBox 19"/>
          <p:cNvSpPr txBox="1"/>
          <p:nvPr/>
        </p:nvSpPr>
        <p:spPr>
          <a:xfrm>
            <a:off x="429768" y="5257800"/>
            <a:ext cx="3520439" cy="822960"/>
          </a:xfrm>
          <a:prstGeom prst="rect">
            <a:avLst/>
          </a:prstGeom>
          <a:noFill/>
        </p:spPr>
        <p:txBody>
          <a:bodyPr wrap="square">
            <a:spAutoFit/>
          </a:bodyPr>
          <a:lstStyle/>
          <a:p>
            <a:pPr algn="ctr"/>
            <a:r>
              <a:rPr sz="1100" b="0" i="0">
                <a:solidFill>
                  <a:srgbClr val="CADCFC"/>
                </a:solidFill>
              </a:rPr>
              <a:t>Meta anual FMI
alcanzada en 4 meses</a:t>
            </a:r>
          </a:p>
        </p:txBody>
      </p:sp>
      <p:sp>
        <p:nvSpPr>
          <p:cNvPr id="21" name="Rectangle 20"/>
          <p:cNvSpPr/>
          <p:nvPr/>
        </p:nvSpPr>
        <p:spPr>
          <a:xfrm>
            <a:off x="4206240" y="3840480"/>
            <a:ext cx="3703320" cy="2377440"/>
          </a:xfrm>
          <a:prstGeom prst="rect">
            <a:avLst/>
          </a:prstGeom>
          <a:solidFill>
            <a:srgbClr val="243380"/>
          </a:solidFill>
          <a:ln>
            <a:noFill/>
          </a:ln>
          <a:effectLst>
            <a:outerShdw blurRad="50000" dist="38100" dir="5400000" algn="tl"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4206240" y="3840480"/>
            <a:ext cx="3703320" cy="64008"/>
          </a:xfrm>
          <a:prstGeom prst="rect">
            <a:avLst/>
          </a:prstGeom>
          <a:solidFill>
            <a:srgbClr val="C9A84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4343400" y="4023360"/>
            <a:ext cx="3429000" cy="1188720"/>
          </a:xfrm>
          <a:prstGeom prst="rect">
            <a:avLst/>
          </a:prstGeom>
          <a:noFill/>
        </p:spPr>
        <p:txBody>
          <a:bodyPr wrap="square">
            <a:spAutoFit/>
          </a:bodyPr>
          <a:lstStyle/>
          <a:p>
            <a:pPr algn="ctr"/>
            <a:r>
              <a:rPr sz="3200" b="1" i="0">
                <a:solidFill>
                  <a:srgbClr val="C9A84C"/>
                </a:solidFill>
              </a:rPr>
              <a:t>USD 90M/dia</a:t>
            </a:r>
          </a:p>
        </p:txBody>
      </p:sp>
      <p:sp>
        <p:nvSpPr>
          <p:cNvPr id="24" name="TextBox 23"/>
          <p:cNvSpPr txBox="1"/>
          <p:nvPr/>
        </p:nvSpPr>
        <p:spPr>
          <a:xfrm>
            <a:off x="4297679" y="5257800"/>
            <a:ext cx="3520439" cy="822960"/>
          </a:xfrm>
          <a:prstGeom prst="rect">
            <a:avLst/>
          </a:prstGeom>
          <a:noFill/>
        </p:spPr>
        <p:txBody>
          <a:bodyPr wrap="square">
            <a:spAutoFit/>
          </a:bodyPr>
          <a:lstStyle/>
          <a:p>
            <a:pPr algn="ctr"/>
            <a:r>
              <a:rPr sz="1100" b="0" i="0">
                <a:solidFill>
                  <a:srgbClr val="CADCFC"/>
                </a:solidFill>
              </a:rPr>
              <a:t>Promedio diario
de compras 2026</a:t>
            </a:r>
          </a:p>
        </p:txBody>
      </p:sp>
      <p:sp>
        <p:nvSpPr>
          <p:cNvPr id="25" name="Rectangle 24"/>
          <p:cNvSpPr/>
          <p:nvPr/>
        </p:nvSpPr>
        <p:spPr>
          <a:xfrm>
            <a:off x="8074151" y="3840480"/>
            <a:ext cx="3703320" cy="2377440"/>
          </a:xfrm>
          <a:prstGeom prst="rect">
            <a:avLst/>
          </a:prstGeom>
          <a:solidFill>
            <a:srgbClr val="243380"/>
          </a:solidFill>
          <a:ln>
            <a:noFill/>
          </a:ln>
          <a:effectLst>
            <a:outerShdw blurRad="50000" dist="38100" dir="5400000" algn="tl"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ectangle 25"/>
          <p:cNvSpPr/>
          <p:nvPr/>
        </p:nvSpPr>
        <p:spPr>
          <a:xfrm>
            <a:off x="8074151" y="3840480"/>
            <a:ext cx="3703320" cy="64008"/>
          </a:xfrm>
          <a:prstGeom prst="rect">
            <a:avLst/>
          </a:prstGeom>
          <a:solidFill>
            <a:srgbClr val="C9A84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8211311" y="4023360"/>
            <a:ext cx="3429000" cy="1188720"/>
          </a:xfrm>
          <a:prstGeom prst="rect">
            <a:avLst/>
          </a:prstGeom>
          <a:noFill/>
        </p:spPr>
        <p:txBody>
          <a:bodyPr wrap="square">
            <a:spAutoFit/>
          </a:bodyPr>
          <a:lstStyle/>
          <a:p>
            <a:pPr algn="ctr"/>
            <a:r>
              <a:rPr sz="3200" b="1" i="0">
                <a:solidFill>
                  <a:srgbClr val="C9A84C"/>
                </a:solidFill>
              </a:rPr>
              <a:t>USD 3.525M</a:t>
            </a:r>
          </a:p>
        </p:txBody>
      </p:sp>
      <p:sp>
        <p:nvSpPr>
          <p:cNvPr id="28" name="TextBox 27"/>
          <p:cNvSpPr txBox="1"/>
          <p:nvPr/>
        </p:nvSpPr>
        <p:spPr>
          <a:xfrm>
            <a:off x="8165591" y="5257800"/>
            <a:ext cx="3520439" cy="822960"/>
          </a:xfrm>
          <a:prstGeom prst="rect">
            <a:avLst/>
          </a:prstGeom>
          <a:noFill/>
        </p:spPr>
        <p:txBody>
          <a:bodyPr wrap="square">
            <a:spAutoFit/>
          </a:bodyPr>
          <a:lstStyle/>
          <a:p>
            <a:pPr algn="ctr"/>
            <a:r>
              <a:rPr sz="1100" b="0" i="0">
                <a:solidFill>
                  <a:srgbClr val="CADCFC"/>
                </a:solidFill>
              </a:rPr>
              <a:t>Crecimiento prestamos
en dolares 2026</a:t>
            </a:r>
          </a:p>
        </p:txBody>
      </p:sp>
      <p:sp>
        <p:nvSpPr>
          <p:cNvPr id="29" name="Rectangle 28"/>
          <p:cNvSpPr/>
          <p:nvPr/>
        </p:nvSpPr>
        <p:spPr>
          <a:xfrm>
            <a:off x="0" y="6291072"/>
            <a:ext cx="12188952" cy="566928"/>
          </a:xfrm>
          <a:prstGeom prst="rect">
            <a:avLst/>
          </a:prstGeom>
          <a:solidFill>
            <a:srgbClr val="16205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365760" y="6291072"/>
            <a:ext cx="11457432" cy="566928"/>
          </a:xfrm>
          <a:prstGeom prst="rect">
            <a:avLst/>
          </a:prstGeom>
          <a:noFill/>
        </p:spPr>
        <p:txBody>
          <a:bodyPr wrap="none">
            <a:spAutoFit/>
          </a:bodyPr>
          <a:lstStyle/>
          <a:p>
            <a:pPr algn="ctr"/>
            <a:r>
              <a:rPr sz="1100" b="1" i="1">
                <a:solidFill>
                  <a:srgbClr val="C9A84C"/>
                </a:solidFill>
              </a:rPr>
              <a:t>«USD 6.681M en 4 meses: Argentina acumula reservas mas rapido de lo que el mercado esperaba.»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4F6FA"/>
        </a:solidFill>
        <a:effectLst/>
      </p:bgPr>
    </p:bg>
    <p:spTree>
      <p:nvGrpSpPr>
        <p:cNvPr id="1" name=""/>
        <p:cNvGrpSpPr/>
        <p:nvPr/>
      </p:nvGrpSpPr>
      <p:grpSpPr/>
      <p:sp>
        <p:nvSpPr>
          <p:cNvPr id="2" name="Rectangle 1"/>
          <p:cNvSpPr/>
          <p:nvPr/>
        </p:nvSpPr>
        <p:spPr>
          <a:xfrm>
            <a:off x="0" y="0"/>
            <a:ext cx="12188952" cy="1188720"/>
          </a:xfrm>
          <a:prstGeom prst="rect">
            <a:avLst/>
          </a:prstGeom>
          <a:solidFill>
            <a:srgbClr val="1E276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91440"/>
            <a:ext cx="10972800" cy="411480"/>
          </a:xfrm>
          <a:prstGeom prst="rect">
            <a:avLst/>
          </a:prstGeom>
          <a:noFill/>
        </p:spPr>
        <p:txBody>
          <a:bodyPr wrap="none">
            <a:spAutoFit/>
          </a:bodyPr>
          <a:lstStyle/>
          <a:p>
            <a:pPr algn="l"/>
            <a:r>
              <a:rPr sz="1000" b="1" i="0">
                <a:solidFill>
                  <a:srgbClr val="C9A84C"/>
                </a:solidFill>
              </a:rPr>
              <a:t>FACTORES CLAVE</a:t>
            </a:r>
          </a:p>
        </p:txBody>
      </p:sp>
      <p:sp>
        <p:nvSpPr>
          <p:cNvPr id="4" name="TextBox 3"/>
          <p:cNvSpPr txBox="1"/>
          <p:nvPr/>
        </p:nvSpPr>
        <p:spPr>
          <a:xfrm>
            <a:off x="411480" y="475488"/>
            <a:ext cx="11338560" cy="658368"/>
          </a:xfrm>
          <a:prstGeom prst="rect">
            <a:avLst/>
          </a:prstGeom>
          <a:noFill/>
        </p:spPr>
        <p:txBody>
          <a:bodyPr wrap="square">
            <a:spAutoFit/>
          </a:bodyPr>
          <a:lstStyle/>
          <a:p>
            <a:pPr algn="l"/>
            <a:r>
              <a:rPr sz="2100" b="1" i="0">
                <a:solidFill>
                  <a:srgbClr val="FFFFFF"/>
                </a:solidFill>
              </a:rPr>
              <a:t>POR QUE ESTA VEZ ES DIFERENTE</a:t>
            </a:r>
          </a:p>
        </p:txBody>
      </p:sp>
      <p:sp>
        <p:nvSpPr>
          <p:cNvPr id="5" name="Rectangle 4"/>
          <p:cNvSpPr/>
          <p:nvPr/>
        </p:nvSpPr>
        <p:spPr>
          <a:xfrm>
            <a:off x="347472" y="1298448"/>
            <a:ext cx="3611880" cy="4864608"/>
          </a:xfrm>
          <a:prstGeom prst="rect">
            <a:avLst/>
          </a:prstGeom>
          <a:solidFill>
            <a:srgbClr val="FFFFFF"/>
          </a:solidFill>
          <a:ln>
            <a:solidFill>
              <a:srgbClr val="DDE3EF"/>
            </a:solidFill>
          </a:ln>
          <a:effectLst>
            <a:outerShdw blurRad="50000" dist="38100" dir="5400000" algn="tl"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347472" y="1298448"/>
            <a:ext cx="3611880" cy="502920"/>
          </a:xfrm>
          <a:prstGeom prst="rect">
            <a:avLst/>
          </a:prstGeom>
          <a:solidFill>
            <a:srgbClr val="C9A84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57200" y="1353312"/>
            <a:ext cx="502920" cy="384048"/>
          </a:xfrm>
          <a:prstGeom prst="rect">
            <a:avLst/>
          </a:prstGeom>
          <a:noFill/>
        </p:spPr>
        <p:txBody>
          <a:bodyPr wrap="square">
            <a:spAutoFit/>
          </a:bodyPr>
          <a:lstStyle/>
          <a:p>
            <a:pPr algn="l"/>
            <a:r>
              <a:rPr sz="2000" b="1" i="0">
                <a:solidFill>
                  <a:srgbClr val="FFFFFF"/>
                </a:solidFill>
              </a:rPr>
              <a:t>01</a:t>
            </a:r>
          </a:p>
        </p:txBody>
      </p:sp>
      <p:sp>
        <p:nvSpPr>
          <p:cNvPr id="8" name="TextBox 7"/>
          <p:cNvSpPr txBox="1"/>
          <p:nvPr/>
        </p:nvSpPr>
        <p:spPr>
          <a:xfrm>
            <a:off x="987552" y="1389888"/>
            <a:ext cx="2834640" cy="347472"/>
          </a:xfrm>
          <a:prstGeom prst="rect">
            <a:avLst/>
          </a:prstGeom>
          <a:noFill/>
        </p:spPr>
        <p:txBody>
          <a:bodyPr wrap="none">
            <a:spAutoFit/>
          </a:bodyPr>
          <a:lstStyle/>
          <a:p>
            <a:pPr algn="l"/>
            <a:r>
              <a:rPr sz="1000" b="1" i="0">
                <a:solidFill>
                  <a:srgbClr val="FFFFFF"/>
                </a:solidFill>
              </a:rPr>
              <a:t>OFERTA</a:t>
            </a:r>
          </a:p>
        </p:txBody>
      </p:sp>
      <p:sp>
        <p:nvSpPr>
          <p:cNvPr id="9" name="TextBox 8"/>
          <p:cNvSpPr txBox="1"/>
          <p:nvPr/>
        </p:nvSpPr>
        <p:spPr>
          <a:xfrm>
            <a:off x="530352" y="1920240"/>
            <a:ext cx="3291840" cy="1005840"/>
          </a:xfrm>
          <a:prstGeom prst="rect">
            <a:avLst/>
          </a:prstGeom>
          <a:noFill/>
        </p:spPr>
        <p:txBody>
          <a:bodyPr wrap="square">
            <a:spAutoFit/>
          </a:bodyPr>
          <a:lstStyle/>
          <a:p>
            <a:pPr algn="l"/>
            <a:r>
              <a:rPr sz="1300" b="1" i="0">
                <a:solidFill>
                  <a:srgbClr val="1E2761"/>
                </a:solidFill>
              </a:rPr>
              <a:t>Liquidacion de exportaciones y ON empresariales impulsaron la oferta de divisas</a:t>
            </a:r>
          </a:p>
        </p:txBody>
      </p:sp>
      <p:sp>
        <p:nvSpPr>
          <p:cNvPr id="10" name="Rectangle 9"/>
          <p:cNvSpPr/>
          <p:nvPr/>
        </p:nvSpPr>
        <p:spPr>
          <a:xfrm>
            <a:off x="530352" y="3017520"/>
            <a:ext cx="3246120" cy="36576"/>
          </a:xfrm>
          <a:prstGeom prst="rect">
            <a:avLst/>
          </a:prstGeom>
          <a:solidFill>
            <a:srgbClr val="C9A84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30352" y="3127248"/>
            <a:ext cx="3291840" cy="1463040"/>
          </a:xfrm>
          <a:prstGeom prst="rect">
            <a:avLst/>
          </a:prstGeom>
          <a:noFill/>
        </p:spPr>
        <p:txBody>
          <a:bodyPr wrap="square">
            <a:spAutoFit/>
          </a:bodyPr>
          <a:lstStyle/>
          <a:p>
            <a:pPr algn="l"/>
            <a:r>
              <a:rPr sz="1100" b="0" i="0">
                <a:solidFill>
                  <a:srgbClr val="444455"/>
                </a:solidFill>
              </a:rPr>
              <a:t>Empresas emitieron Obligaciones Negociables por USD 6.800M desde octubre 2025. El agro liquido en la ventana favorable del primer cuatrimestre. La demanda de pesos empujo la oferta de divisas al mercado.</a:t>
            </a:r>
          </a:p>
        </p:txBody>
      </p:sp>
      <p:sp>
        <p:nvSpPr>
          <p:cNvPr id="12" name="TextBox 11"/>
          <p:cNvSpPr txBox="1"/>
          <p:nvPr/>
        </p:nvSpPr>
        <p:spPr>
          <a:xfrm>
            <a:off x="438912" y="4773168"/>
            <a:ext cx="3429000" cy="1005840"/>
          </a:xfrm>
          <a:prstGeom prst="rect">
            <a:avLst/>
          </a:prstGeom>
          <a:noFill/>
        </p:spPr>
        <p:txBody>
          <a:bodyPr wrap="square">
            <a:spAutoFit/>
          </a:bodyPr>
          <a:lstStyle/>
          <a:p>
            <a:pPr algn="ctr"/>
            <a:r>
              <a:rPr sz="2600" b="1" i="0">
                <a:solidFill>
                  <a:srgbClr val="C9A84C"/>
                </a:solidFill>
              </a:rPr>
              <a:t>USD 6.800M</a:t>
            </a:r>
          </a:p>
        </p:txBody>
      </p:sp>
      <p:sp>
        <p:nvSpPr>
          <p:cNvPr id="13" name="Rectangle 12"/>
          <p:cNvSpPr/>
          <p:nvPr/>
        </p:nvSpPr>
        <p:spPr>
          <a:xfrm>
            <a:off x="4114800" y="1298448"/>
            <a:ext cx="3611880" cy="4864608"/>
          </a:xfrm>
          <a:prstGeom prst="rect">
            <a:avLst/>
          </a:prstGeom>
          <a:solidFill>
            <a:srgbClr val="FFFFFF"/>
          </a:solidFill>
          <a:ln>
            <a:solidFill>
              <a:srgbClr val="DDE3EF"/>
            </a:solidFill>
          </a:ln>
          <a:effectLst>
            <a:outerShdw blurRad="50000" dist="38100" dir="5400000" algn="tl"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4114800" y="1298448"/>
            <a:ext cx="3611880" cy="502920"/>
          </a:xfrm>
          <a:prstGeom prst="rect">
            <a:avLst/>
          </a:prstGeom>
          <a:solidFill>
            <a:srgbClr val="3498D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224528" y="1353312"/>
            <a:ext cx="502920" cy="384048"/>
          </a:xfrm>
          <a:prstGeom prst="rect">
            <a:avLst/>
          </a:prstGeom>
          <a:noFill/>
        </p:spPr>
        <p:txBody>
          <a:bodyPr wrap="square">
            <a:spAutoFit/>
          </a:bodyPr>
          <a:lstStyle/>
          <a:p>
            <a:pPr algn="l"/>
            <a:r>
              <a:rPr sz="2000" b="1" i="0">
                <a:solidFill>
                  <a:srgbClr val="FFFFFF"/>
                </a:solidFill>
              </a:rPr>
              <a:t>02</a:t>
            </a:r>
          </a:p>
        </p:txBody>
      </p:sp>
      <p:sp>
        <p:nvSpPr>
          <p:cNvPr id="16" name="TextBox 15"/>
          <p:cNvSpPr txBox="1"/>
          <p:nvPr/>
        </p:nvSpPr>
        <p:spPr>
          <a:xfrm>
            <a:off x="4754880" y="1389888"/>
            <a:ext cx="2834640" cy="347472"/>
          </a:xfrm>
          <a:prstGeom prst="rect">
            <a:avLst/>
          </a:prstGeom>
          <a:noFill/>
        </p:spPr>
        <p:txBody>
          <a:bodyPr wrap="none">
            <a:spAutoFit/>
          </a:bodyPr>
          <a:lstStyle/>
          <a:p>
            <a:pPr algn="l"/>
            <a:r>
              <a:rPr sz="1000" b="1" i="0">
                <a:solidFill>
                  <a:srgbClr val="FFFFFF"/>
                </a:solidFill>
              </a:rPr>
              <a:t>CREDITO USD</a:t>
            </a:r>
          </a:p>
        </p:txBody>
      </p:sp>
      <p:sp>
        <p:nvSpPr>
          <p:cNvPr id="17" name="TextBox 16"/>
          <p:cNvSpPr txBox="1"/>
          <p:nvPr/>
        </p:nvSpPr>
        <p:spPr>
          <a:xfrm>
            <a:off x="4297680" y="1920240"/>
            <a:ext cx="3291840" cy="1005840"/>
          </a:xfrm>
          <a:prstGeom prst="rect">
            <a:avLst/>
          </a:prstGeom>
          <a:noFill/>
        </p:spPr>
        <p:txBody>
          <a:bodyPr wrap="square">
            <a:spAutoFit/>
          </a:bodyPr>
          <a:lstStyle/>
          <a:p>
            <a:pPr algn="l"/>
            <a:r>
              <a:rPr sz="1300" b="1" i="0">
                <a:solidFill>
                  <a:srgbClr val="1E2761"/>
                </a:solidFill>
              </a:rPr>
              <a:t>El credito en dolares se expande sin drenar reservas netas del sistema</a:t>
            </a:r>
          </a:p>
        </p:txBody>
      </p:sp>
      <p:sp>
        <p:nvSpPr>
          <p:cNvPr id="18" name="Rectangle 17"/>
          <p:cNvSpPr/>
          <p:nvPr/>
        </p:nvSpPr>
        <p:spPr>
          <a:xfrm>
            <a:off x="4297680" y="3017520"/>
            <a:ext cx="3246120" cy="36576"/>
          </a:xfrm>
          <a:prstGeom prst="rect">
            <a:avLst/>
          </a:prstGeom>
          <a:solidFill>
            <a:srgbClr val="C9A84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4297680" y="3127248"/>
            <a:ext cx="3291840" cy="1463040"/>
          </a:xfrm>
          <a:prstGeom prst="rect">
            <a:avLst/>
          </a:prstGeom>
          <a:noFill/>
        </p:spPr>
        <p:txBody>
          <a:bodyPr wrap="square">
            <a:spAutoFit/>
          </a:bodyPr>
          <a:lstStyle/>
          <a:p>
            <a:pPr algn="l"/>
            <a:r>
              <a:rPr sz="1100" b="0" i="0">
                <a:solidFill>
                  <a:srgbClr val="444455"/>
                </a:solidFill>
              </a:rPr>
              <a:t>Los prestamos bancarios en USD crecieron USD 3.525M en 2026. Financian importaciones y capital de trabajo sin generar salida de divisas. El sistema financiero dolarizado actua como amortiguador de presion.</a:t>
            </a:r>
          </a:p>
        </p:txBody>
      </p:sp>
      <p:sp>
        <p:nvSpPr>
          <p:cNvPr id="20" name="TextBox 19"/>
          <p:cNvSpPr txBox="1"/>
          <p:nvPr/>
        </p:nvSpPr>
        <p:spPr>
          <a:xfrm>
            <a:off x="4206240" y="4773168"/>
            <a:ext cx="3429000" cy="1005840"/>
          </a:xfrm>
          <a:prstGeom prst="rect">
            <a:avLst/>
          </a:prstGeom>
          <a:noFill/>
        </p:spPr>
        <p:txBody>
          <a:bodyPr wrap="square">
            <a:spAutoFit/>
          </a:bodyPr>
          <a:lstStyle/>
          <a:p>
            <a:pPr algn="ctr"/>
            <a:r>
              <a:rPr sz="2600" b="1" i="0">
                <a:solidFill>
                  <a:srgbClr val="3498DB"/>
                </a:solidFill>
              </a:rPr>
              <a:t>USD 3.525M</a:t>
            </a:r>
          </a:p>
        </p:txBody>
      </p:sp>
      <p:sp>
        <p:nvSpPr>
          <p:cNvPr id="21" name="Rectangle 20"/>
          <p:cNvSpPr/>
          <p:nvPr/>
        </p:nvSpPr>
        <p:spPr>
          <a:xfrm>
            <a:off x="7882128" y="1298448"/>
            <a:ext cx="3611880" cy="4864608"/>
          </a:xfrm>
          <a:prstGeom prst="rect">
            <a:avLst/>
          </a:prstGeom>
          <a:solidFill>
            <a:srgbClr val="FFFFFF"/>
          </a:solidFill>
          <a:ln>
            <a:solidFill>
              <a:srgbClr val="DDE3EF"/>
            </a:solidFill>
          </a:ln>
          <a:effectLst>
            <a:outerShdw blurRad="50000" dist="38100" dir="5400000" algn="tl"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7882128" y="1298448"/>
            <a:ext cx="3611880" cy="502920"/>
          </a:xfrm>
          <a:prstGeom prst="rect">
            <a:avLst/>
          </a:prstGeom>
          <a:solidFill>
            <a:srgbClr val="27AE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991856" y="1353312"/>
            <a:ext cx="502920" cy="384048"/>
          </a:xfrm>
          <a:prstGeom prst="rect">
            <a:avLst/>
          </a:prstGeom>
          <a:noFill/>
        </p:spPr>
        <p:txBody>
          <a:bodyPr wrap="square">
            <a:spAutoFit/>
          </a:bodyPr>
          <a:lstStyle/>
          <a:p>
            <a:pPr algn="l"/>
            <a:r>
              <a:rPr sz="2000" b="1" i="0">
                <a:solidFill>
                  <a:srgbClr val="FFFFFF"/>
                </a:solidFill>
              </a:rPr>
              <a:t>03</a:t>
            </a:r>
          </a:p>
        </p:txBody>
      </p:sp>
      <p:sp>
        <p:nvSpPr>
          <p:cNvPr id="24" name="TextBox 23"/>
          <p:cNvSpPr txBox="1"/>
          <p:nvPr/>
        </p:nvSpPr>
        <p:spPr>
          <a:xfrm>
            <a:off x="8522208" y="1389888"/>
            <a:ext cx="2834640" cy="347472"/>
          </a:xfrm>
          <a:prstGeom prst="rect">
            <a:avLst/>
          </a:prstGeom>
          <a:noFill/>
        </p:spPr>
        <p:txBody>
          <a:bodyPr wrap="none">
            <a:spAutoFit/>
          </a:bodyPr>
          <a:lstStyle/>
          <a:p>
            <a:pPr algn="l"/>
            <a:r>
              <a:rPr sz="1000" b="1" i="0">
                <a:solidFill>
                  <a:srgbClr val="FFFFFF"/>
                </a:solidFill>
              </a:rPr>
              <a:t>POLITICA</a:t>
            </a:r>
          </a:p>
        </p:txBody>
      </p:sp>
      <p:sp>
        <p:nvSpPr>
          <p:cNvPr id="25" name="TextBox 24"/>
          <p:cNvSpPr txBox="1"/>
          <p:nvPr/>
        </p:nvSpPr>
        <p:spPr>
          <a:xfrm>
            <a:off x="8065008" y="1920240"/>
            <a:ext cx="3291840" cy="1005840"/>
          </a:xfrm>
          <a:prstGeom prst="rect">
            <a:avLst/>
          </a:prstGeom>
          <a:noFill/>
        </p:spPr>
        <p:txBody>
          <a:bodyPr wrap="square">
            <a:spAutoFit/>
          </a:bodyPr>
          <a:lstStyle/>
          <a:p>
            <a:pPr algn="l"/>
            <a:r>
              <a:rPr sz="1300" b="1" i="0">
                <a:solidFill>
                  <a:srgbClr val="1E2761"/>
                </a:solidFill>
              </a:rPr>
              <a:t>El BCRA mantiene intervencion diaria sistematica: senial clara al mercado</a:t>
            </a:r>
          </a:p>
        </p:txBody>
      </p:sp>
      <p:sp>
        <p:nvSpPr>
          <p:cNvPr id="26" name="Rectangle 25"/>
          <p:cNvSpPr/>
          <p:nvPr/>
        </p:nvSpPr>
        <p:spPr>
          <a:xfrm>
            <a:off x="8065008" y="3017520"/>
            <a:ext cx="3246120" cy="36576"/>
          </a:xfrm>
          <a:prstGeom prst="rect">
            <a:avLst/>
          </a:prstGeom>
          <a:solidFill>
            <a:srgbClr val="C9A84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8065008" y="3127248"/>
            <a:ext cx="3291840" cy="1463040"/>
          </a:xfrm>
          <a:prstGeom prst="rect">
            <a:avLst/>
          </a:prstGeom>
          <a:noFill/>
        </p:spPr>
        <p:txBody>
          <a:bodyPr wrap="square">
            <a:spAutoFit/>
          </a:bodyPr>
          <a:lstStyle/>
          <a:p>
            <a:pPr algn="l"/>
            <a:r>
              <a:rPr sz="1100" b="0" i="0">
                <a:solidFill>
                  <a:srgbClr val="444455"/>
                </a:solidFill>
              </a:rPr>
              <a:t>Promedio de compra de USD 90M por dia habil, consistente tanto en el año como solo en abril. La disciplina cambiaria transmite certidumbre a inversores y reduce la prima de riesgo de proyectos.</a:t>
            </a:r>
          </a:p>
        </p:txBody>
      </p:sp>
      <p:sp>
        <p:nvSpPr>
          <p:cNvPr id="28" name="TextBox 27"/>
          <p:cNvSpPr txBox="1"/>
          <p:nvPr/>
        </p:nvSpPr>
        <p:spPr>
          <a:xfrm>
            <a:off x="7973568" y="4773168"/>
            <a:ext cx="3429000" cy="1005840"/>
          </a:xfrm>
          <a:prstGeom prst="rect">
            <a:avLst/>
          </a:prstGeom>
          <a:noFill/>
        </p:spPr>
        <p:txBody>
          <a:bodyPr wrap="square">
            <a:spAutoFit/>
          </a:bodyPr>
          <a:lstStyle/>
          <a:p>
            <a:pPr algn="ctr"/>
            <a:r>
              <a:rPr sz="2600" b="1" i="0">
                <a:solidFill>
                  <a:srgbClr val="27AE60"/>
                </a:solidFill>
              </a:rPr>
              <a:t>USD 90M/dia</a:t>
            </a:r>
          </a:p>
        </p:txBody>
      </p:sp>
      <p:sp>
        <p:nvSpPr>
          <p:cNvPr id="29" name="Rectangle 28"/>
          <p:cNvSpPr/>
          <p:nvPr/>
        </p:nvSpPr>
        <p:spPr>
          <a:xfrm>
            <a:off x="0" y="6291072"/>
            <a:ext cx="12188952" cy="566928"/>
          </a:xfrm>
          <a:prstGeom prst="rect">
            <a:avLst/>
          </a:prstGeom>
          <a:solidFill>
            <a:srgbClr val="1E276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365760" y="6291072"/>
            <a:ext cx="11457432" cy="566928"/>
          </a:xfrm>
          <a:prstGeom prst="rect">
            <a:avLst/>
          </a:prstGeom>
          <a:noFill/>
        </p:spPr>
        <p:txBody>
          <a:bodyPr wrap="none">
            <a:spAutoFit/>
          </a:bodyPr>
          <a:lstStyle/>
          <a:p>
            <a:pPr algn="ctr"/>
            <a:r>
              <a:rPr sz="1100" b="1" i="1">
                <a:solidFill>
                  <a:srgbClr val="C9A84C"/>
                </a:solidFill>
              </a:rPr>
              <a:t>«No es la cantidad de dolares. Es la senial que transmiten: el regimen cambio.»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1A1A2E"/>
        </a:solidFill>
        <a:effectLst/>
      </p:bgPr>
    </p:bg>
    <p:spTree>
      <p:nvGrpSpPr>
        <p:cNvPr id="1" name=""/>
        <p:cNvGrpSpPr/>
        <p:nvPr/>
      </p:nvGrpSpPr>
      <p:grpSpPr/>
      <p:sp>
        <p:nvSpPr>
          <p:cNvPr id="2" name="Rectangle 1"/>
          <p:cNvSpPr/>
          <p:nvPr/>
        </p:nvSpPr>
        <p:spPr>
          <a:xfrm>
            <a:off x="0" y="0"/>
            <a:ext cx="12188952" cy="1188720"/>
          </a:xfrm>
          <a:prstGeom prst="rect">
            <a:avLst/>
          </a:prstGeom>
          <a:solidFill>
            <a:srgbClr val="1E276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91440"/>
            <a:ext cx="10972800" cy="411480"/>
          </a:xfrm>
          <a:prstGeom prst="rect">
            <a:avLst/>
          </a:prstGeom>
          <a:noFill/>
        </p:spPr>
        <p:txBody>
          <a:bodyPr wrap="none">
            <a:spAutoFit/>
          </a:bodyPr>
          <a:lstStyle/>
          <a:p>
            <a:pPr algn="l"/>
            <a:r>
              <a:rPr sz="1000" b="1" i="0">
                <a:solidFill>
                  <a:srgbClr val="C9A84C"/>
                </a:solidFill>
              </a:rPr>
              <a:t>EVOLUCION EN DATOS</a:t>
            </a:r>
          </a:p>
        </p:txBody>
      </p:sp>
      <p:sp>
        <p:nvSpPr>
          <p:cNvPr id="4" name="TextBox 3"/>
          <p:cNvSpPr txBox="1"/>
          <p:nvPr/>
        </p:nvSpPr>
        <p:spPr>
          <a:xfrm>
            <a:off x="411480" y="475488"/>
            <a:ext cx="11338560" cy="658368"/>
          </a:xfrm>
          <a:prstGeom prst="rect">
            <a:avLst/>
          </a:prstGeom>
          <a:noFill/>
        </p:spPr>
        <p:txBody>
          <a:bodyPr wrap="square">
            <a:spAutoFit/>
          </a:bodyPr>
          <a:lstStyle/>
          <a:p>
            <a:pPr algn="l"/>
            <a:r>
              <a:rPr sz="2100" b="1" i="0">
                <a:solidFill>
                  <a:srgbClr val="FFFFFF"/>
                </a:solidFill>
              </a:rPr>
              <a:t>Reservas Brutas BCRA — Evolucion 2024-2026 (USD millones)</a:t>
            </a:r>
          </a:p>
        </p:txBody>
      </p:sp>
      <p:graphicFrame>
        <p:nvGraphicFramePr>
          <p:cNvPr id="5" name="Chart 4"/>
          <p:cNvGraphicFramePr>
            <a:graphicFrameLocks noGrp="1"/>
          </p:cNvGraphicFramePr>
          <p:nvPr/>
        </p:nvGraphicFramePr>
        <p:xfrm>
          <a:off x="320040" y="1298448"/>
          <a:ext cx="7772400" cy="4800600"/>
        </p:xfrm>
        <a:graphic>
          <a:graphicData uri="http://schemas.openxmlformats.org/drawingml/2006/chart">
            <c:chart xmlns:c="http://schemas.openxmlformats.org/drawingml/2006/chart" r:id="rId2"/>
          </a:graphicData>
        </a:graphic>
      </p:graphicFrame>
      <p:sp>
        <p:nvSpPr>
          <p:cNvPr id="6" name="Rectangle 5"/>
          <p:cNvSpPr/>
          <p:nvPr/>
        </p:nvSpPr>
        <p:spPr>
          <a:xfrm>
            <a:off x="8366760" y="1298448"/>
            <a:ext cx="3474720" cy="2560320"/>
          </a:xfrm>
          <a:prstGeom prst="rect">
            <a:avLst/>
          </a:prstGeom>
          <a:solidFill>
            <a:srgbClr val="243380"/>
          </a:solidFill>
          <a:ln>
            <a:noFill/>
          </a:ln>
          <a:effectLst>
            <a:outerShdw blurRad="50000" dist="38100" dir="5400000" algn="tl"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8366760" y="1298448"/>
            <a:ext cx="3474720" cy="64008"/>
          </a:xfrm>
          <a:prstGeom prst="rect">
            <a:avLst/>
          </a:prstGeom>
          <a:solidFill>
            <a:srgbClr val="C9A84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412480" y="1463040"/>
            <a:ext cx="3383280" cy="1280160"/>
          </a:xfrm>
          <a:prstGeom prst="rect">
            <a:avLst/>
          </a:prstGeom>
          <a:noFill/>
        </p:spPr>
        <p:txBody>
          <a:bodyPr wrap="square">
            <a:spAutoFit/>
          </a:bodyPr>
          <a:lstStyle/>
          <a:p>
            <a:pPr algn="ctr"/>
            <a:r>
              <a:rPr sz="3200" b="1" i="0">
                <a:solidFill>
                  <a:srgbClr val="C9A84C"/>
                </a:solidFill>
              </a:rPr>
              <a:t>USD 46.167M</a:t>
            </a:r>
          </a:p>
        </p:txBody>
      </p:sp>
      <p:sp>
        <p:nvSpPr>
          <p:cNvPr id="9" name="TextBox 8"/>
          <p:cNvSpPr txBox="1"/>
          <p:nvPr/>
        </p:nvSpPr>
        <p:spPr>
          <a:xfrm>
            <a:off x="8412480" y="2788920"/>
            <a:ext cx="3383280" cy="868680"/>
          </a:xfrm>
          <a:prstGeom prst="rect">
            <a:avLst/>
          </a:prstGeom>
          <a:noFill/>
        </p:spPr>
        <p:txBody>
          <a:bodyPr wrap="square">
            <a:spAutoFit/>
          </a:bodyPr>
          <a:lstStyle/>
          <a:p>
            <a:pPr algn="ctr"/>
            <a:r>
              <a:rPr sz="1200" b="0" i="0">
                <a:solidFill>
                  <a:srgbClr val="CADCFC"/>
                </a:solidFill>
              </a:rPr>
              <a:t>Reservas brutas
23 de abril 2026
(BCRA)</a:t>
            </a:r>
          </a:p>
        </p:txBody>
      </p:sp>
      <p:sp>
        <p:nvSpPr>
          <p:cNvPr id="10" name="TextBox 9"/>
          <p:cNvSpPr txBox="1"/>
          <p:nvPr/>
        </p:nvSpPr>
        <p:spPr>
          <a:xfrm>
            <a:off x="320040" y="6080760"/>
            <a:ext cx="7772400" cy="228600"/>
          </a:xfrm>
          <a:prstGeom prst="rect">
            <a:avLst/>
          </a:prstGeom>
          <a:noFill/>
        </p:spPr>
        <p:txBody>
          <a:bodyPr wrap="square">
            <a:spAutoFit/>
          </a:bodyPr>
          <a:lstStyle/>
          <a:p>
            <a:pPr algn="l"/>
            <a:r>
              <a:rPr sz="800" b="0" i="1">
                <a:solidFill>
                  <a:srgbClr val="64748B"/>
                </a:solidFill>
              </a:rPr>
              <a:t>Fuente: BCRA / Bloomberg Linea / Infobae — Abril 2026</a:t>
            </a:r>
          </a:p>
        </p:txBody>
      </p:sp>
      <p:sp>
        <p:nvSpPr>
          <p:cNvPr id="11" name="Rectangle 10"/>
          <p:cNvSpPr/>
          <p:nvPr/>
        </p:nvSpPr>
        <p:spPr>
          <a:xfrm>
            <a:off x="0" y="6291072"/>
            <a:ext cx="12188952" cy="566928"/>
          </a:xfrm>
          <a:prstGeom prst="rect">
            <a:avLst/>
          </a:prstGeom>
          <a:solidFill>
            <a:srgbClr val="16205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365760" y="6291072"/>
            <a:ext cx="11457432" cy="566928"/>
          </a:xfrm>
          <a:prstGeom prst="rect">
            <a:avLst/>
          </a:prstGeom>
          <a:noFill/>
        </p:spPr>
        <p:txBody>
          <a:bodyPr wrap="none">
            <a:spAutoFit/>
          </a:bodyPr>
          <a:lstStyle/>
          <a:p>
            <a:pPr algn="ctr"/>
            <a:r>
              <a:rPr sz="1100" b="1" i="1">
                <a:solidFill>
                  <a:srgbClr val="C9A84C"/>
                </a:solidFill>
              </a:rPr>
              <a:t>«La curva de reservas no miente: Argentina esta en un punto de inflexion que no se veia desde 2011.»</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4F6FA"/>
        </a:solidFill>
        <a:effectLst/>
      </p:bgPr>
    </p:bg>
    <p:spTree>
      <p:nvGrpSpPr>
        <p:cNvPr id="1" name=""/>
        <p:cNvGrpSpPr/>
        <p:nvPr/>
      </p:nvGrpSpPr>
      <p:grpSpPr/>
      <p:sp>
        <p:nvSpPr>
          <p:cNvPr id="2" name="Rectangle 1"/>
          <p:cNvSpPr/>
          <p:nvPr/>
        </p:nvSpPr>
        <p:spPr>
          <a:xfrm>
            <a:off x="0" y="0"/>
            <a:ext cx="12188952" cy="1188720"/>
          </a:xfrm>
          <a:prstGeom prst="rect">
            <a:avLst/>
          </a:prstGeom>
          <a:solidFill>
            <a:srgbClr val="1E276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91440"/>
            <a:ext cx="10972800" cy="411480"/>
          </a:xfrm>
          <a:prstGeom prst="rect">
            <a:avLst/>
          </a:prstGeom>
          <a:noFill/>
        </p:spPr>
        <p:txBody>
          <a:bodyPr wrap="none">
            <a:spAutoFit/>
          </a:bodyPr>
          <a:lstStyle/>
          <a:p>
            <a:pPr algn="l"/>
            <a:r>
              <a:rPr sz="1000" b="1" i="0">
                <a:solidFill>
                  <a:srgbClr val="C9A84C"/>
                </a:solidFill>
              </a:rPr>
              <a:t>IMPLICANCIAS ESTRATEGICAS</a:t>
            </a:r>
          </a:p>
        </p:txBody>
      </p:sp>
      <p:sp>
        <p:nvSpPr>
          <p:cNvPr id="4" name="TextBox 3"/>
          <p:cNvSpPr txBox="1"/>
          <p:nvPr/>
        </p:nvSpPr>
        <p:spPr>
          <a:xfrm>
            <a:off x="411480" y="475488"/>
            <a:ext cx="11338560" cy="658368"/>
          </a:xfrm>
          <a:prstGeom prst="rect">
            <a:avLst/>
          </a:prstGeom>
          <a:noFill/>
        </p:spPr>
        <p:txBody>
          <a:bodyPr wrap="square">
            <a:spAutoFit/>
          </a:bodyPr>
          <a:lstStyle/>
          <a:p>
            <a:pPr algn="l"/>
            <a:r>
              <a:rPr sz="2100" b="1" i="0">
                <a:solidFill>
                  <a:srgbClr val="FFFFFF"/>
                </a:solidFill>
              </a:rPr>
              <a:t>LO QUE LOS DOLARES DEL BCRA SIGNIFICAN PARA TU EMPRESA</a:t>
            </a:r>
          </a:p>
        </p:txBody>
      </p:sp>
      <p:sp>
        <p:nvSpPr>
          <p:cNvPr id="5" name="Rectangle 4"/>
          <p:cNvSpPr/>
          <p:nvPr/>
        </p:nvSpPr>
        <p:spPr>
          <a:xfrm>
            <a:off x="320040" y="1298448"/>
            <a:ext cx="11548872" cy="877824"/>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320040" y="1298448"/>
            <a:ext cx="73152" cy="877824"/>
          </a:xfrm>
          <a:prstGeom prst="rect">
            <a:avLst/>
          </a:prstGeom>
          <a:solidFill>
            <a:srgbClr val="27AE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02920" y="1444751"/>
            <a:ext cx="566928" cy="566928"/>
          </a:xfrm>
          <a:prstGeom prst="rect">
            <a:avLst/>
          </a:prstGeom>
          <a:solidFill>
            <a:srgbClr val="27AE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12064" y="1453895"/>
            <a:ext cx="548640" cy="530352"/>
          </a:xfrm>
          <a:prstGeom prst="rect">
            <a:avLst/>
          </a:prstGeom>
          <a:noFill/>
        </p:spPr>
        <p:txBody>
          <a:bodyPr wrap="square">
            <a:spAutoFit/>
          </a:bodyPr>
          <a:lstStyle/>
          <a:p>
            <a:pPr algn="ctr"/>
            <a:r>
              <a:rPr sz="1700" b="1" i="0">
                <a:solidFill>
                  <a:srgbClr val="FFFFFF"/>
                </a:solidFill>
              </a:rPr>
              <a:t>01</a:t>
            </a:r>
          </a:p>
        </p:txBody>
      </p:sp>
      <p:sp>
        <p:nvSpPr>
          <p:cNvPr id="9" name="TextBox 8"/>
          <p:cNvSpPr txBox="1"/>
          <p:nvPr/>
        </p:nvSpPr>
        <p:spPr>
          <a:xfrm>
            <a:off x="1207008" y="1353312"/>
            <a:ext cx="6858000" cy="384048"/>
          </a:xfrm>
          <a:prstGeom prst="rect">
            <a:avLst/>
          </a:prstGeom>
          <a:noFill/>
        </p:spPr>
        <p:txBody>
          <a:bodyPr wrap="none">
            <a:spAutoFit/>
          </a:bodyPr>
          <a:lstStyle/>
          <a:p>
            <a:pPr algn="l"/>
            <a:r>
              <a:rPr sz="1300" b="1" i="0">
                <a:solidFill>
                  <a:srgbClr val="1E2761"/>
                </a:solidFill>
              </a:rPr>
              <a:t>Empresas con deuda en USD tienen ventana de estabilidad cambiaria de 6-9 meses</a:t>
            </a:r>
          </a:p>
        </p:txBody>
      </p:sp>
      <p:sp>
        <p:nvSpPr>
          <p:cNvPr id="10" name="TextBox 9"/>
          <p:cNvSpPr txBox="1"/>
          <p:nvPr/>
        </p:nvSpPr>
        <p:spPr>
          <a:xfrm>
            <a:off x="1207008" y="1746504"/>
            <a:ext cx="10241280" cy="384048"/>
          </a:xfrm>
          <a:prstGeom prst="rect">
            <a:avLst/>
          </a:prstGeom>
          <a:noFill/>
        </p:spPr>
        <p:txBody>
          <a:bodyPr wrap="square">
            <a:spAutoFit/>
          </a:bodyPr>
          <a:lstStyle/>
          <a:p>
            <a:pPr algn="l"/>
            <a:r>
              <a:rPr sz="1100" b="0" i="0">
                <a:solidFill>
                  <a:srgbClr val="444455"/>
                </a:solidFill>
              </a:rPr>
              <a:t>El BCRA compra activamente y no vende. El tipo de cambio se mantiene en la banda. Es el momento de planificar y calendarizar pagos de deuda externa.</a:t>
            </a:r>
          </a:p>
        </p:txBody>
      </p:sp>
      <p:sp>
        <p:nvSpPr>
          <p:cNvPr id="11" name="Rectangle 10"/>
          <p:cNvSpPr/>
          <p:nvPr/>
        </p:nvSpPr>
        <p:spPr>
          <a:xfrm>
            <a:off x="320040" y="2249424"/>
            <a:ext cx="11548872" cy="877824"/>
          </a:xfrm>
          <a:prstGeom prst="rect">
            <a:avLst/>
          </a:prstGeom>
          <a:solidFill>
            <a:srgbClr val="ECEF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320040" y="2249424"/>
            <a:ext cx="73152" cy="877824"/>
          </a:xfrm>
          <a:prstGeom prst="rect">
            <a:avLst/>
          </a:prstGeom>
          <a:solidFill>
            <a:srgbClr val="3498D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502920" y="2395728"/>
            <a:ext cx="566928" cy="566928"/>
          </a:xfrm>
          <a:prstGeom prst="rect">
            <a:avLst/>
          </a:prstGeom>
          <a:solidFill>
            <a:srgbClr val="3498D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12064" y="2404872"/>
            <a:ext cx="548640" cy="530352"/>
          </a:xfrm>
          <a:prstGeom prst="rect">
            <a:avLst/>
          </a:prstGeom>
          <a:noFill/>
        </p:spPr>
        <p:txBody>
          <a:bodyPr wrap="square">
            <a:spAutoFit/>
          </a:bodyPr>
          <a:lstStyle/>
          <a:p>
            <a:pPr algn="ctr"/>
            <a:r>
              <a:rPr sz="1700" b="1" i="0">
                <a:solidFill>
                  <a:srgbClr val="FFFFFF"/>
                </a:solidFill>
              </a:rPr>
              <a:t>02</a:t>
            </a:r>
          </a:p>
        </p:txBody>
      </p:sp>
      <p:sp>
        <p:nvSpPr>
          <p:cNvPr id="15" name="TextBox 14"/>
          <p:cNvSpPr txBox="1"/>
          <p:nvPr/>
        </p:nvSpPr>
        <p:spPr>
          <a:xfrm>
            <a:off x="1207008" y="2304288"/>
            <a:ext cx="6858000" cy="384048"/>
          </a:xfrm>
          <a:prstGeom prst="rect">
            <a:avLst/>
          </a:prstGeom>
          <a:noFill/>
        </p:spPr>
        <p:txBody>
          <a:bodyPr wrap="none">
            <a:spAutoFit/>
          </a:bodyPr>
          <a:lstStyle/>
          <a:p>
            <a:pPr algn="l"/>
            <a:r>
              <a:rPr sz="1300" b="1" i="0">
                <a:solidFill>
                  <a:srgbClr val="1E2761"/>
                </a:solidFill>
              </a:rPr>
              <a:t>El credito en USD al 6-8% es la palanca de capital de trabajo mas barata del mercado</a:t>
            </a:r>
          </a:p>
        </p:txBody>
      </p:sp>
      <p:sp>
        <p:nvSpPr>
          <p:cNvPr id="16" name="TextBox 15"/>
          <p:cNvSpPr txBox="1"/>
          <p:nvPr/>
        </p:nvSpPr>
        <p:spPr>
          <a:xfrm>
            <a:off x="1207008" y="2697480"/>
            <a:ext cx="10241280" cy="384048"/>
          </a:xfrm>
          <a:prstGeom prst="rect">
            <a:avLst/>
          </a:prstGeom>
          <a:noFill/>
        </p:spPr>
        <p:txBody>
          <a:bodyPr wrap="square">
            <a:spAutoFit/>
          </a:bodyPr>
          <a:lstStyle/>
          <a:p>
            <a:pPr algn="l"/>
            <a:r>
              <a:rPr sz="1100" b="0" i="0">
                <a:solidFill>
                  <a:srgbClr val="444455"/>
                </a:solidFill>
              </a:rPr>
              <a:t>Contra tasas en pesos del 30%+, los prestamos bancarios en dolares son 4 veces mas baratos. Empresas con ingresos en USD o activos dolarizados tienen acceso directo.</a:t>
            </a:r>
          </a:p>
        </p:txBody>
      </p:sp>
      <p:sp>
        <p:nvSpPr>
          <p:cNvPr id="17" name="Rectangle 16"/>
          <p:cNvSpPr/>
          <p:nvPr/>
        </p:nvSpPr>
        <p:spPr>
          <a:xfrm>
            <a:off x="320040" y="3200400"/>
            <a:ext cx="11548872" cy="877824"/>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320040" y="3200400"/>
            <a:ext cx="73152" cy="877824"/>
          </a:xfrm>
          <a:prstGeom prst="rect">
            <a:avLst/>
          </a:prstGeom>
          <a:solidFill>
            <a:srgbClr val="C9A84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502920" y="3346704"/>
            <a:ext cx="566928" cy="566928"/>
          </a:xfrm>
          <a:prstGeom prst="rect">
            <a:avLst/>
          </a:prstGeom>
          <a:solidFill>
            <a:srgbClr val="C9A84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512064" y="3355848"/>
            <a:ext cx="548640" cy="530352"/>
          </a:xfrm>
          <a:prstGeom prst="rect">
            <a:avLst/>
          </a:prstGeom>
          <a:noFill/>
        </p:spPr>
        <p:txBody>
          <a:bodyPr wrap="square">
            <a:spAutoFit/>
          </a:bodyPr>
          <a:lstStyle/>
          <a:p>
            <a:pPr algn="ctr"/>
            <a:r>
              <a:rPr sz="1700" b="1" i="0">
                <a:solidFill>
                  <a:srgbClr val="FFFFFF"/>
                </a:solidFill>
              </a:rPr>
              <a:t>03</a:t>
            </a:r>
          </a:p>
        </p:txBody>
      </p:sp>
      <p:sp>
        <p:nvSpPr>
          <p:cNvPr id="21" name="TextBox 20"/>
          <p:cNvSpPr txBox="1"/>
          <p:nvPr/>
        </p:nvSpPr>
        <p:spPr>
          <a:xfrm>
            <a:off x="1207008" y="3255264"/>
            <a:ext cx="6858000" cy="384048"/>
          </a:xfrm>
          <a:prstGeom prst="rect">
            <a:avLst/>
          </a:prstGeom>
          <a:noFill/>
        </p:spPr>
        <p:txBody>
          <a:bodyPr wrap="none">
            <a:spAutoFit/>
          </a:bodyPr>
          <a:lstStyle/>
          <a:p>
            <a:pPr algn="l"/>
            <a:r>
              <a:rPr sz="1300" b="1" i="0">
                <a:solidFill>
                  <a:srgbClr val="1E2761"/>
                </a:solidFill>
              </a:rPr>
              <a:t>El riesgo pais seguira cayendo: se abre la ventana para emision de deuda corporativa</a:t>
            </a:r>
          </a:p>
        </p:txBody>
      </p:sp>
      <p:sp>
        <p:nvSpPr>
          <p:cNvPr id="22" name="TextBox 21"/>
          <p:cNvSpPr txBox="1"/>
          <p:nvPr/>
        </p:nvSpPr>
        <p:spPr>
          <a:xfrm>
            <a:off x="1207008" y="3648456"/>
            <a:ext cx="10241280" cy="384048"/>
          </a:xfrm>
          <a:prstGeom prst="rect">
            <a:avLst/>
          </a:prstGeom>
          <a:noFill/>
        </p:spPr>
        <p:txBody>
          <a:bodyPr wrap="square">
            <a:spAutoFit/>
          </a:bodyPr>
          <a:lstStyle/>
          <a:p>
            <a:pPr algn="l"/>
            <a:r>
              <a:rPr sz="1100" b="0" i="0">
                <a:solidFill>
                  <a:srgbClr val="444455"/>
                </a:solidFill>
              </a:rPr>
              <a:t>Cada USD 1.000M adicional de reservas reduce la percepcion de riesgo. El mercado internacional de deuda corporativa esta mas accesible hoy que en cualquier momento desde 2017.</a:t>
            </a:r>
          </a:p>
        </p:txBody>
      </p:sp>
      <p:sp>
        <p:nvSpPr>
          <p:cNvPr id="23" name="Rectangle 22"/>
          <p:cNvSpPr/>
          <p:nvPr/>
        </p:nvSpPr>
        <p:spPr>
          <a:xfrm>
            <a:off x="320040" y="4151376"/>
            <a:ext cx="11548872" cy="877824"/>
          </a:xfrm>
          <a:prstGeom prst="rect">
            <a:avLst/>
          </a:prstGeom>
          <a:solidFill>
            <a:srgbClr val="ECEF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320040" y="4151376"/>
            <a:ext cx="73152" cy="877824"/>
          </a:xfrm>
          <a:prstGeom prst="rect">
            <a:avLst/>
          </a:prstGeom>
          <a:solidFill>
            <a:srgbClr val="C039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502920" y="4297680"/>
            <a:ext cx="566928" cy="566928"/>
          </a:xfrm>
          <a:prstGeom prst="rect">
            <a:avLst/>
          </a:prstGeom>
          <a:solidFill>
            <a:srgbClr val="C039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512064" y="4306824"/>
            <a:ext cx="548640" cy="530352"/>
          </a:xfrm>
          <a:prstGeom prst="rect">
            <a:avLst/>
          </a:prstGeom>
          <a:noFill/>
        </p:spPr>
        <p:txBody>
          <a:bodyPr wrap="square">
            <a:spAutoFit/>
          </a:bodyPr>
          <a:lstStyle/>
          <a:p>
            <a:pPr algn="ctr"/>
            <a:r>
              <a:rPr sz="1700" b="1" i="0">
                <a:solidFill>
                  <a:srgbClr val="FFFFFF"/>
                </a:solidFill>
              </a:rPr>
              <a:t>04</a:t>
            </a:r>
          </a:p>
        </p:txBody>
      </p:sp>
      <p:sp>
        <p:nvSpPr>
          <p:cNvPr id="27" name="TextBox 26"/>
          <p:cNvSpPr txBox="1"/>
          <p:nvPr/>
        </p:nvSpPr>
        <p:spPr>
          <a:xfrm>
            <a:off x="1207008" y="4206240"/>
            <a:ext cx="6858000" cy="384048"/>
          </a:xfrm>
          <a:prstGeom prst="rect">
            <a:avLst/>
          </a:prstGeom>
          <a:noFill/>
        </p:spPr>
        <p:txBody>
          <a:bodyPr wrap="none">
            <a:spAutoFit/>
          </a:bodyPr>
          <a:lstStyle/>
          <a:p>
            <a:pPr algn="l"/>
            <a:r>
              <a:rPr sz="1300" b="1" i="0">
                <a:solidFill>
                  <a:srgbClr val="1E2761"/>
                </a:solidFill>
              </a:rPr>
              <a:t>Las importaciones de bienes de capital tienen luz verde — no hay restriccion de acceso al MULC</a:t>
            </a:r>
          </a:p>
        </p:txBody>
      </p:sp>
      <p:sp>
        <p:nvSpPr>
          <p:cNvPr id="28" name="TextBox 27"/>
          <p:cNvSpPr txBox="1"/>
          <p:nvPr/>
        </p:nvSpPr>
        <p:spPr>
          <a:xfrm>
            <a:off x="1207008" y="4599432"/>
            <a:ext cx="10241280" cy="384048"/>
          </a:xfrm>
          <a:prstGeom prst="rect">
            <a:avLst/>
          </a:prstGeom>
          <a:noFill/>
        </p:spPr>
        <p:txBody>
          <a:bodyPr wrap="square">
            <a:spAutoFit/>
          </a:bodyPr>
          <a:lstStyle/>
          <a:p>
            <a:pPr algn="l"/>
            <a:r>
              <a:rPr sz="1100" b="0" i="0">
                <a:solidFill>
                  <a:srgbClr val="444455"/>
                </a:solidFill>
              </a:rPr>
              <a:t>Con reservas solidas el BCRA no restringe el mercado de cambios. Empresas que postergaron inversion en equipamiento tienen la mejor ventana de los ultimos cinco anos para importar.</a:t>
            </a:r>
          </a:p>
        </p:txBody>
      </p:sp>
      <p:sp>
        <p:nvSpPr>
          <p:cNvPr id="29" name="Rectangle 28"/>
          <p:cNvSpPr/>
          <p:nvPr/>
        </p:nvSpPr>
        <p:spPr>
          <a:xfrm>
            <a:off x="320040" y="5102352"/>
            <a:ext cx="11548872" cy="877824"/>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ectangle 29"/>
          <p:cNvSpPr/>
          <p:nvPr/>
        </p:nvSpPr>
        <p:spPr>
          <a:xfrm>
            <a:off x="320040" y="5102352"/>
            <a:ext cx="73152" cy="877824"/>
          </a:xfrm>
          <a:prstGeom prst="rect">
            <a:avLst/>
          </a:prstGeom>
          <a:solidFill>
            <a:srgbClr val="9B59B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Rectangle 30"/>
          <p:cNvSpPr/>
          <p:nvPr/>
        </p:nvSpPr>
        <p:spPr>
          <a:xfrm>
            <a:off x="502920" y="5248656"/>
            <a:ext cx="566928" cy="566928"/>
          </a:xfrm>
          <a:prstGeom prst="rect">
            <a:avLst/>
          </a:prstGeom>
          <a:solidFill>
            <a:srgbClr val="9B59B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512064" y="5257800"/>
            <a:ext cx="548640" cy="530352"/>
          </a:xfrm>
          <a:prstGeom prst="rect">
            <a:avLst/>
          </a:prstGeom>
          <a:noFill/>
        </p:spPr>
        <p:txBody>
          <a:bodyPr wrap="square">
            <a:spAutoFit/>
          </a:bodyPr>
          <a:lstStyle/>
          <a:p>
            <a:pPr algn="ctr"/>
            <a:r>
              <a:rPr sz="1700" b="1" i="0">
                <a:solidFill>
                  <a:srgbClr val="FFFFFF"/>
                </a:solidFill>
              </a:rPr>
              <a:t>05</a:t>
            </a:r>
          </a:p>
        </p:txBody>
      </p:sp>
      <p:sp>
        <p:nvSpPr>
          <p:cNvPr id="33" name="TextBox 32"/>
          <p:cNvSpPr txBox="1"/>
          <p:nvPr/>
        </p:nvSpPr>
        <p:spPr>
          <a:xfrm>
            <a:off x="1207008" y="5157216"/>
            <a:ext cx="6858000" cy="384048"/>
          </a:xfrm>
          <a:prstGeom prst="rect">
            <a:avLst/>
          </a:prstGeom>
          <a:noFill/>
        </p:spPr>
        <p:txBody>
          <a:bodyPr wrap="none">
            <a:spAutoFit/>
          </a:bodyPr>
          <a:lstStyle/>
          <a:p>
            <a:pPr algn="l"/>
            <a:r>
              <a:rPr sz="1300" b="1" i="0">
                <a:solidFill>
                  <a:srgbClr val="1E2761"/>
                </a:solidFill>
              </a:rPr>
              <a:t>Los vencimientos del Q2 son la prueba de fuego: USD 4.200M entre mayo y junio</a:t>
            </a:r>
          </a:p>
        </p:txBody>
      </p:sp>
      <p:sp>
        <p:nvSpPr>
          <p:cNvPr id="34" name="TextBox 33"/>
          <p:cNvSpPr txBox="1"/>
          <p:nvPr/>
        </p:nvSpPr>
        <p:spPr>
          <a:xfrm>
            <a:off x="1207008" y="5550408"/>
            <a:ext cx="10241280" cy="384048"/>
          </a:xfrm>
          <a:prstGeom prst="rect">
            <a:avLst/>
          </a:prstGeom>
          <a:noFill/>
        </p:spPr>
        <p:txBody>
          <a:bodyPr wrap="square">
            <a:spAutoFit/>
          </a:bodyPr>
          <a:lstStyle/>
          <a:p>
            <a:pPr algn="l"/>
            <a:r>
              <a:rPr sz="1100" b="0" i="0">
                <a:solidFill>
                  <a:srgbClr val="444455"/>
                </a:solidFill>
              </a:rPr>
              <a:t>La solidez de las reservas define si el BCRA sostiene la politica sin sobresaltos. El seguimiento de este indicador en las proximas 8 semanas es critico para decisiones de inversion.</a:t>
            </a:r>
          </a:p>
        </p:txBody>
      </p:sp>
      <p:sp>
        <p:nvSpPr>
          <p:cNvPr id="35" name="Rectangle 34"/>
          <p:cNvSpPr/>
          <p:nvPr/>
        </p:nvSpPr>
        <p:spPr>
          <a:xfrm>
            <a:off x="0" y="6291072"/>
            <a:ext cx="12188952" cy="566928"/>
          </a:xfrm>
          <a:prstGeom prst="rect">
            <a:avLst/>
          </a:prstGeom>
          <a:solidFill>
            <a:srgbClr val="1E276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365760" y="6291072"/>
            <a:ext cx="11457432" cy="566928"/>
          </a:xfrm>
          <a:prstGeom prst="rect">
            <a:avLst/>
          </a:prstGeom>
          <a:noFill/>
        </p:spPr>
        <p:txBody>
          <a:bodyPr wrap="none">
            <a:spAutoFit/>
          </a:bodyPr>
          <a:lstStyle/>
          <a:p>
            <a:pPr algn="ctr"/>
            <a:r>
              <a:rPr sz="1100" b="1" i="1">
                <a:solidFill>
                  <a:srgbClr val="C9A84C"/>
                </a:solidFill>
              </a:rPr>
              <a:t>«Cada consecuencia ignorada es una oportunidad que otro aprovecha primero.»</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1E2761"/>
        </a:solidFill>
        <a:effectLst/>
      </p:bgPr>
    </p:bg>
    <p:spTree>
      <p:nvGrpSpPr>
        <p:cNvPr id="1" name=""/>
        <p:cNvGrpSpPr/>
        <p:nvPr/>
      </p:nvGrpSpPr>
      <p:grpSpPr/>
      <p:sp>
        <p:nvSpPr>
          <p:cNvPr id="2" name="Rectangle 1"/>
          <p:cNvSpPr/>
          <p:nvPr/>
        </p:nvSpPr>
        <p:spPr>
          <a:xfrm>
            <a:off x="0" y="0"/>
            <a:ext cx="12188952" cy="1188720"/>
          </a:xfrm>
          <a:prstGeom prst="rect">
            <a:avLst/>
          </a:prstGeom>
          <a:solidFill>
            <a:srgbClr val="1218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91440"/>
            <a:ext cx="11457432" cy="411480"/>
          </a:xfrm>
          <a:prstGeom prst="rect">
            <a:avLst/>
          </a:prstGeom>
          <a:noFill/>
        </p:spPr>
        <p:txBody>
          <a:bodyPr wrap="square">
            <a:spAutoFit/>
          </a:bodyPr>
          <a:lstStyle/>
          <a:p>
            <a:pPr algn="l"/>
            <a:r>
              <a:rPr sz="1000" b="1" i="0">
                <a:solidFill>
                  <a:srgbClr val="C9A84C"/>
                </a:solidFill>
              </a:rPr>
              <a:t>EL ESCENARIO: OPORTUNIDADES Y RIESGOS</a:t>
            </a:r>
          </a:p>
        </p:txBody>
      </p:sp>
      <p:sp>
        <p:nvSpPr>
          <p:cNvPr id="4" name="TextBox 3"/>
          <p:cNvSpPr txBox="1"/>
          <p:nvPr/>
        </p:nvSpPr>
        <p:spPr>
          <a:xfrm>
            <a:off x="365760" y="475488"/>
            <a:ext cx="11457432" cy="621792"/>
          </a:xfrm>
          <a:prstGeom prst="rect">
            <a:avLst/>
          </a:prstGeom>
          <a:noFill/>
        </p:spPr>
        <p:txBody>
          <a:bodyPr wrap="square">
            <a:spAutoFit/>
          </a:bodyPr>
          <a:lstStyle/>
          <a:p>
            <a:pPr algn="l"/>
            <a:r>
              <a:rPr sz="2100" b="1" i="0">
                <a:solidFill>
                  <a:srgbClr val="FFFFFF"/>
                </a:solidFill>
              </a:rPr>
              <a:t>Reservas altas no eliminan los riesgos — los hacen manejables</a:t>
            </a:r>
          </a:p>
        </p:txBody>
      </p:sp>
      <p:sp>
        <p:nvSpPr>
          <p:cNvPr id="5" name="Rectangle 4"/>
          <p:cNvSpPr/>
          <p:nvPr/>
        </p:nvSpPr>
        <p:spPr>
          <a:xfrm>
            <a:off x="274320" y="1234440"/>
            <a:ext cx="5669280" cy="475488"/>
          </a:xfrm>
          <a:prstGeom prst="rect">
            <a:avLst/>
          </a:prstGeom>
          <a:solidFill>
            <a:srgbClr val="1B6B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292608" y="1252728"/>
            <a:ext cx="5577840" cy="411480"/>
          </a:xfrm>
          <a:prstGeom prst="rect">
            <a:avLst/>
          </a:prstGeom>
          <a:noFill/>
        </p:spPr>
        <p:txBody>
          <a:bodyPr wrap="square">
            <a:spAutoFit/>
          </a:bodyPr>
          <a:lstStyle/>
          <a:p>
            <a:pPr algn="l"/>
            <a:r>
              <a:rPr sz="1300" b="1" i="0">
                <a:solidFill>
                  <a:srgbClr val="FFFFFF"/>
                </a:solidFill>
              </a:rPr>
              <a:t>  OPORTUNIDADES</a:t>
            </a:r>
          </a:p>
        </p:txBody>
      </p:sp>
      <p:sp>
        <p:nvSpPr>
          <p:cNvPr id="7" name="Rectangle 6"/>
          <p:cNvSpPr/>
          <p:nvPr/>
        </p:nvSpPr>
        <p:spPr>
          <a:xfrm>
            <a:off x="274320" y="1810512"/>
            <a:ext cx="5669280" cy="1307592"/>
          </a:xfrm>
          <a:prstGeom prst="rect">
            <a:avLst/>
          </a:prstGeom>
          <a:solidFill>
            <a:srgbClr val="244330"/>
          </a:solidFill>
          <a:ln>
            <a:noFill/>
          </a:ln>
          <a:effectLst>
            <a:outerShdw blurRad="50000" dist="38100" dir="5400000" algn="tl"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274320" y="1810512"/>
            <a:ext cx="82296" cy="1307592"/>
          </a:xfrm>
          <a:prstGeom prst="rect">
            <a:avLst/>
          </a:prstGeom>
          <a:solidFill>
            <a:srgbClr val="27AE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02920" y="1947672"/>
            <a:ext cx="5303520" cy="1051560"/>
          </a:xfrm>
          <a:prstGeom prst="rect">
            <a:avLst/>
          </a:prstGeom>
          <a:noFill/>
        </p:spPr>
        <p:txBody>
          <a:bodyPr wrap="square">
            <a:spAutoFit/>
          </a:bodyPr>
          <a:lstStyle/>
          <a:p>
            <a:pPr algn="l"/>
            <a:r>
              <a:rPr sz="1200" b="0" i="0">
                <a:solidFill>
                  <a:srgbClr val="FFFFFF"/>
                </a:solidFill>
              </a:rPr>
              <a:t>Reservas en USD 46.167M dan margen para sostener la banda cambiaria sin vender divisas en los proximos 6-9 meses</a:t>
            </a:r>
          </a:p>
        </p:txBody>
      </p:sp>
      <p:sp>
        <p:nvSpPr>
          <p:cNvPr id="10" name="Rectangle 9"/>
          <p:cNvSpPr/>
          <p:nvPr/>
        </p:nvSpPr>
        <p:spPr>
          <a:xfrm>
            <a:off x="274320" y="3255264"/>
            <a:ext cx="5669280" cy="1307592"/>
          </a:xfrm>
          <a:prstGeom prst="rect">
            <a:avLst/>
          </a:prstGeom>
          <a:solidFill>
            <a:srgbClr val="244330"/>
          </a:solidFill>
          <a:ln>
            <a:noFill/>
          </a:ln>
          <a:effectLst>
            <a:outerShdw blurRad="50000" dist="38100" dir="5400000" algn="tl"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274320" y="3255264"/>
            <a:ext cx="82296" cy="1307592"/>
          </a:xfrm>
          <a:prstGeom prst="rect">
            <a:avLst/>
          </a:prstGeom>
          <a:solidFill>
            <a:srgbClr val="27AE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502920" y="3392424"/>
            <a:ext cx="5303520" cy="1051560"/>
          </a:xfrm>
          <a:prstGeom prst="rect">
            <a:avLst/>
          </a:prstGeom>
          <a:noFill/>
        </p:spPr>
        <p:txBody>
          <a:bodyPr wrap="square">
            <a:spAutoFit/>
          </a:bodyPr>
          <a:lstStyle/>
          <a:p>
            <a:pPr algn="l"/>
            <a:r>
              <a:rPr sz="1200" b="0" i="0">
                <a:solidFill>
                  <a:srgbClr val="FFFFFF"/>
                </a:solidFill>
              </a:rPr>
              <a:t>Meta FMI al 66% en solo 4 meses asegura los proximos desembolsos del programa y reduce el riesgo de tension financiera</a:t>
            </a:r>
          </a:p>
        </p:txBody>
      </p:sp>
      <p:sp>
        <p:nvSpPr>
          <p:cNvPr id="13" name="Rectangle 12"/>
          <p:cNvSpPr/>
          <p:nvPr/>
        </p:nvSpPr>
        <p:spPr>
          <a:xfrm>
            <a:off x="274320" y="4700016"/>
            <a:ext cx="5669280" cy="1307592"/>
          </a:xfrm>
          <a:prstGeom prst="rect">
            <a:avLst/>
          </a:prstGeom>
          <a:solidFill>
            <a:srgbClr val="244330"/>
          </a:solidFill>
          <a:ln>
            <a:noFill/>
          </a:ln>
          <a:effectLst>
            <a:outerShdw blurRad="50000" dist="38100" dir="5400000" algn="tl"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274320" y="4700016"/>
            <a:ext cx="82296" cy="1307592"/>
          </a:xfrm>
          <a:prstGeom prst="rect">
            <a:avLst/>
          </a:prstGeom>
          <a:solidFill>
            <a:srgbClr val="27AE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02920" y="4837176"/>
            <a:ext cx="5303520" cy="1051560"/>
          </a:xfrm>
          <a:prstGeom prst="rect">
            <a:avLst/>
          </a:prstGeom>
          <a:noFill/>
        </p:spPr>
        <p:txBody>
          <a:bodyPr wrap="square">
            <a:spAutoFit/>
          </a:bodyPr>
          <a:lstStyle/>
          <a:p>
            <a:pPr algn="l"/>
            <a:r>
              <a:rPr sz="1200" b="0" i="0">
                <a:solidFill>
                  <a:srgbClr val="FFFFFF"/>
                </a:solidFill>
              </a:rPr>
              <a:t>Credito en dolares en expansion: el sistema financiero absorbe demanda privada sin drenar las reservas netas del BCRA</a:t>
            </a:r>
          </a:p>
        </p:txBody>
      </p:sp>
      <p:sp>
        <p:nvSpPr>
          <p:cNvPr id="16" name="Rectangle 15"/>
          <p:cNvSpPr/>
          <p:nvPr/>
        </p:nvSpPr>
        <p:spPr>
          <a:xfrm>
            <a:off x="6245352" y="1234440"/>
            <a:ext cx="5669280" cy="475488"/>
          </a:xfrm>
          <a:prstGeom prst="rect">
            <a:avLst/>
          </a:prstGeom>
          <a:solidFill>
            <a:srgbClr val="7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263640" y="1252728"/>
            <a:ext cx="5577840" cy="411480"/>
          </a:xfrm>
          <a:prstGeom prst="rect">
            <a:avLst/>
          </a:prstGeom>
          <a:noFill/>
        </p:spPr>
        <p:txBody>
          <a:bodyPr wrap="square">
            <a:spAutoFit/>
          </a:bodyPr>
          <a:lstStyle/>
          <a:p>
            <a:pPr algn="l"/>
            <a:r>
              <a:rPr sz="1300" b="1" i="0">
                <a:solidFill>
                  <a:srgbClr val="FFFFFF"/>
                </a:solidFill>
              </a:rPr>
              <a:t>  RIESGOS</a:t>
            </a:r>
          </a:p>
        </p:txBody>
      </p:sp>
      <p:sp>
        <p:nvSpPr>
          <p:cNvPr id="18" name="Rectangle 17"/>
          <p:cNvSpPr/>
          <p:nvPr/>
        </p:nvSpPr>
        <p:spPr>
          <a:xfrm>
            <a:off x="6245352" y="1810512"/>
            <a:ext cx="5669280" cy="1307592"/>
          </a:xfrm>
          <a:prstGeom prst="rect">
            <a:avLst/>
          </a:prstGeom>
          <a:solidFill>
            <a:srgbClr val="441A1A"/>
          </a:solidFill>
          <a:ln>
            <a:noFill/>
          </a:ln>
          <a:effectLst>
            <a:outerShdw blurRad="50000" dist="38100" dir="5400000" algn="tl"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6245352" y="1810512"/>
            <a:ext cx="82296" cy="1307592"/>
          </a:xfrm>
          <a:prstGeom prst="rect">
            <a:avLst/>
          </a:prstGeom>
          <a:solidFill>
            <a:srgbClr val="C039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473952" y="1947672"/>
            <a:ext cx="5303520" cy="1051560"/>
          </a:xfrm>
          <a:prstGeom prst="rect">
            <a:avLst/>
          </a:prstGeom>
          <a:noFill/>
        </p:spPr>
        <p:txBody>
          <a:bodyPr wrap="square">
            <a:spAutoFit/>
          </a:bodyPr>
          <a:lstStyle/>
          <a:p>
            <a:pPr algn="l"/>
            <a:r>
              <a:rPr sz="1200" b="0" i="0">
                <a:solidFill>
                  <a:srgbClr val="FFFFFF"/>
                </a:solidFill>
              </a:rPr>
              <a:t>Vencimientos Q2: USD 4.200M entre mayo y junio exigen que la acumulacion continue al mismo ritmo de USD 90M diarios</a:t>
            </a:r>
          </a:p>
        </p:txBody>
      </p:sp>
      <p:sp>
        <p:nvSpPr>
          <p:cNvPr id="21" name="Rectangle 20"/>
          <p:cNvSpPr/>
          <p:nvPr/>
        </p:nvSpPr>
        <p:spPr>
          <a:xfrm>
            <a:off x="6245352" y="3255264"/>
            <a:ext cx="5669280" cy="1307592"/>
          </a:xfrm>
          <a:prstGeom prst="rect">
            <a:avLst/>
          </a:prstGeom>
          <a:solidFill>
            <a:srgbClr val="441A1A"/>
          </a:solidFill>
          <a:ln>
            <a:noFill/>
          </a:ln>
          <a:effectLst>
            <a:outerShdw blurRad="50000" dist="38100" dir="5400000" algn="tl"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6245352" y="3255264"/>
            <a:ext cx="82296" cy="1307592"/>
          </a:xfrm>
          <a:prstGeom prst="rect">
            <a:avLst/>
          </a:prstGeom>
          <a:solidFill>
            <a:srgbClr val="C039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473952" y="3392424"/>
            <a:ext cx="5303520" cy="1051560"/>
          </a:xfrm>
          <a:prstGeom prst="rect">
            <a:avLst/>
          </a:prstGeom>
          <a:noFill/>
        </p:spPr>
        <p:txBody>
          <a:bodyPr wrap="square">
            <a:spAutoFit/>
          </a:bodyPr>
          <a:lstStyle/>
          <a:p>
            <a:pPr algn="l"/>
            <a:r>
              <a:rPr sz="1200" b="0" i="0">
                <a:solidFill>
                  <a:srgbClr val="FFFFFF"/>
                </a:solidFill>
              </a:rPr>
              <a:t>El flujo de divisas depende de la liquidacion del agro — una demora en cosecha o shock climatico puede cortar el ingreso</a:t>
            </a:r>
          </a:p>
        </p:txBody>
      </p:sp>
      <p:sp>
        <p:nvSpPr>
          <p:cNvPr id="24" name="Rectangle 23"/>
          <p:cNvSpPr/>
          <p:nvPr/>
        </p:nvSpPr>
        <p:spPr>
          <a:xfrm>
            <a:off x="6245352" y="4700016"/>
            <a:ext cx="5669280" cy="1307592"/>
          </a:xfrm>
          <a:prstGeom prst="rect">
            <a:avLst/>
          </a:prstGeom>
          <a:solidFill>
            <a:srgbClr val="441A1A"/>
          </a:solidFill>
          <a:ln>
            <a:noFill/>
          </a:ln>
          <a:effectLst>
            <a:outerShdw blurRad="50000" dist="38100" dir="5400000" algn="tl"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6245352" y="4700016"/>
            <a:ext cx="82296" cy="1307592"/>
          </a:xfrm>
          <a:prstGeom prst="rect">
            <a:avLst/>
          </a:prstGeom>
          <a:solidFill>
            <a:srgbClr val="C039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6473952" y="4837176"/>
            <a:ext cx="5303520" cy="1051560"/>
          </a:xfrm>
          <a:prstGeom prst="rect">
            <a:avLst/>
          </a:prstGeom>
          <a:noFill/>
        </p:spPr>
        <p:txBody>
          <a:bodyPr wrap="square">
            <a:spAutoFit/>
          </a:bodyPr>
          <a:lstStyle/>
          <a:p>
            <a:pPr algn="l"/>
            <a:r>
              <a:rPr sz="1200" b="0" i="0">
                <a:solidFill>
                  <a:srgbClr val="FFFFFF"/>
                </a:solidFill>
              </a:rPr>
              <a:t>Si el tipo de cambio real se aprecia mas del 10%, el incentivo exportador se diluye y el flujo de divisas se frena estructuralmente</a:t>
            </a:r>
          </a:p>
        </p:txBody>
      </p:sp>
      <p:sp>
        <p:nvSpPr>
          <p:cNvPr id="27" name="Rectangle 26"/>
          <p:cNvSpPr/>
          <p:nvPr/>
        </p:nvSpPr>
        <p:spPr>
          <a:xfrm>
            <a:off x="0" y="6291072"/>
            <a:ext cx="12188952" cy="566928"/>
          </a:xfrm>
          <a:prstGeom prst="rect">
            <a:avLst/>
          </a:prstGeom>
          <a:solidFill>
            <a:srgbClr val="16205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365760" y="6291072"/>
            <a:ext cx="11457432" cy="566928"/>
          </a:xfrm>
          <a:prstGeom prst="rect">
            <a:avLst/>
          </a:prstGeom>
          <a:noFill/>
        </p:spPr>
        <p:txBody>
          <a:bodyPr wrap="none">
            <a:spAutoFit/>
          </a:bodyPr>
          <a:lstStyle/>
          <a:p>
            <a:pPr algn="ctr"/>
            <a:r>
              <a:rPr sz="1100" b="1" i="1">
                <a:solidFill>
                  <a:srgbClr val="C9A84C"/>
                </a:solidFill>
              </a:rPr>
              <a:t>«La ventana se abre para todos. El que no entra a tiempo, entra cuando ya no importa.»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162054"/>
        </a:solidFill>
        <a:effectLst/>
      </p:bgPr>
    </p:bg>
    <p:spTree>
      <p:nvGrpSpPr>
        <p:cNvPr id="1" name=""/>
        <p:cNvGrpSpPr/>
        <p:nvPr/>
      </p:nvGrpSpPr>
      <p:grpSpPr/>
      <p:sp>
        <p:nvSpPr>
          <p:cNvPr id="2" name="Rectangle 1"/>
          <p:cNvSpPr/>
          <p:nvPr/>
        </p:nvSpPr>
        <p:spPr>
          <a:xfrm>
            <a:off x="0" y="0"/>
            <a:ext cx="137160" cy="6858000"/>
          </a:xfrm>
          <a:prstGeom prst="rect">
            <a:avLst/>
          </a:prstGeom>
          <a:solidFill>
            <a:srgbClr val="C9A84C"/>
          </a:solidFill>
          <a:ln>
            <a:noFill/>
          </a:ln>
          <a:effectLst>
            <a:outerShdw blurRad="50000" dist="38100" dir="5400000" algn="tl"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182880"/>
            <a:ext cx="11430000" cy="457200"/>
          </a:xfrm>
          <a:prstGeom prst="rect">
            <a:avLst/>
          </a:prstGeom>
          <a:noFill/>
        </p:spPr>
        <p:txBody>
          <a:bodyPr wrap="square">
            <a:spAutoFit/>
          </a:bodyPr>
          <a:lstStyle/>
          <a:p>
            <a:pPr algn="l"/>
            <a:r>
              <a:rPr sz="1000" b="1" i="0">
                <a:solidFill>
                  <a:srgbClr val="C9A84C"/>
                </a:solidFill>
              </a:rPr>
              <a:t>LAS PREGUNTAS QUE TODO DIRECTIVO DEBE RESPONDER AHORA</a:t>
            </a:r>
          </a:p>
        </p:txBody>
      </p:sp>
      <p:sp>
        <p:nvSpPr>
          <p:cNvPr id="4" name="TextBox 3"/>
          <p:cNvSpPr txBox="1"/>
          <p:nvPr/>
        </p:nvSpPr>
        <p:spPr>
          <a:xfrm>
            <a:off x="365760" y="685800"/>
            <a:ext cx="11430000" cy="2560320"/>
          </a:xfrm>
          <a:prstGeom prst="rect">
            <a:avLst/>
          </a:prstGeom>
          <a:noFill/>
        </p:spPr>
        <p:txBody>
          <a:bodyPr wrap="square">
            <a:spAutoFit/>
          </a:bodyPr>
          <a:lstStyle/>
          <a:p>
            <a:pPr algn="l"/>
            <a:r>
              <a:rPr sz="4400" b="1" i="0">
                <a:solidFill>
                  <a:srgbClr val="FFFFFF"/>
                </a:solidFill>
              </a:rPr>
              <a:t>TU EMPRESA YA SABE
COMO APROVECHAR
EL ESCUDO CAMBIARIO?</a:t>
            </a:r>
          </a:p>
        </p:txBody>
      </p:sp>
      <p:sp>
        <p:nvSpPr>
          <p:cNvPr id="5" name="Rectangle 4"/>
          <p:cNvSpPr/>
          <p:nvPr/>
        </p:nvSpPr>
        <p:spPr>
          <a:xfrm>
            <a:off x="365760" y="3429000"/>
            <a:ext cx="475488" cy="475488"/>
          </a:xfrm>
          <a:prstGeom prst="rect">
            <a:avLst/>
          </a:prstGeom>
          <a:solidFill>
            <a:srgbClr val="C9A84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374904" y="3447288"/>
            <a:ext cx="457200" cy="438912"/>
          </a:xfrm>
          <a:prstGeom prst="rect">
            <a:avLst/>
          </a:prstGeom>
          <a:noFill/>
        </p:spPr>
        <p:txBody>
          <a:bodyPr wrap="square">
            <a:spAutoFit/>
          </a:bodyPr>
          <a:lstStyle/>
          <a:p>
            <a:pPr algn="ctr"/>
            <a:r>
              <a:rPr sz="1800" b="1" i="0">
                <a:solidFill>
                  <a:srgbClr val="162054"/>
                </a:solidFill>
              </a:rPr>
              <a:t>1</a:t>
            </a:r>
          </a:p>
        </p:txBody>
      </p:sp>
      <p:sp>
        <p:nvSpPr>
          <p:cNvPr id="7" name="TextBox 6"/>
          <p:cNvSpPr txBox="1"/>
          <p:nvPr/>
        </p:nvSpPr>
        <p:spPr>
          <a:xfrm>
            <a:off x="987552" y="3465576"/>
            <a:ext cx="10515600" cy="594360"/>
          </a:xfrm>
          <a:prstGeom prst="rect">
            <a:avLst/>
          </a:prstGeom>
          <a:noFill/>
        </p:spPr>
        <p:txBody>
          <a:bodyPr wrap="square">
            <a:spAutoFit/>
          </a:bodyPr>
          <a:lstStyle/>
          <a:p>
            <a:pPr algn="l"/>
            <a:r>
              <a:rPr sz="1300" b="0" i="0">
                <a:solidFill>
                  <a:srgbClr val="CADCFC"/>
                </a:solidFill>
              </a:rPr>
              <a:t>El credito en USD al 6-8% esta en tu plan de capital de trabajo para el segundo semestre?</a:t>
            </a:r>
          </a:p>
        </p:txBody>
      </p:sp>
      <p:sp>
        <p:nvSpPr>
          <p:cNvPr id="8" name="Rectangle 7"/>
          <p:cNvSpPr/>
          <p:nvPr/>
        </p:nvSpPr>
        <p:spPr>
          <a:xfrm>
            <a:off x="365760" y="4297680"/>
            <a:ext cx="475488" cy="475488"/>
          </a:xfrm>
          <a:prstGeom prst="rect">
            <a:avLst/>
          </a:prstGeom>
          <a:solidFill>
            <a:srgbClr val="C9A84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374904" y="4315968"/>
            <a:ext cx="457200" cy="438912"/>
          </a:xfrm>
          <a:prstGeom prst="rect">
            <a:avLst/>
          </a:prstGeom>
          <a:noFill/>
        </p:spPr>
        <p:txBody>
          <a:bodyPr wrap="square">
            <a:spAutoFit/>
          </a:bodyPr>
          <a:lstStyle/>
          <a:p>
            <a:pPr algn="ctr"/>
            <a:r>
              <a:rPr sz="1800" b="1" i="0">
                <a:solidFill>
                  <a:srgbClr val="162054"/>
                </a:solidFill>
              </a:rPr>
              <a:t>2</a:t>
            </a:r>
          </a:p>
        </p:txBody>
      </p:sp>
      <p:sp>
        <p:nvSpPr>
          <p:cNvPr id="10" name="TextBox 9"/>
          <p:cNvSpPr txBox="1"/>
          <p:nvPr/>
        </p:nvSpPr>
        <p:spPr>
          <a:xfrm>
            <a:off x="987552" y="4334256"/>
            <a:ext cx="10515600" cy="594360"/>
          </a:xfrm>
          <a:prstGeom prst="rect">
            <a:avLst/>
          </a:prstGeom>
          <a:noFill/>
        </p:spPr>
        <p:txBody>
          <a:bodyPr wrap="square">
            <a:spAutoFit/>
          </a:bodyPr>
          <a:lstStyle/>
          <a:p>
            <a:pPr algn="l"/>
            <a:r>
              <a:rPr sz="1300" b="0" i="0">
                <a:solidFill>
                  <a:srgbClr val="CADCFC"/>
                </a:solidFill>
              </a:rPr>
              <a:t>El plan de importaciones 2026 aprovecha la ventana de acceso al MULC antes de los vencimientos del Q2?</a:t>
            </a:r>
          </a:p>
        </p:txBody>
      </p:sp>
      <p:sp>
        <p:nvSpPr>
          <p:cNvPr id="11" name="Rectangle 10"/>
          <p:cNvSpPr/>
          <p:nvPr/>
        </p:nvSpPr>
        <p:spPr>
          <a:xfrm>
            <a:off x="365760" y="5166360"/>
            <a:ext cx="475488" cy="475488"/>
          </a:xfrm>
          <a:prstGeom prst="rect">
            <a:avLst/>
          </a:prstGeom>
          <a:solidFill>
            <a:srgbClr val="C9A84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374904" y="5184648"/>
            <a:ext cx="457200" cy="438912"/>
          </a:xfrm>
          <a:prstGeom prst="rect">
            <a:avLst/>
          </a:prstGeom>
          <a:noFill/>
        </p:spPr>
        <p:txBody>
          <a:bodyPr wrap="square">
            <a:spAutoFit/>
          </a:bodyPr>
          <a:lstStyle/>
          <a:p>
            <a:pPr algn="ctr"/>
            <a:r>
              <a:rPr sz="1800" b="1" i="0">
                <a:solidFill>
                  <a:srgbClr val="162054"/>
                </a:solidFill>
              </a:rPr>
              <a:t>3</a:t>
            </a:r>
          </a:p>
        </p:txBody>
      </p:sp>
      <p:sp>
        <p:nvSpPr>
          <p:cNvPr id="13" name="TextBox 12"/>
          <p:cNvSpPr txBox="1"/>
          <p:nvPr/>
        </p:nvSpPr>
        <p:spPr>
          <a:xfrm>
            <a:off x="987552" y="5202936"/>
            <a:ext cx="10515600" cy="594360"/>
          </a:xfrm>
          <a:prstGeom prst="rect">
            <a:avLst/>
          </a:prstGeom>
          <a:noFill/>
        </p:spPr>
        <p:txBody>
          <a:bodyPr wrap="square">
            <a:spAutoFit/>
          </a:bodyPr>
          <a:lstStyle/>
          <a:p>
            <a:pPr algn="l"/>
            <a:r>
              <a:rPr sz="1300" b="0" i="0">
                <a:solidFill>
                  <a:srgbClr val="CADCFC"/>
                </a:solidFill>
              </a:rPr>
              <a:t>Si las reservas caen por presion de deuda, tu empresa tiene un plan de contingencia financiera?</a:t>
            </a:r>
          </a:p>
        </p:txBody>
      </p:sp>
      <p:sp>
        <p:nvSpPr>
          <p:cNvPr id="14" name="Rectangle 13"/>
          <p:cNvSpPr/>
          <p:nvPr/>
        </p:nvSpPr>
        <p:spPr>
          <a:xfrm>
            <a:off x="0" y="6291072"/>
            <a:ext cx="12188952" cy="566928"/>
          </a:xfrm>
          <a:prstGeom prst="rect">
            <a:avLst/>
          </a:prstGeom>
          <a:solidFill>
            <a:srgbClr val="16205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365760" y="6291072"/>
            <a:ext cx="11457432" cy="566928"/>
          </a:xfrm>
          <a:prstGeom prst="rect">
            <a:avLst/>
          </a:prstGeom>
          <a:noFill/>
        </p:spPr>
        <p:txBody>
          <a:bodyPr wrap="none">
            <a:spAutoFit/>
          </a:bodyPr>
          <a:lstStyle/>
          <a:p>
            <a:pPr algn="ctr"/>
            <a:r>
              <a:rPr sz="1100" b="1" i="1">
                <a:solidFill>
                  <a:srgbClr val="C9A84C"/>
                </a:solidFill>
              </a:rPr>
              <a:t>«La pregunta correcta no es cuantos dolares tiene el BCRA. Es que vas a hacer tu con ese escenario.»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4F6FA"/>
        </a:solidFill>
        <a:effectLst/>
      </p:bgPr>
    </p:bg>
    <p:spTree>
      <p:nvGrpSpPr>
        <p:cNvPr id="1" name=""/>
        <p:cNvGrpSpPr/>
        <p:nvPr/>
      </p:nvGrpSpPr>
      <p:grpSpPr/>
      <p:sp>
        <p:nvSpPr>
          <p:cNvPr id="2" name="Rectangle 1"/>
          <p:cNvSpPr/>
          <p:nvPr/>
        </p:nvSpPr>
        <p:spPr>
          <a:xfrm>
            <a:off x="0" y="0"/>
            <a:ext cx="6035040" cy="6858000"/>
          </a:xfrm>
          <a:prstGeom prst="rect">
            <a:avLst/>
          </a:prstGeom>
          <a:solidFill>
            <a:srgbClr val="162054"/>
          </a:solidFill>
          <a:ln>
            <a:noFill/>
          </a:ln>
          <a:effectLst>
            <a:outerShdw blurRad="50000" dist="38100" dir="5400000" algn="tl"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09728" cy="6858000"/>
          </a:xfrm>
          <a:prstGeom prst="rect">
            <a:avLst/>
          </a:prstGeom>
          <a:solidFill>
            <a:srgbClr val="C9A84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320040" y="1097280"/>
            <a:ext cx="5532120" cy="2560320"/>
          </a:xfrm>
          <a:prstGeom prst="rect">
            <a:avLst/>
          </a:prstGeom>
          <a:noFill/>
        </p:spPr>
        <p:txBody>
          <a:bodyPr wrap="square">
            <a:spAutoFit/>
          </a:bodyPr>
          <a:lstStyle/>
          <a:p>
            <a:pPr algn="l"/>
            <a:r>
              <a:rPr sz="1400" b="0" i="1">
                <a:solidFill>
                  <a:srgbClr val="FFFFFF"/>
                </a:solidFill>
              </a:rPr>
              <a:t>"La acumulacion de reservas no es un dato tecnico del BCRA. Es el mayor cambio de regimen financiero que Argentina vivio en una decada. Y la mitad de las empresas todavia no lo leyo."</a:t>
            </a:r>
          </a:p>
        </p:txBody>
      </p:sp>
      <p:sp>
        <p:nvSpPr>
          <p:cNvPr id="5" name="TextBox 4"/>
          <p:cNvSpPr txBox="1"/>
          <p:nvPr/>
        </p:nvSpPr>
        <p:spPr>
          <a:xfrm>
            <a:off x="320040" y="3840480"/>
            <a:ext cx="5532120" cy="475488"/>
          </a:xfrm>
          <a:prstGeom prst="rect">
            <a:avLst/>
          </a:prstGeom>
          <a:noFill/>
        </p:spPr>
        <p:txBody>
          <a:bodyPr wrap="square">
            <a:spAutoFit/>
          </a:bodyPr>
          <a:lstStyle/>
          <a:p>
            <a:pPr algn="l"/>
            <a:r>
              <a:rPr sz="1200" b="0" i="1">
                <a:solidFill>
                  <a:srgbClr val="C9A84C"/>
                </a:solidFill>
              </a:rPr>
              <a:t>— Agop Karagoz</a:t>
            </a:r>
          </a:p>
        </p:txBody>
      </p:sp>
      <p:sp>
        <p:nvSpPr>
          <p:cNvPr id="6" name="TextBox 5"/>
          <p:cNvSpPr txBox="1"/>
          <p:nvPr/>
        </p:nvSpPr>
        <p:spPr>
          <a:xfrm>
            <a:off x="320040" y="4251960"/>
            <a:ext cx="5532120" cy="411480"/>
          </a:xfrm>
          <a:prstGeom prst="rect">
            <a:avLst/>
          </a:prstGeom>
          <a:noFill/>
        </p:spPr>
        <p:txBody>
          <a:bodyPr wrap="square">
            <a:spAutoFit/>
          </a:bodyPr>
          <a:lstStyle/>
          <a:p>
            <a:pPr algn="l"/>
            <a:r>
              <a:rPr sz="1000" b="0" i="0">
                <a:solidFill>
                  <a:srgbClr val="CADCFC"/>
                </a:solidFill>
              </a:rPr>
              <a:t>Director, Kartal Consulting</a:t>
            </a:r>
          </a:p>
        </p:txBody>
      </p:sp>
      <p:sp>
        <p:nvSpPr>
          <p:cNvPr id="7" name="TextBox 6"/>
          <p:cNvSpPr txBox="1"/>
          <p:nvPr/>
        </p:nvSpPr>
        <p:spPr>
          <a:xfrm>
            <a:off x="228600" y="4846320"/>
            <a:ext cx="5577840" cy="1280160"/>
          </a:xfrm>
          <a:prstGeom prst="rect">
            <a:avLst/>
          </a:prstGeom>
          <a:noFill/>
        </p:spPr>
        <p:txBody>
          <a:bodyPr wrap="square">
            <a:spAutoFit/>
          </a:bodyPr>
          <a:lstStyle/>
          <a:p>
            <a:pPr algn="l"/>
            <a:r>
              <a:rPr sz="5600" b="1" i="0">
                <a:solidFill>
                  <a:srgbClr val="C9A84C"/>
                </a:solidFill>
              </a:rPr>
              <a:t>KARTAL</a:t>
            </a:r>
          </a:p>
        </p:txBody>
      </p:sp>
      <p:sp>
        <p:nvSpPr>
          <p:cNvPr id="8" name="TextBox 7"/>
          <p:cNvSpPr txBox="1"/>
          <p:nvPr/>
        </p:nvSpPr>
        <p:spPr>
          <a:xfrm>
            <a:off x="228600" y="6080760"/>
            <a:ext cx="5577840" cy="384048"/>
          </a:xfrm>
          <a:prstGeom prst="rect">
            <a:avLst/>
          </a:prstGeom>
          <a:noFill/>
        </p:spPr>
        <p:txBody>
          <a:bodyPr wrap="square">
            <a:spAutoFit/>
          </a:bodyPr>
          <a:lstStyle/>
          <a:p>
            <a:pPr algn="l"/>
            <a:r>
              <a:rPr sz="900" b="0" i="1">
                <a:solidFill>
                  <a:srgbClr val="CADCFC"/>
                </a:solidFill>
              </a:rPr>
              <a:t>kartal.com.ar  |  info@kartal.com.ar  |  +54 911-3444-0986</a:t>
            </a:r>
          </a:p>
        </p:txBody>
      </p:sp>
      <p:sp>
        <p:nvSpPr>
          <p:cNvPr id="9" name="TextBox 8"/>
          <p:cNvSpPr txBox="1"/>
          <p:nvPr/>
        </p:nvSpPr>
        <p:spPr>
          <a:xfrm>
            <a:off x="6309360" y="1645920"/>
            <a:ext cx="5486400" cy="3200400"/>
          </a:xfrm>
          <a:prstGeom prst="rect">
            <a:avLst/>
          </a:prstGeom>
          <a:noFill/>
        </p:spPr>
        <p:txBody>
          <a:bodyPr wrap="square">
            <a:spAutoFit/>
          </a:bodyPr>
          <a:lstStyle/>
          <a:p>
            <a:pPr algn="l"/>
            <a:r>
              <a:rPr sz="2200" b="0" i="0">
                <a:solidFill>
                  <a:srgbClr val="1E2761"/>
                </a:solidFill>
              </a:rPr>
              <a:t>Las organizaciones que prosperan
en entornos de transicion
no esperan que el mapa sea perfecto.
Deciden con la mejor informacion disponible
antes de que la ventana se cierre.</a:t>
            </a:r>
          </a:p>
        </p:txBody>
      </p:sp>
      <p:sp>
        <p:nvSpPr>
          <p:cNvPr id="10" name="TextBox 9"/>
          <p:cNvSpPr txBox="1"/>
          <p:nvPr/>
        </p:nvSpPr>
        <p:spPr>
          <a:xfrm>
            <a:off x="6309360" y="5943600"/>
            <a:ext cx="5486400" cy="411480"/>
          </a:xfrm>
          <a:prstGeom prst="rect">
            <a:avLst/>
          </a:prstGeom>
          <a:noFill/>
        </p:spPr>
        <p:txBody>
          <a:bodyPr wrap="square">
            <a:spAutoFit/>
          </a:bodyPr>
          <a:lstStyle/>
          <a:p>
            <a:pPr algn="l"/>
            <a:r>
              <a:rPr sz="1000" b="0" i="1">
                <a:solidFill>
                  <a:srgbClr val="64748B"/>
                </a:solidFill>
              </a:rPr>
              <a:t>Proximo informe: jueves 30 de abril de 2026</a:t>
            </a:r>
          </a:p>
        </p:txBody>
      </p:sp>
      <p:sp>
        <p:nvSpPr>
          <p:cNvPr id="11" name="Rectangle 10"/>
          <p:cNvSpPr/>
          <p:nvPr/>
        </p:nvSpPr>
        <p:spPr>
          <a:xfrm>
            <a:off x="0" y="6291072"/>
            <a:ext cx="12188952" cy="566928"/>
          </a:xfrm>
          <a:prstGeom prst="rect">
            <a:avLst/>
          </a:prstGeom>
          <a:solidFill>
            <a:srgbClr val="1E276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365760" y="6291072"/>
            <a:ext cx="11457432" cy="566928"/>
          </a:xfrm>
          <a:prstGeom prst="rect">
            <a:avLst/>
          </a:prstGeom>
          <a:noFill/>
        </p:spPr>
        <p:txBody>
          <a:bodyPr wrap="none">
            <a:spAutoFit/>
          </a:bodyPr>
          <a:lstStyle/>
          <a:p>
            <a:pPr algn="ctr"/>
            <a:r>
              <a:rPr sz="1100" b="1" i="1">
                <a:solidFill>
                  <a:srgbClr val="C9A84C"/>
                </a:solidFill>
              </a:rPr>
              <a:t>«La estabilidad cambiaria no es un regalo. Es una ventana. El que no la usa, la pierde.»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