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 El Mercado le Creyó al Gobierno.</a:t>
            </a:r>
          </a:p>
          <a:p>
            <a:r>
              <a:t>El REM de junio 2026 revela que 44 especialistas validan el escenario oficial: inflación en baja, dólar controlado, crecimiento moderado. El dato dominante: $1.673 por dólar a diciembre.</a:t>
            </a:r>
          </a:p>
          <a:p>
            <a:r>
              <a:t>Pero el consenso tiene una grieta: el tipo de cambio sube 15,5% anual mientras la inflación implícita supera el 26%. Apreciación real silenciosa.</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 Tres acciones antes del 15 de julio.</a:t>
            </a:r>
          </a:p>
          <a:p>
            <a:r>
              <a:t>(1) TC real: el modelo de proyección tiene que incorporar apreciación, no solo el crawl nominal.</a:t>
            </a:r>
          </a:p>
          <a:p>
            <a:r>
              <a:t>(2) Contratos dolarizados: cuando el TC sube menos que la inflación, los contratos en dólares se encarecen en términos de capacidad de pago en pesos.</a:t>
            </a:r>
          </a:p>
          <a:p>
            <a:r>
              <a:t>(3) Exportaciones industriales: la ventana de competitividad se estrecha. Actuar antes de Q3.</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 La frase que sintetiza el análisis.</a:t>
            </a:r>
          </a:p>
          <a:p>
            <a:r>
              <a:t>El mercado validó el escenario oficial en el REM de junio. Ese es el dato positivo.</a:t>
            </a:r>
          </a:p>
          <a:p>
            <a:r>
              <a:t>El dato que requiere acción: cuando el tipo de cambio sube 15,5% y la inflación ~27%, el tipo de cambio real se aprecia — y esa tensión tiene consecuencias en competitividad, contratos y estrategia de precios que no se pueden ignorar.</a:t>
            </a:r>
          </a:p>
          <a:p>
            <a:r>
              <a:t>La pregunta para el segundo semestre no es si el modelo funciona. Es si puede durar.</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 44 especialistas. El mercado habló.</a:t>
            </a:r>
          </a:p>
          <a:p>
            <a:r>
              <a:t>El REM no es la opinión de un solo analista: es el consenso ponderado de 44 actores institucionales que rastrean la macro argentina en tiempo real. Cuando todos apuntan en la misma dirección, la señal importa.</a:t>
            </a:r>
          </a:p>
          <a:p>
            <a:r>
              <a:t>Inflación en 2,0%, PIB en +3,0%, dólar a $1.673, superávit fiscal garantizado.</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CONSENSO — Siete variables. Un veredicto.</a:t>
            </a:r>
          </a:p>
          <a:p>
            <a:r>
              <a:t>El REM de junio consolida un escenario de estabilización: inflación cediendo, PIB creciendo, fiscal en superávit, comercio exterior en récord. El mercado no ve crisis en el horizonte 2026.</a:t>
            </a:r>
          </a:p>
          <a:p>
            <a:r>
              <a:t>La variable que más llama la atención: TC dic-2026 a $1.673 con inflación implícita del 26-28% — la brecha es el riesgo que el consenso nombra pero no pondera.</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INFLACIÓN — La inflación cede pero no converge.</a:t>
            </a:r>
          </a:p>
          <a:p>
            <a:r>
              <a:t>El mercado espera 2,0% en junio y una desaceleración gradual hacia 1,6% en diciembre. Eso implica una inflación anualizada del ~21% a fin de año — lejos del 0%.</a:t>
            </a:r>
          </a:p>
          <a:p>
            <a:r>
              <a:t>El IPC Núcleo en 1,9% confirma que la inercia inflacionaria es estructura, no shock puntual.</a:t>
            </a:r>
          </a:p>
          <a:p>
            <a:r>
              <a:t>Para empresas que indexan contratos: el crawl cambiario (~2% mensual) converge con la inflación solo hacia diciembre — antes, la inflación le gana al dólar.</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 TC vs INFLACIÓN — La brecha que el consenso ignora.</a:t>
            </a:r>
          </a:p>
          <a:p>
            <a:r>
              <a:t>El tipo de cambio crece ~2% mensual (de $1.482 en julio a $1.673 en diciembre).</a:t>
            </a:r>
          </a:p>
          <a:p>
            <a:r>
              <a:t>La inflación empieza en 1,9% mensual y baja a 1,6% — en promedio, por encima del crawl.</a:t>
            </a:r>
          </a:p>
          <a:p>
            <a:r>
              <a:t>Resultado: apreciación real acumulada de 8-11 puntos para fin de año.</a:t>
            </a:r>
          </a:p>
          <a:p>
            <a:r>
              <a:t>La zona de 'apreciación real implícita' señalada en el gráfico es el riesgo que el consenso del REM valida de forma silenciosa.</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 TENSIÓN — TC +15,5% vs inflación ~27% anual.</a:t>
            </a:r>
          </a:p>
          <a:p>
            <a:r>
              <a:t>El crawl cambiario del 2% mensual es sistemáticamente menor a la inflación de 1,9-2,0% mensual.</a:t>
            </a:r>
          </a:p>
          <a:p>
            <a:r>
              <a:t>La brecha acumulada en 12 meses: apreciación real de 8-11 pp.</a:t>
            </a:r>
          </a:p>
          <a:p>
            <a:r>
              <a:t>El impacto no es igual para todos: agro y energía tienen ventajas estructurales. El sector industrial exportador y los servicios de exportación son los más vulnerables.</a:t>
            </a:r>
          </a:p>
          <a:p>
            <a:r>
              <a:t>Esta es la tensión que el consenso del REM valida implícitamente — sin ponerle nombre.</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CRECIMIENTO SIN EMPLEO — La paradoja del rebote.</a:t>
            </a:r>
          </a:p>
          <a:p>
            <a:r>
              <a:t>El PIB crece +3,0% anual pero la desocupación cae solo 0,2 pp (de 7,7% a 7,5%).</a:t>
            </a:r>
          </a:p>
          <a:p>
            <a:r>
              <a:t>Esto confirma que el motor del crecimiento argentino 2026 son sectores capital-intensivos (minería, energía, agro) con baja generación de empleo por punto de PIB.</a:t>
            </a:r>
          </a:p>
          <a:p>
            <a:r>
              <a:t>El consumo interno, el empleo formal y el mercado de bienes no transables se recuperan más lento que el agregado macro — y esto limita la demanda doméstica en el 2H.</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PILARES — Los tres que el mercado valida.</a:t>
            </a:r>
          </a:p>
          <a:p>
            <a:r>
              <a:t>Exportaciones: USD 100.000M proyectados — un umbral histórico que provee el flujo de divisas necesario para sostener el crawl y la acumulación de reservas.</a:t>
            </a:r>
          </a:p>
          <a:p>
            <a:r>
              <a:t>Superávit fiscal: $15,7B — nadie del panel de 44 especialistas espera déficit. El ancla fiscal es el activo más sólido del modelo.</a:t>
            </a:r>
          </a:p>
          <a:p>
            <a:r>
              <a:t>TAMAR en baja: 22,5% TNA en julio a 22,0% en diciembre — el costo del dinero cede, lo que mejora el costo de deuda corporativa en pesos.</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MAPA DEL 2H — Las 6 proyecciones clave del REM en una vista.</a:t>
            </a:r>
          </a:p>
          <a:p>
            <a:r>
              <a:t>El panel de 44 especialistas construye un escenario consistente: inflación cediendo, PIB creciendo, TC controlado, exportaciones record, superávit fiscal, desocupación levemente en baja. La consistencia interna del escenario es su mayor fortaleza — y también su mayor vulnerabilidad: si una variable se desvía, el resto puede seguirla.</a:t>
            </a:r>
          </a:p>
          <a:p>
            <a:r>
              <a:t>«El mercado le creyó al gobierno. Ahora el gobierno tiene que creerle al tipo de cambio.»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Kartal_Logo_trans.png"/>
          <p:cNvPicPr>
            <a:picLocks noChangeAspect="1"/>
          </p:cNvPicPr>
          <p:nvPr/>
        </p:nvPicPr>
        <p:blipFill>
          <a:blip r:embed="rId2"/>
          <a:stretch>
            <a:fillRect/>
          </a:stretch>
        </p:blipFill>
        <p:spPr>
          <a:xfrm>
            <a:off x="7680960" y="237744"/>
            <a:ext cx="1280160" cy="502920"/>
          </a:xfrm>
          <a:prstGeom prst="rect">
            <a:avLst/>
          </a:prstGeom>
        </p:spPr>
      </p:pic>
      <p:sp>
        <p:nvSpPr>
          <p:cNvPr id="4" name="TextBox 3"/>
          <p:cNvSpPr txBox="1"/>
          <p:nvPr/>
        </p:nvSpPr>
        <p:spPr>
          <a:xfrm>
            <a:off x="457200" y="219456"/>
            <a:ext cx="7132320" cy="365760"/>
          </a:xfrm>
          <a:prstGeom prst="rect">
            <a:avLst/>
          </a:prstGeom>
          <a:noFill/>
        </p:spPr>
        <p:txBody>
          <a:bodyPr wrap="square">
            <a:spAutoFit/>
          </a:bodyPr>
          <a:lstStyle/>
          <a:p>
            <a:pPr algn="ctr"/>
            <a:r>
              <a:rPr sz="1000" b="0" i="0">
                <a:solidFill>
                  <a:srgbClr val="5B91CC"/>
                </a:solidFill>
                <a:latin typeface="Arial"/>
              </a:rPr>
              <a:t>KARTAL CONSULTING  ·  ANÁLISIS ESTRATÉGICO</a:t>
            </a:r>
          </a:p>
        </p:txBody>
      </p:sp>
      <p:sp>
        <p:nvSpPr>
          <p:cNvPr id="5" name="TextBox 4"/>
          <p:cNvSpPr txBox="1"/>
          <p:nvPr/>
        </p:nvSpPr>
        <p:spPr>
          <a:xfrm>
            <a:off x="365760" y="731520"/>
            <a:ext cx="8412480" cy="1005840"/>
          </a:xfrm>
          <a:prstGeom prst="rect">
            <a:avLst/>
          </a:prstGeom>
          <a:noFill/>
        </p:spPr>
        <p:txBody>
          <a:bodyPr wrap="square">
            <a:spAutoFit/>
          </a:bodyPr>
          <a:lstStyle/>
          <a:p>
            <a:pPr algn="ctr"/>
            <a:r>
              <a:rPr sz="4400" b="1" i="0">
                <a:solidFill>
                  <a:srgbClr val="FFFFFF"/>
                </a:solidFill>
                <a:latin typeface="Arial Black"/>
              </a:rPr>
              <a:t>EL MERCADO LE CREYÓ AL GOBIERNO</a:t>
            </a:r>
          </a:p>
        </p:txBody>
      </p:sp>
      <p:sp>
        <p:nvSpPr>
          <p:cNvPr id="6" name="TextBox 5"/>
          <p:cNvSpPr txBox="1"/>
          <p:nvPr/>
        </p:nvSpPr>
        <p:spPr>
          <a:xfrm>
            <a:off x="457200" y="1691640"/>
            <a:ext cx="8229600" cy="502920"/>
          </a:xfrm>
          <a:prstGeom prst="rect">
            <a:avLst/>
          </a:prstGeom>
          <a:noFill/>
        </p:spPr>
        <p:txBody>
          <a:bodyPr wrap="square">
            <a:spAutoFit/>
          </a:bodyPr>
          <a:lstStyle/>
          <a:p>
            <a:pPr algn="ctr"/>
            <a:r>
              <a:rPr sz="2000" b="1" i="0">
                <a:solidFill>
                  <a:srgbClr val="B8952A"/>
                </a:solidFill>
                <a:latin typeface="Arial Black"/>
              </a:rPr>
              <a:t>44 especialistas. 7 variables. Un consenso — y una tensión.</a:t>
            </a:r>
          </a:p>
        </p:txBody>
      </p:sp>
      <p:sp>
        <p:nvSpPr>
          <p:cNvPr id="7" name="Rectangle 6"/>
          <p:cNvSpPr/>
          <p:nvPr/>
        </p:nvSpPr>
        <p:spPr>
          <a:xfrm>
            <a:off x="2286000" y="2331720"/>
            <a:ext cx="4572000" cy="64008"/>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2450592"/>
            <a:ext cx="8229600" cy="1737360"/>
          </a:xfrm>
          <a:prstGeom prst="rect">
            <a:avLst/>
          </a:prstGeom>
          <a:noFill/>
        </p:spPr>
        <p:txBody>
          <a:bodyPr wrap="square">
            <a:spAutoFit/>
          </a:bodyPr>
          <a:lstStyle/>
          <a:p>
            <a:pPr algn="ctr"/>
            <a:r>
              <a:rPr sz="10800" b="1" i="0">
                <a:solidFill>
                  <a:srgbClr val="FFFFFF"/>
                </a:solidFill>
                <a:latin typeface="Arial Black"/>
              </a:rPr>
              <a:t>$1.673</a:t>
            </a:r>
          </a:p>
        </p:txBody>
      </p:sp>
      <p:sp>
        <p:nvSpPr>
          <p:cNvPr id="9" name="TextBox 8"/>
          <p:cNvSpPr txBox="1"/>
          <p:nvPr/>
        </p:nvSpPr>
        <p:spPr>
          <a:xfrm>
            <a:off x="731520" y="4114800"/>
            <a:ext cx="7680960" cy="475488"/>
          </a:xfrm>
          <a:prstGeom prst="rect">
            <a:avLst/>
          </a:prstGeom>
          <a:noFill/>
        </p:spPr>
        <p:txBody>
          <a:bodyPr wrap="square">
            <a:spAutoFit/>
          </a:bodyPr>
          <a:lstStyle/>
          <a:p>
            <a:pPr algn="ctr"/>
            <a:r>
              <a:rPr sz="1700" b="0" i="1">
                <a:solidFill>
                  <a:srgbClr val="5B91CC"/>
                </a:solidFill>
                <a:latin typeface="Arial"/>
              </a:rPr>
              <a:t>dólar oficial proyectado para diciembre de 2026</a:t>
            </a:r>
          </a:p>
        </p:txBody>
      </p:sp>
      <p:sp>
        <p:nvSpPr>
          <p:cNvPr id="10" name="Rectangle 9"/>
          <p:cNvSpPr/>
          <p:nvPr/>
        </p:nvSpPr>
        <p:spPr>
          <a:xfrm>
            <a:off x="2286000" y="4681728"/>
            <a:ext cx="4572000" cy="54864"/>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4809744"/>
            <a:ext cx="8229600" cy="384048"/>
          </a:xfrm>
          <a:prstGeom prst="rect">
            <a:avLst/>
          </a:prstGeom>
          <a:noFill/>
        </p:spPr>
        <p:txBody>
          <a:bodyPr wrap="square">
            <a:spAutoFit/>
          </a:bodyPr>
          <a:lstStyle/>
          <a:p>
            <a:pPr algn="ctr"/>
            <a:r>
              <a:rPr sz="1200" b="1" i="0">
                <a:solidFill>
                  <a:srgbClr val="B8952A"/>
                </a:solidFill>
                <a:latin typeface="Arial"/>
              </a:rPr>
              <a:t>ESTRATEGIA · DECISIÓN · EJECUCIÓN</a:t>
            </a:r>
          </a:p>
        </p:txBody>
      </p:sp>
      <p:sp>
        <p:nvSpPr>
          <p:cNvPr id="12" name="TextBox 11"/>
          <p:cNvSpPr txBox="1"/>
          <p:nvPr/>
        </p:nvSpPr>
        <p:spPr>
          <a:xfrm>
            <a:off x="457200" y="5303520"/>
            <a:ext cx="8229600" cy="320040"/>
          </a:xfrm>
          <a:prstGeom prst="rect">
            <a:avLst/>
          </a:prstGeom>
          <a:noFill/>
        </p:spPr>
        <p:txBody>
          <a:bodyPr wrap="square">
            <a:spAutoFit/>
          </a:bodyPr>
          <a:lstStyle/>
          <a:p>
            <a:pPr algn="ctr"/>
            <a:r>
              <a:rPr sz="1000" b="0" i="1">
                <a:solidFill>
                  <a:srgbClr val="7799BB"/>
                </a:solidFill>
                <a:latin typeface="Arial"/>
              </a:rPr>
              <a:t>Fuente: BCRA — REM Junio 2026 (publicado 6/7/2026). 44 participantes.</a:t>
            </a:r>
          </a:p>
        </p:txBody>
      </p:sp>
      <p:sp>
        <p:nvSpPr>
          <p:cNvPr id="13" name="TextBox 12"/>
          <p:cNvSpPr txBox="1"/>
          <p:nvPr/>
        </p:nvSpPr>
        <p:spPr>
          <a:xfrm>
            <a:off x="457200" y="6473952"/>
            <a:ext cx="8229600" cy="292608"/>
          </a:xfrm>
          <a:prstGeom prst="rect">
            <a:avLst/>
          </a:prstGeom>
          <a:noFill/>
        </p:spPr>
        <p:txBody>
          <a:bodyPr wrap="square">
            <a:spAutoFit/>
          </a:bodyPr>
          <a:lstStyle/>
          <a:p>
            <a:pPr algn="ctr"/>
            <a:r>
              <a:rPr sz="900" b="0" i="0">
                <a:solidFill>
                  <a:srgbClr val="2E6CB8"/>
                </a:solidFill>
                <a:latin typeface="Arial"/>
              </a:rPr>
              <a:t>KARTAL Consulting  |  kartal.com.ar  |  Lunes 7 de Julio de 2026</a:t>
            </a:r>
          </a:p>
        </p:txBody>
      </p:sp>
      <p:sp>
        <p:nvSpPr>
          <p:cNvPr id="14" name="TextBox 13"/>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000" b="1" i="0">
                <a:solidFill>
                  <a:srgbClr val="FFFFFF"/>
                </a:solidFill>
                <a:latin typeface="Arial Black"/>
              </a:rPr>
              <a:t>LO QUE SU EMPRESA DEBE HACER ANTES DEL 15 DE JULIO</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05840"/>
            <a:ext cx="128016" cy="16916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 y="1005840"/>
            <a:ext cx="8266175" cy="1691640"/>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76656" y="1115568"/>
            <a:ext cx="7882127" cy="457200"/>
          </a:xfrm>
          <a:prstGeom prst="rect">
            <a:avLst/>
          </a:prstGeom>
          <a:noFill/>
        </p:spPr>
        <p:txBody>
          <a:bodyPr wrap="square">
            <a:spAutoFit/>
          </a:bodyPr>
          <a:lstStyle/>
          <a:p>
            <a:pPr algn="l"/>
            <a:r>
              <a:rPr sz="1500" b="1" i="0">
                <a:solidFill>
                  <a:srgbClr val="C00000"/>
                </a:solidFill>
                <a:latin typeface="Arial Black"/>
              </a:rPr>
              <a:t>RECALIBRAR EL TC REAL</a:t>
            </a:r>
          </a:p>
        </p:txBody>
      </p:sp>
      <p:sp>
        <p:nvSpPr>
          <p:cNvPr id="7" name="TextBox 6"/>
          <p:cNvSpPr txBox="1"/>
          <p:nvPr/>
        </p:nvSpPr>
        <p:spPr>
          <a:xfrm>
            <a:off x="676656" y="1627632"/>
            <a:ext cx="7882127" cy="960120"/>
          </a:xfrm>
          <a:prstGeom prst="rect">
            <a:avLst/>
          </a:prstGeom>
          <a:noFill/>
        </p:spPr>
        <p:txBody>
          <a:bodyPr wrap="square">
            <a:spAutoFit/>
          </a:bodyPr>
          <a:lstStyle/>
          <a:p>
            <a:pPr algn="l"/>
            <a:r>
              <a:rPr sz="1200" b="0" i="0">
                <a:solidFill>
                  <a:srgbClr val="FFFFFF"/>
                </a:solidFill>
                <a:latin typeface="Calibri"/>
              </a:rPr>
              <a:t>El modelo de tipo de cambio para el 2H-2026 debe incorporar apreciacion real de 8-11 pp. Escenario base: $1.673 dic. Escenario adverso: $1.800. Impacto en márgenes por unidad de negocio.</a:t>
            </a:r>
          </a:p>
        </p:txBody>
      </p:sp>
      <p:sp>
        <p:nvSpPr>
          <p:cNvPr id="8" name="Rectangle 7"/>
          <p:cNvSpPr/>
          <p:nvPr/>
        </p:nvSpPr>
        <p:spPr>
          <a:xfrm>
            <a:off x="365760" y="2852928"/>
            <a:ext cx="128016" cy="16916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12064" y="2852928"/>
            <a:ext cx="8266175" cy="1691640"/>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76656" y="2962656"/>
            <a:ext cx="7882127" cy="457200"/>
          </a:xfrm>
          <a:prstGeom prst="rect">
            <a:avLst/>
          </a:prstGeom>
          <a:noFill/>
        </p:spPr>
        <p:txBody>
          <a:bodyPr wrap="square">
            <a:spAutoFit/>
          </a:bodyPr>
          <a:lstStyle/>
          <a:p>
            <a:pPr algn="l"/>
            <a:r>
              <a:rPr sz="1500" b="1" i="0">
                <a:solidFill>
                  <a:srgbClr val="E36C09"/>
                </a:solidFill>
                <a:latin typeface="Arial Black"/>
              </a:rPr>
              <a:t>AUDITAR CONTRATOS DOLARIZADOS</a:t>
            </a:r>
          </a:p>
        </p:txBody>
      </p:sp>
      <p:sp>
        <p:nvSpPr>
          <p:cNvPr id="11" name="TextBox 10"/>
          <p:cNvSpPr txBox="1"/>
          <p:nvPr/>
        </p:nvSpPr>
        <p:spPr>
          <a:xfrm>
            <a:off x="676656" y="3474720"/>
            <a:ext cx="7882127" cy="960120"/>
          </a:xfrm>
          <a:prstGeom prst="rect">
            <a:avLst/>
          </a:prstGeom>
          <a:noFill/>
        </p:spPr>
        <p:txBody>
          <a:bodyPr wrap="square">
            <a:spAutoFit/>
          </a:bodyPr>
          <a:lstStyle/>
          <a:p>
            <a:pPr algn="l"/>
            <a:r>
              <a:rPr sz="1200" b="0" i="0">
                <a:solidFill>
                  <a:srgbClr val="FFFFFF"/>
                </a:solidFill>
                <a:latin typeface="Calibri"/>
              </a:rPr>
              <a:t>Los contratos con clausulas en dolares se encarecen en terminos de ingresos en pesos si el TC sube menos que la inflacion. Identificar exposicion antes del cierre de Q2 financiero. Renegociar donde la exposicion supere $10M.</a:t>
            </a:r>
          </a:p>
        </p:txBody>
      </p:sp>
      <p:sp>
        <p:nvSpPr>
          <p:cNvPr id="12" name="Rectangle 11"/>
          <p:cNvSpPr/>
          <p:nvPr/>
        </p:nvSpPr>
        <p:spPr>
          <a:xfrm>
            <a:off x="365760" y="4700016"/>
            <a:ext cx="128016" cy="169164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12064" y="4700016"/>
            <a:ext cx="8266175" cy="1691640"/>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76656" y="4809744"/>
            <a:ext cx="7882127" cy="457200"/>
          </a:xfrm>
          <a:prstGeom prst="rect">
            <a:avLst/>
          </a:prstGeom>
          <a:noFill/>
        </p:spPr>
        <p:txBody>
          <a:bodyPr wrap="square">
            <a:spAutoFit/>
          </a:bodyPr>
          <a:lstStyle/>
          <a:p>
            <a:pPr algn="l"/>
            <a:r>
              <a:rPr sz="1500" b="1" i="0">
                <a:solidFill>
                  <a:srgbClr val="375623"/>
                </a:solidFill>
                <a:latin typeface="Arial Black"/>
              </a:rPr>
              <a:t>REVISAR PRECIOS DE EXPORTACION Q3</a:t>
            </a:r>
          </a:p>
        </p:txBody>
      </p:sp>
      <p:sp>
        <p:nvSpPr>
          <p:cNvPr id="15" name="TextBox 14"/>
          <p:cNvSpPr txBox="1"/>
          <p:nvPr/>
        </p:nvSpPr>
        <p:spPr>
          <a:xfrm>
            <a:off x="676656" y="5321808"/>
            <a:ext cx="7882127" cy="960120"/>
          </a:xfrm>
          <a:prstGeom prst="rect">
            <a:avLst/>
          </a:prstGeom>
          <a:noFill/>
        </p:spPr>
        <p:txBody>
          <a:bodyPr wrap="square">
            <a:spAutoFit/>
          </a:bodyPr>
          <a:lstStyle/>
          <a:p>
            <a:pPr algn="l"/>
            <a:r>
              <a:rPr sz="1200" b="0" i="0">
                <a:solidFill>
                  <a:srgbClr val="FFFFFF"/>
                </a:solidFill>
                <a:latin typeface="Calibri"/>
              </a:rPr>
              <a:t>El sector industrial exportador pierde competitividad-precio a medida que el TC real se aprecia. Analizar elasticidad-precio en mercados clave y decidir si absorber o trasladar la perdida antes del 1 de septiembre.</a:t>
            </a:r>
          </a:p>
        </p:txBody>
      </p:sp>
      <p:pic>
        <p:nvPicPr>
          <p:cNvPr id="16" name="Picture 15"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17" name="TextBox 1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1223"/>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Kartal_Logo_trans.png"/>
          <p:cNvPicPr>
            <a:picLocks noChangeAspect="1"/>
          </p:cNvPicPr>
          <p:nvPr/>
        </p:nvPicPr>
        <p:blipFill>
          <a:blip r:embed="rId2"/>
          <a:stretch>
            <a:fillRect/>
          </a:stretch>
        </p:blipFill>
        <p:spPr>
          <a:xfrm>
            <a:off x="7680960" y="237744"/>
            <a:ext cx="1280160" cy="502920"/>
          </a:xfrm>
          <a:prstGeom prst="rect">
            <a:avLst/>
          </a:prstGeom>
        </p:spPr>
      </p:pic>
      <p:sp>
        <p:nvSpPr>
          <p:cNvPr id="4" name="Rectangle 3"/>
          <p:cNvSpPr/>
          <p:nvPr/>
        </p:nvSpPr>
        <p:spPr>
          <a:xfrm>
            <a:off x="457200" y="822960"/>
            <a:ext cx="128016" cy="352044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03504" y="822960"/>
            <a:ext cx="8083296" cy="35204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960120"/>
            <a:ext cx="7772400" cy="749808"/>
          </a:xfrm>
          <a:prstGeom prst="rect">
            <a:avLst/>
          </a:prstGeom>
          <a:noFill/>
        </p:spPr>
        <p:txBody>
          <a:bodyPr wrap="square">
            <a:spAutoFit/>
          </a:bodyPr>
          <a:lstStyle/>
          <a:p>
            <a:pPr algn="ctr"/>
            <a:r>
              <a:rPr sz="2800" b="1" i="1">
                <a:solidFill>
                  <a:srgbClr val="B8952A"/>
                </a:solidFill>
                <a:latin typeface="Arial Black"/>
              </a:rPr>
              <a:t>«El mercado le creyó al gobierno.</a:t>
            </a:r>
          </a:p>
        </p:txBody>
      </p:sp>
      <p:sp>
        <p:nvSpPr>
          <p:cNvPr id="7" name="TextBox 6"/>
          <p:cNvSpPr txBox="1"/>
          <p:nvPr/>
        </p:nvSpPr>
        <p:spPr>
          <a:xfrm>
            <a:off x="804672" y="1664208"/>
            <a:ext cx="7772400" cy="749808"/>
          </a:xfrm>
          <a:prstGeom prst="rect">
            <a:avLst/>
          </a:prstGeom>
          <a:noFill/>
        </p:spPr>
        <p:txBody>
          <a:bodyPr wrap="square">
            <a:spAutoFit/>
          </a:bodyPr>
          <a:lstStyle/>
          <a:p>
            <a:pPr algn="ctr"/>
            <a:r>
              <a:rPr sz="2600" b="1" i="1">
                <a:solidFill>
                  <a:srgbClr val="FFFFFF"/>
                </a:solidFill>
                <a:latin typeface="Arial Black"/>
              </a:rPr>
              <a:t>Ahora el gobierno tiene que creerle</a:t>
            </a:r>
          </a:p>
        </p:txBody>
      </p:sp>
      <p:sp>
        <p:nvSpPr>
          <p:cNvPr id="8" name="TextBox 7"/>
          <p:cNvSpPr txBox="1"/>
          <p:nvPr/>
        </p:nvSpPr>
        <p:spPr>
          <a:xfrm>
            <a:off x="804672" y="2359152"/>
            <a:ext cx="7772400" cy="749808"/>
          </a:xfrm>
          <a:prstGeom prst="rect">
            <a:avLst/>
          </a:prstGeom>
          <a:noFill/>
        </p:spPr>
        <p:txBody>
          <a:bodyPr wrap="square">
            <a:spAutoFit/>
          </a:bodyPr>
          <a:lstStyle/>
          <a:p>
            <a:pPr algn="ctr"/>
            <a:r>
              <a:rPr sz="2600" b="1" i="1">
                <a:solidFill>
                  <a:srgbClr val="FFFFFF"/>
                </a:solidFill>
                <a:latin typeface="Arial Black"/>
              </a:rPr>
              <a:t>al tipo de cambio.»</a:t>
            </a:r>
          </a:p>
        </p:txBody>
      </p:sp>
      <p:sp>
        <p:nvSpPr>
          <p:cNvPr id="9" name="TextBox 8"/>
          <p:cNvSpPr txBox="1"/>
          <p:nvPr/>
        </p:nvSpPr>
        <p:spPr>
          <a:xfrm>
            <a:off x="804672" y="3182112"/>
            <a:ext cx="7772400" cy="457200"/>
          </a:xfrm>
          <a:prstGeom prst="rect">
            <a:avLst/>
          </a:prstGeom>
          <a:noFill/>
        </p:spPr>
        <p:txBody>
          <a:bodyPr wrap="square">
            <a:spAutoFit/>
          </a:bodyPr>
          <a:lstStyle/>
          <a:p>
            <a:pPr algn="ctr"/>
            <a:r>
              <a:rPr sz="1400" b="0" i="1">
                <a:solidFill>
                  <a:srgbClr val="5B91CC"/>
                </a:solidFill>
                <a:latin typeface="Arial"/>
              </a:rPr>
              <a:t>44 analistas proyectan TC a $1.673 en diciembre. Con inflación implícita del ~27%,</a:t>
            </a:r>
          </a:p>
        </p:txBody>
      </p:sp>
      <p:sp>
        <p:nvSpPr>
          <p:cNvPr id="10" name="TextBox 9"/>
          <p:cNvSpPr txBox="1"/>
          <p:nvPr/>
        </p:nvSpPr>
        <p:spPr>
          <a:xfrm>
            <a:off x="804672" y="3611880"/>
            <a:ext cx="7772400" cy="457200"/>
          </a:xfrm>
          <a:prstGeom prst="rect">
            <a:avLst/>
          </a:prstGeom>
          <a:noFill/>
        </p:spPr>
        <p:txBody>
          <a:bodyPr wrap="square">
            <a:spAutoFit/>
          </a:bodyPr>
          <a:lstStyle/>
          <a:p>
            <a:pPr algn="ctr"/>
            <a:r>
              <a:rPr sz="1400" b="0" i="1">
                <a:solidFill>
                  <a:srgbClr val="5B91CC"/>
                </a:solidFill>
                <a:latin typeface="Arial"/>
              </a:rPr>
              <a:t>el tipo de cambio real se aprecia — y esa tensión es lo que el modelo tiene que resolver.</a:t>
            </a:r>
          </a:p>
        </p:txBody>
      </p:sp>
      <p:sp>
        <p:nvSpPr>
          <p:cNvPr id="11" name="Rectangle 10"/>
          <p:cNvSpPr/>
          <p:nvPr/>
        </p:nvSpPr>
        <p:spPr>
          <a:xfrm>
            <a:off x="2286000" y="4425696"/>
            <a:ext cx="4572000" cy="54864"/>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7200" y="4535424"/>
            <a:ext cx="8229600" cy="438912"/>
          </a:xfrm>
          <a:prstGeom prst="rect">
            <a:avLst/>
          </a:prstGeom>
          <a:noFill/>
        </p:spPr>
        <p:txBody>
          <a:bodyPr wrap="square">
            <a:spAutoFit/>
          </a:bodyPr>
          <a:lstStyle/>
          <a:p>
            <a:pPr algn="ctr"/>
            <a:r>
              <a:rPr sz="1400" b="0" i="1">
                <a:solidFill>
                  <a:srgbClr val="B8952A"/>
                </a:solidFill>
                <a:latin typeface="Arial"/>
              </a:rPr>
              <a:t>Agop Karagoz — Director, Kartal Consulting</a:t>
            </a:r>
          </a:p>
        </p:txBody>
      </p:sp>
      <p:sp>
        <p:nvSpPr>
          <p:cNvPr id="13" name="Rectangle 12"/>
          <p:cNvSpPr/>
          <p:nvPr/>
        </p:nvSpPr>
        <p:spPr>
          <a:xfrm>
            <a:off x="457200" y="5120640"/>
            <a:ext cx="8229600" cy="548640"/>
          </a:xfrm>
          <a:prstGeom prst="rect">
            <a:avLst/>
          </a:prstGeom>
          <a:solidFill>
            <a:srgbClr val="101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5193792"/>
            <a:ext cx="8229600" cy="384048"/>
          </a:xfrm>
          <a:prstGeom prst="rect">
            <a:avLst/>
          </a:prstGeom>
          <a:noFill/>
        </p:spPr>
        <p:txBody>
          <a:bodyPr wrap="square">
            <a:spAutoFit/>
          </a:bodyPr>
          <a:lstStyle/>
          <a:p>
            <a:pPr algn="ctr"/>
            <a:r>
              <a:rPr sz="1300" b="1" i="0">
                <a:solidFill>
                  <a:srgbClr val="5B91CC"/>
                </a:solidFill>
                <a:latin typeface="Arial"/>
              </a:rPr>
              <a:t>kartal.com.ar/informes/rem_junio_2026.php</a:t>
            </a:r>
          </a:p>
        </p:txBody>
      </p:sp>
      <p:sp>
        <p:nvSpPr>
          <p:cNvPr id="15" name="TextBox 14"/>
          <p:cNvSpPr txBox="1"/>
          <p:nvPr/>
        </p:nvSpPr>
        <p:spPr>
          <a:xfrm>
            <a:off x="457200" y="5760720"/>
            <a:ext cx="8229600" cy="320040"/>
          </a:xfrm>
          <a:prstGeom prst="rect">
            <a:avLst/>
          </a:prstGeom>
          <a:noFill/>
        </p:spPr>
        <p:txBody>
          <a:bodyPr wrap="square">
            <a:spAutoFit/>
          </a:bodyPr>
          <a:lstStyle/>
          <a:p>
            <a:pPr algn="ctr"/>
            <a:r>
              <a:rPr sz="900" b="0" i="1">
                <a:solidFill>
                  <a:srgbClr val="7799BB"/>
                </a:solidFill>
                <a:latin typeface="Arial"/>
              </a:rPr>
              <a:t>Fuente: BCRA — Relevamiento de Expectativas de Mercado, junio 2026 (publicado 6/7/2026).</a:t>
            </a:r>
          </a:p>
        </p:txBody>
      </p:sp>
      <p:sp>
        <p:nvSpPr>
          <p:cNvPr id="16" name="TextBox 15"/>
          <p:cNvSpPr txBox="1"/>
          <p:nvPr/>
        </p:nvSpPr>
        <p:spPr>
          <a:xfrm>
            <a:off x="457200" y="6473952"/>
            <a:ext cx="8229600" cy="292608"/>
          </a:xfrm>
          <a:prstGeom prst="rect">
            <a:avLst/>
          </a:prstGeom>
          <a:noFill/>
        </p:spPr>
        <p:txBody>
          <a:bodyPr wrap="square">
            <a:spAutoFit/>
          </a:bodyPr>
          <a:lstStyle/>
          <a:p>
            <a:pPr algn="ctr"/>
            <a:r>
              <a:rPr sz="900" b="0" i="0">
                <a:solidFill>
                  <a:srgbClr val="2E6CB8"/>
                </a:solidFill>
                <a:latin typeface="Arial"/>
              </a:rPr>
              <a:t>KARTAL Consulting  |  kartal.com.ar  |  El Mercado le Creyó al Gobierno — Julio 2026</a:t>
            </a:r>
          </a:p>
        </p:txBody>
      </p:sp>
      <p:sp>
        <p:nvSpPr>
          <p:cNvPr id="17" name="TextBox 1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800" b="1" i="0">
                <a:solidFill>
                  <a:srgbClr val="17253D"/>
                </a:solidFill>
                <a:latin typeface="Arial Black"/>
              </a:rPr>
              <a:t>EL CONSENSO DE LOS QUE SABEN</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05840"/>
            <a:ext cx="3840480" cy="5047488"/>
          </a:xfrm>
          <a:prstGeom prst="rect">
            <a:avLst/>
          </a:prstGeom>
          <a:solidFill>
            <a:srgbClr val="EFF5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143000"/>
            <a:ext cx="3657600" cy="2560320"/>
          </a:xfrm>
          <a:prstGeom prst="rect">
            <a:avLst/>
          </a:prstGeom>
          <a:noFill/>
        </p:spPr>
        <p:txBody>
          <a:bodyPr wrap="square">
            <a:spAutoFit/>
          </a:bodyPr>
          <a:lstStyle/>
          <a:p>
            <a:pPr algn="ctr"/>
            <a:r>
              <a:rPr sz="16000" b="1" i="0">
                <a:solidFill>
                  <a:srgbClr val="1E4D96"/>
                </a:solidFill>
                <a:latin typeface="Arial Black"/>
              </a:rPr>
              <a:t>44</a:t>
            </a:r>
          </a:p>
        </p:txBody>
      </p:sp>
      <p:sp>
        <p:nvSpPr>
          <p:cNvPr id="6" name="TextBox 5"/>
          <p:cNvSpPr txBox="1"/>
          <p:nvPr/>
        </p:nvSpPr>
        <p:spPr>
          <a:xfrm>
            <a:off x="502920" y="3703320"/>
            <a:ext cx="3657600" cy="457200"/>
          </a:xfrm>
          <a:prstGeom prst="rect">
            <a:avLst/>
          </a:prstGeom>
          <a:noFill/>
        </p:spPr>
        <p:txBody>
          <a:bodyPr wrap="square">
            <a:spAutoFit/>
          </a:bodyPr>
          <a:lstStyle/>
          <a:p>
            <a:pPr algn="ctr"/>
            <a:r>
              <a:rPr sz="2000" b="1" i="0">
                <a:solidFill>
                  <a:srgbClr val="2E6CB8"/>
                </a:solidFill>
                <a:latin typeface="Arial Black"/>
              </a:rPr>
              <a:t>especialistas</a:t>
            </a:r>
          </a:p>
        </p:txBody>
      </p:sp>
      <p:sp>
        <p:nvSpPr>
          <p:cNvPr id="7" name="Rectangle 6"/>
          <p:cNvSpPr/>
          <p:nvPr/>
        </p:nvSpPr>
        <p:spPr>
          <a:xfrm>
            <a:off x="640080" y="4224528"/>
            <a:ext cx="33832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4315968"/>
            <a:ext cx="3703320" cy="731520"/>
          </a:xfrm>
          <a:prstGeom prst="rect">
            <a:avLst/>
          </a:prstGeom>
          <a:noFill/>
        </p:spPr>
        <p:txBody>
          <a:bodyPr wrap="square">
            <a:spAutoFit/>
          </a:bodyPr>
          <a:lstStyle/>
          <a:p>
            <a:pPr algn="ctr"/>
            <a:r>
              <a:rPr sz="1200" b="0" i="0">
                <a:solidFill>
                  <a:srgbClr val="595959"/>
                </a:solidFill>
                <a:latin typeface="Calibri"/>
              </a:rPr>
              <a:t>32 consultoras y centros de investigación
12 entidades financieras argentinas</a:t>
            </a:r>
          </a:p>
        </p:txBody>
      </p:sp>
      <p:sp>
        <p:nvSpPr>
          <p:cNvPr id="9" name="TextBox 8"/>
          <p:cNvSpPr txBox="1"/>
          <p:nvPr/>
        </p:nvSpPr>
        <p:spPr>
          <a:xfrm>
            <a:off x="502920" y="5102352"/>
            <a:ext cx="3703320" cy="566928"/>
          </a:xfrm>
          <a:prstGeom prst="rect">
            <a:avLst/>
          </a:prstGeom>
          <a:noFill/>
        </p:spPr>
        <p:txBody>
          <a:bodyPr wrap="square">
            <a:spAutoFit/>
          </a:bodyPr>
          <a:lstStyle/>
          <a:p>
            <a:pPr algn="ctr"/>
            <a:r>
              <a:rPr sz="1100" b="0" i="1">
                <a:solidFill>
                  <a:srgbClr val="595959"/>
                </a:solidFill>
                <a:latin typeface="Calibri"/>
              </a:rPr>
              <a:t>Relevamiento: 26-30 jun 2026
Publicado: 6 de julio de 2026</a:t>
            </a:r>
          </a:p>
        </p:txBody>
      </p:sp>
      <p:sp>
        <p:nvSpPr>
          <p:cNvPr id="10" name="Rectangle 9"/>
          <p:cNvSpPr/>
          <p:nvPr/>
        </p:nvSpPr>
        <p:spPr>
          <a:xfrm>
            <a:off x="4389120" y="1005840"/>
            <a:ext cx="4389120" cy="1207008"/>
          </a:xfrm>
          <a:prstGeom prst="rect">
            <a:avLst/>
          </a:prstGeom>
          <a:solidFill>
            <a:srgbClr val="FFF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26280" y="1078992"/>
            <a:ext cx="4206240" cy="347472"/>
          </a:xfrm>
          <a:prstGeom prst="rect">
            <a:avLst/>
          </a:prstGeom>
          <a:noFill/>
        </p:spPr>
        <p:txBody>
          <a:bodyPr wrap="square">
            <a:spAutoFit/>
          </a:bodyPr>
          <a:lstStyle/>
          <a:p>
            <a:pPr algn="l"/>
            <a:r>
              <a:rPr sz="1100" b="1" i="0">
                <a:solidFill>
                  <a:srgbClr val="E36C09"/>
                </a:solidFill>
                <a:latin typeface="Arial Black"/>
              </a:rPr>
              <a:t>IPC junio</a:t>
            </a:r>
          </a:p>
        </p:txBody>
      </p:sp>
      <p:sp>
        <p:nvSpPr>
          <p:cNvPr id="12" name="TextBox 11"/>
          <p:cNvSpPr txBox="1"/>
          <p:nvPr/>
        </p:nvSpPr>
        <p:spPr>
          <a:xfrm>
            <a:off x="4526280" y="1389888"/>
            <a:ext cx="4206240" cy="658368"/>
          </a:xfrm>
          <a:prstGeom prst="rect">
            <a:avLst/>
          </a:prstGeom>
          <a:noFill/>
        </p:spPr>
        <p:txBody>
          <a:bodyPr wrap="square">
            <a:spAutoFit/>
          </a:bodyPr>
          <a:lstStyle/>
          <a:p>
            <a:pPr algn="l"/>
            <a:r>
              <a:rPr sz="3600" b="1" i="0">
                <a:solidFill>
                  <a:srgbClr val="E36C09"/>
                </a:solidFill>
                <a:latin typeface="Arial Black"/>
              </a:rPr>
              <a:t>2,0%</a:t>
            </a:r>
          </a:p>
        </p:txBody>
      </p:sp>
      <p:sp>
        <p:nvSpPr>
          <p:cNvPr id="13" name="TextBox 12"/>
          <p:cNvSpPr txBox="1"/>
          <p:nvPr/>
        </p:nvSpPr>
        <p:spPr>
          <a:xfrm>
            <a:off x="6766560" y="1572768"/>
            <a:ext cx="1828800" cy="475488"/>
          </a:xfrm>
          <a:prstGeom prst="rect">
            <a:avLst/>
          </a:prstGeom>
          <a:noFill/>
        </p:spPr>
        <p:txBody>
          <a:bodyPr wrap="square">
            <a:spAutoFit/>
          </a:bodyPr>
          <a:lstStyle/>
          <a:p>
            <a:pPr algn="l"/>
            <a:r>
              <a:rPr sz="1100" b="0" i="0">
                <a:solidFill>
                  <a:srgbClr val="595959"/>
                </a:solidFill>
                <a:latin typeface="Calibri"/>
              </a:rPr>
              <a:t>mensual</a:t>
            </a:r>
          </a:p>
        </p:txBody>
      </p:sp>
      <p:sp>
        <p:nvSpPr>
          <p:cNvPr id="14" name="Rectangle 13"/>
          <p:cNvSpPr/>
          <p:nvPr/>
        </p:nvSpPr>
        <p:spPr>
          <a:xfrm>
            <a:off x="4389120" y="2304288"/>
            <a:ext cx="4389120" cy="1207008"/>
          </a:xfrm>
          <a:prstGeom prst="rect">
            <a:avLst/>
          </a:prstGeom>
          <a:solidFill>
            <a:srgbClr val="E8F5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26280" y="2377440"/>
            <a:ext cx="4206240" cy="347472"/>
          </a:xfrm>
          <a:prstGeom prst="rect">
            <a:avLst/>
          </a:prstGeom>
          <a:noFill/>
        </p:spPr>
        <p:txBody>
          <a:bodyPr wrap="square">
            <a:spAutoFit/>
          </a:bodyPr>
          <a:lstStyle/>
          <a:p>
            <a:pPr algn="l"/>
            <a:r>
              <a:rPr sz="1100" b="1" i="0">
                <a:solidFill>
                  <a:srgbClr val="375623"/>
                </a:solidFill>
                <a:latin typeface="Arial Black"/>
              </a:rPr>
              <a:t>PIB 2026</a:t>
            </a:r>
          </a:p>
        </p:txBody>
      </p:sp>
      <p:sp>
        <p:nvSpPr>
          <p:cNvPr id="16" name="TextBox 15"/>
          <p:cNvSpPr txBox="1"/>
          <p:nvPr/>
        </p:nvSpPr>
        <p:spPr>
          <a:xfrm>
            <a:off x="4526280" y="2688336"/>
            <a:ext cx="4206240" cy="658368"/>
          </a:xfrm>
          <a:prstGeom prst="rect">
            <a:avLst/>
          </a:prstGeom>
          <a:noFill/>
        </p:spPr>
        <p:txBody>
          <a:bodyPr wrap="square">
            <a:spAutoFit/>
          </a:bodyPr>
          <a:lstStyle/>
          <a:p>
            <a:pPr algn="l"/>
            <a:r>
              <a:rPr sz="3600" b="1" i="0">
                <a:solidFill>
                  <a:srgbClr val="375623"/>
                </a:solidFill>
                <a:latin typeface="Arial Black"/>
              </a:rPr>
              <a:t>+3,0%</a:t>
            </a:r>
          </a:p>
        </p:txBody>
      </p:sp>
      <p:sp>
        <p:nvSpPr>
          <p:cNvPr id="17" name="TextBox 16"/>
          <p:cNvSpPr txBox="1"/>
          <p:nvPr/>
        </p:nvSpPr>
        <p:spPr>
          <a:xfrm>
            <a:off x="6766560" y="2871216"/>
            <a:ext cx="1828800" cy="475488"/>
          </a:xfrm>
          <a:prstGeom prst="rect">
            <a:avLst/>
          </a:prstGeom>
          <a:noFill/>
        </p:spPr>
        <p:txBody>
          <a:bodyPr wrap="square">
            <a:spAutoFit/>
          </a:bodyPr>
          <a:lstStyle/>
          <a:p>
            <a:pPr algn="l"/>
            <a:r>
              <a:rPr sz="1100" b="0" i="0">
                <a:solidFill>
                  <a:srgbClr val="595959"/>
                </a:solidFill>
                <a:latin typeface="Calibri"/>
              </a:rPr>
              <a:t>anual</a:t>
            </a:r>
          </a:p>
        </p:txBody>
      </p:sp>
      <p:sp>
        <p:nvSpPr>
          <p:cNvPr id="18" name="Rectangle 17"/>
          <p:cNvSpPr/>
          <p:nvPr/>
        </p:nvSpPr>
        <p:spPr>
          <a:xfrm>
            <a:off x="4389120" y="3602736"/>
            <a:ext cx="4389120" cy="1207008"/>
          </a:xfrm>
          <a:prstGeom prst="rect">
            <a:avLst/>
          </a:prstGeom>
          <a:solidFill>
            <a:srgbClr val="E8F0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26280" y="3675887"/>
            <a:ext cx="4206240" cy="347472"/>
          </a:xfrm>
          <a:prstGeom prst="rect">
            <a:avLst/>
          </a:prstGeom>
          <a:noFill/>
        </p:spPr>
        <p:txBody>
          <a:bodyPr wrap="square">
            <a:spAutoFit/>
          </a:bodyPr>
          <a:lstStyle/>
          <a:p>
            <a:pPr algn="l"/>
            <a:r>
              <a:rPr sz="1100" b="1" i="0">
                <a:solidFill>
                  <a:srgbClr val="1E4D96"/>
                </a:solidFill>
                <a:latin typeface="Arial Black"/>
              </a:rPr>
              <a:t>TC dic</a:t>
            </a:r>
          </a:p>
        </p:txBody>
      </p:sp>
      <p:sp>
        <p:nvSpPr>
          <p:cNvPr id="20" name="TextBox 19"/>
          <p:cNvSpPr txBox="1"/>
          <p:nvPr/>
        </p:nvSpPr>
        <p:spPr>
          <a:xfrm>
            <a:off x="4526280" y="3986784"/>
            <a:ext cx="4206240" cy="658368"/>
          </a:xfrm>
          <a:prstGeom prst="rect">
            <a:avLst/>
          </a:prstGeom>
          <a:noFill/>
        </p:spPr>
        <p:txBody>
          <a:bodyPr wrap="square">
            <a:spAutoFit/>
          </a:bodyPr>
          <a:lstStyle/>
          <a:p>
            <a:pPr algn="l"/>
            <a:r>
              <a:rPr sz="3600" b="1" i="0">
                <a:solidFill>
                  <a:srgbClr val="1E4D96"/>
                </a:solidFill>
                <a:latin typeface="Arial Black"/>
              </a:rPr>
              <a:t>$1.673</a:t>
            </a:r>
          </a:p>
        </p:txBody>
      </p:sp>
      <p:sp>
        <p:nvSpPr>
          <p:cNvPr id="21" name="TextBox 20"/>
          <p:cNvSpPr txBox="1"/>
          <p:nvPr/>
        </p:nvSpPr>
        <p:spPr>
          <a:xfrm>
            <a:off x="6766560" y="4169663"/>
            <a:ext cx="1828800" cy="475488"/>
          </a:xfrm>
          <a:prstGeom prst="rect">
            <a:avLst/>
          </a:prstGeom>
          <a:noFill/>
        </p:spPr>
        <p:txBody>
          <a:bodyPr wrap="square">
            <a:spAutoFit/>
          </a:bodyPr>
          <a:lstStyle/>
          <a:p>
            <a:pPr algn="l"/>
            <a:r>
              <a:rPr sz="1100" b="0" i="0">
                <a:solidFill>
                  <a:srgbClr val="595959"/>
                </a:solidFill>
                <a:latin typeface="Calibri"/>
              </a:rPr>
              <a:t>por USD</a:t>
            </a:r>
          </a:p>
        </p:txBody>
      </p:sp>
      <p:sp>
        <p:nvSpPr>
          <p:cNvPr id="22" name="Rectangle 21"/>
          <p:cNvSpPr/>
          <p:nvPr/>
        </p:nvSpPr>
        <p:spPr>
          <a:xfrm>
            <a:off x="4389120" y="4901184"/>
            <a:ext cx="4389120" cy="1207008"/>
          </a:xfrm>
          <a:prstGeom prst="rect">
            <a:avLst/>
          </a:prstGeom>
          <a:solidFill>
            <a:srgbClr val="E8F5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526280" y="4974336"/>
            <a:ext cx="4206240" cy="347472"/>
          </a:xfrm>
          <a:prstGeom prst="rect">
            <a:avLst/>
          </a:prstGeom>
          <a:noFill/>
        </p:spPr>
        <p:txBody>
          <a:bodyPr wrap="square">
            <a:spAutoFit/>
          </a:bodyPr>
          <a:lstStyle/>
          <a:p>
            <a:pPr algn="l"/>
            <a:r>
              <a:rPr sz="1100" b="1" i="0">
                <a:solidFill>
                  <a:srgbClr val="375623"/>
                </a:solidFill>
                <a:latin typeface="Arial Black"/>
              </a:rPr>
              <a:t>Superávit</a:t>
            </a:r>
          </a:p>
        </p:txBody>
      </p:sp>
      <p:sp>
        <p:nvSpPr>
          <p:cNvPr id="24" name="TextBox 23"/>
          <p:cNvSpPr txBox="1"/>
          <p:nvPr/>
        </p:nvSpPr>
        <p:spPr>
          <a:xfrm>
            <a:off x="4526280" y="5285232"/>
            <a:ext cx="4206240" cy="658368"/>
          </a:xfrm>
          <a:prstGeom prst="rect">
            <a:avLst/>
          </a:prstGeom>
          <a:noFill/>
        </p:spPr>
        <p:txBody>
          <a:bodyPr wrap="square">
            <a:spAutoFit/>
          </a:bodyPr>
          <a:lstStyle/>
          <a:p>
            <a:pPr algn="l"/>
            <a:r>
              <a:rPr sz="3600" b="1" i="0">
                <a:solidFill>
                  <a:srgbClr val="375623"/>
                </a:solidFill>
                <a:latin typeface="Arial Black"/>
              </a:rPr>
              <a:t>$15,7B</a:t>
            </a:r>
          </a:p>
        </p:txBody>
      </p:sp>
      <p:sp>
        <p:nvSpPr>
          <p:cNvPr id="25" name="TextBox 24"/>
          <p:cNvSpPr txBox="1"/>
          <p:nvPr/>
        </p:nvSpPr>
        <p:spPr>
          <a:xfrm>
            <a:off x="6766560" y="5468112"/>
            <a:ext cx="1828800" cy="475488"/>
          </a:xfrm>
          <a:prstGeom prst="rect">
            <a:avLst/>
          </a:prstGeom>
          <a:noFill/>
        </p:spPr>
        <p:txBody>
          <a:bodyPr wrap="square">
            <a:spAutoFit/>
          </a:bodyPr>
          <a:lstStyle/>
          <a:p>
            <a:pPr algn="l"/>
            <a:r>
              <a:rPr sz="1100" b="0" i="0">
                <a:solidFill>
                  <a:srgbClr val="595959"/>
                </a:solidFill>
                <a:latin typeface="Calibri"/>
              </a:rPr>
              <a:t>fiscal</a:t>
            </a:r>
          </a:p>
        </p:txBody>
      </p:sp>
      <p:pic>
        <p:nvPicPr>
          <p:cNvPr id="26" name="Picture 25"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7" name="TextBox 2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800" b="1" i="0">
                <a:solidFill>
                  <a:srgbClr val="FFFFFF"/>
                </a:solidFill>
                <a:latin typeface="Arial Black"/>
              </a:rPr>
              <a:t>SIETE VARIABLES. UN VEREDICTO.</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2697480" cy="2514600"/>
          </a:xfrm>
          <a:prstGeom prst="rect">
            <a:avLst/>
          </a:prstGeom>
          <a:solidFill>
            <a:srgbClr val="281E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74320" y="1005840"/>
            <a:ext cx="2697480" cy="73152"/>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47472" y="1170432"/>
            <a:ext cx="2542032" cy="1188720"/>
          </a:xfrm>
          <a:prstGeom prst="rect">
            <a:avLst/>
          </a:prstGeom>
          <a:noFill/>
        </p:spPr>
        <p:txBody>
          <a:bodyPr wrap="square">
            <a:spAutoFit/>
          </a:bodyPr>
          <a:lstStyle/>
          <a:p>
            <a:pPr algn="ctr"/>
            <a:r>
              <a:rPr sz="3800" b="1" i="0">
                <a:solidFill>
                  <a:srgbClr val="E36C09"/>
                </a:solidFill>
                <a:latin typeface="Arial Black"/>
              </a:rPr>
              <a:t>2,0%</a:t>
            </a:r>
          </a:p>
        </p:txBody>
      </p:sp>
      <p:sp>
        <p:nvSpPr>
          <p:cNvPr id="7" name="Rectangle 6"/>
          <p:cNvSpPr/>
          <p:nvPr/>
        </p:nvSpPr>
        <p:spPr>
          <a:xfrm>
            <a:off x="457200" y="2395728"/>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47472" y="2487168"/>
            <a:ext cx="2542032" cy="438912"/>
          </a:xfrm>
          <a:prstGeom prst="rect">
            <a:avLst/>
          </a:prstGeom>
          <a:noFill/>
        </p:spPr>
        <p:txBody>
          <a:bodyPr wrap="square">
            <a:spAutoFit/>
          </a:bodyPr>
          <a:lstStyle/>
          <a:p>
            <a:pPr algn="ctr"/>
            <a:r>
              <a:rPr sz="1200" b="1" i="0">
                <a:solidFill>
                  <a:srgbClr val="FFFFFF"/>
                </a:solidFill>
                <a:latin typeface="Arial Black"/>
              </a:rPr>
              <a:t>IPC Jun-2026</a:t>
            </a:r>
          </a:p>
        </p:txBody>
      </p:sp>
      <p:sp>
        <p:nvSpPr>
          <p:cNvPr id="9" name="TextBox 8"/>
          <p:cNvSpPr txBox="1"/>
          <p:nvPr/>
        </p:nvSpPr>
        <p:spPr>
          <a:xfrm>
            <a:off x="347472" y="2944368"/>
            <a:ext cx="2542032" cy="420624"/>
          </a:xfrm>
          <a:prstGeom prst="rect">
            <a:avLst/>
          </a:prstGeom>
          <a:noFill/>
        </p:spPr>
        <p:txBody>
          <a:bodyPr wrap="square">
            <a:spAutoFit/>
          </a:bodyPr>
          <a:lstStyle/>
          <a:p>
            <a:pPr algn="ctr"/>
            <a:r>
              <a:rPr sz="1000" b="0" i="1">
                <a:solidFill>
                  <a:srgbClr val="5B91CC"/>
                </a:solidFill>
                <a:latin typeface="Calibri"/>
              </a:rPr>
              <a:t>Top 10: 1,9%</a:t>
            </a:r>
          </a:p>
        </p:txBody>
      </p:sp>
      <p:sp>
        <p:nvSpPr>
          <p:cNvPr id="10" name="Rectangle 9"/>
          <p:cNvSpPr/>
          <p:nvPr/>
        </p:nvSpPr>
        <p:spPr>
          <a:xfrm>
            <a:off x="3154680" y="1005840"/>
            <a:ext cx="2697480" cy="2514600"/>
          </a:xfrm>
          <a:prstGeom prst="rect">
            <a:avLst/>
          </a:prstGeom>
          <a:solidFill>
            <a:srgbClr val="0A1E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3154680" y="1005840"/>
            <a:ext cx="2697480" cy="73152"/>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227832" y="1170432"/>
            <a:ext cx="2542032" cy="1188720"/>
          </a:xfrm>
          <a:prstGeom prst="rect">
            <a:avLst/>
          </a:prstGeom>
          <a:noFill/>
        </p:spPr>
        <p:txBody>
          <a:bodyPr wrap="square">
            <a:spAutoFit/>
          </a:bodyPr>
          <a:lstStyle/>
          <a:p>
            <a:pPr algn="ctr"/>
            <a:r>
              <a:rPr sz="3800" b="1" i="0">
                <a:solidFill>
                  <a:srgbClr val="375623"/>
                </a:solidFill>
                <a:latin typeface="Arial Black"/>
              </a:rPr>
              <a:t>+3,0%</a:t>
            </a:r>
          </a:p>
        </p:txBody>
      </p:sp>
      <p:sp>
        <p:nvSpPr>
          <p:cNvPr id="13" name="Rectangle 12"/>
          <p:cNvSpPr/>
          <p:nvPr/>
        </p:nvSpPr>
        <p:spPr>
          <a:xfrm>
            <a:off x="3337560" y="2395728"/>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227832" y="2487168"/>
            <a:ext cx="2542032" cy="438912"/>
          </a:xfrm>
          <a:prstGeom prst="rect">
            <a:avLst/>
          </a:prstGeom>
          <a:noFill/>
        </p:spPr>
        <p:txBody>
          <a:bodyPr wrap="square">
            <a:spAutoFit/>
          </a:bodyPr>
          <a:lstStyle/>
          <a:p>
            <a:pPr algn="ctr"/>
            <a:r>
              <a:rPr sz="1200" b="1" i="0">
                <a:solidFill>
                  <a:srgbClr val="FFFFFF"/>
                </a:solidFill>
                <a:latin typeface="Arial Black"/>
              </a:rPr>
              <a:t>PIB 2026 anual</a:t>
            </a:r>
          </a:p>
        </p:txBody>
      </p:sp>
      <p:sp>
        <p:nvSpPr>
          <p:cNvPr id="15" name="TextBox 14"/>
          <p:cNvSpPr txBox="1"/>
          <p:nvPr/>
        </p:nvSpPr>
        <p:spPr>
          <a:xfrm>
            <a:off x="3227832" y="2944368"/>
            <a:ext cx="2542032" cy="420624"/>
          </a:xfrm>
          <a:prstGeom prst="rect">
            <a:avLst/>
          </a:prstGeom>
          <a:noFill/>
        </p:spPr>
        <p:txBody>
          <a:bodyPr wrap="square">
            <a:spAutoFit/>
          </a:bodyPr>
          <a:lstStyle/>
          <a:p>
            <a:pPr algn="ctr"/>
            <a:r>
              <a:rPr sz="1000" b="0" i="1">
                <a:solidFill>
                  <a:srgbClr val="5B91CC"/>
                </a:solidFill>
                <a:latin typeface="Calibri"/>
              </a:rPr>
              <a:t>Q3/Q4: +0,9% s.e.</a:t>
            </a:r>
          </a:p>
        </p:txBody>
      </p:sp>
      <p:sp>
        <p:nvSpPr>
          <p:cNvPr id="16" name="Rectangle 15"/>
          <p:cNvSpPr/>
          <p:nvPr/>
        </p:nvSpPr>
        <p:spPr>
          <a:xfrm>
            <a:off x="6035040" y="1005840"/>
            <a:ext cx="2697480" cy="2514600"/>
          </a:xfrm>
          <a:prstGeom prst="rect">
            <a:avLst/>
          </a:prstGeom>
          <a:solidFill>
            <a:srgbClr val="1020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035040" y="1005840"/>
            <a:ext cx="2697480" cy="73152"/>
          </a:xfrm>
          <a:prstGeom prst="rect">
            <a:avLst/>
          </a:prstGeom>
          <a:solidFill>
            <a:srgbClr val="5B91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108192" y="1170432"/>
            <a:ext cx="2542032" cy="1188720"/>
          </a:xfrm>
          <a:prstGeom prst="rect">
            <a:avLst/>
          </a:prstGeom>
          <a:noFill/>
        </p:spPr>
        <p:txBody>
          <a:bodyPr wrap="square">
            <a:spAutoFit/>
          </a:bodyPr>
          <a:lstStyle/>
          <a:p>
            <a:pPr algn="ctr"/>
            <a:r>
              <a:rPr sz="3800" b="1" i="0">
                <a:solidFill>
                  <a:srgbClr val="5B91CC"/>
                </a:solidFill>
                <a:latin typeface="Arial Black"/>
              </a:rPr>
              <a:t>$1.673</a:t>
            </a:r>
          </a:p>
        </p:txBody>
      </p:sp>
      <p:sp>
        <p:nvSpPr>
          <p:cNvPr id="19" name="Rectangle 18"/>
          <p:cNvSpPr/>
          <p:nvPr/>
        </p:nvSpPr>
        <p:spPr>
          <a:xfrm>
            <a:off x="6217920" y="2395728"/>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108192" y="2487168"/>
            <a:ext cx="2542032" cy="438912"/>
          </a:xfrm>
          <a:prstGeom prst="rect">
            <a:avLst/>
          </a:prstGeom>
          <a:noFill/>
        </p:spPr>
        <p:txBody>
          <a:bodyPr wrap="square">
            <a:spAutoFit/>
          </a:bodyPr>
          <a:lstStyle/>
          <a:p>
            <a:pPr algn="ctr"/>
            <a:r>
              <a:rPr sz="1200" b="1" i="0">
                <a:solidFill>
                  <a:srgbClr val="FFFFFF"/>
                </a:solidFill>
                <a:latin typeface="Arial Black"/>
              </a:rPr>
              <a:t>TC dic-2026</a:t>
            </a:r>
          </a:p>
        </p:txBody>
      </p:sp>
      <p:sp>
        <p:nvSpPr>
          <p:cNvPr id="21" name="TextBox 20"/>
          <p:cNvSpPr txBox="1"/>
          <p:nvPr/>
        </p:nvSpPr>
        <p:spPr>
          <a:xfrm>
            <a:off x="6108192" y="2944368"/>
            <a:ext cx="2542032" cy="420624"/>
          </a:xfrm>
          <a:prstGeom prst="rect">
            <a:avLst/>
          </a:prstGeom>
          <a:noFill/>
        </p:spPr>
        <p:txBody>
          <a:bodyPr wrap="square">
            <a:spAutoFit/>
          </a:bodyPr>
          <a:lstStyle/>
          <a:p>
            <a:pPr algn="ctr"/>
            <a:r>
              <a:rPr sz="1000" b="0" i="1">
                <a:solidFill>
                  <a:srgbClr val="5B91CC"/>
                </a:solidFill>
                <a:latin typeface="Calibri"/>
              </a:rPr>
              <a:t>+15,5% i.a.</a:t>
            </a:r>
          </a:p>
        </p:txBody>
      </p:sp>
      <p:sp>
        <p:nvSpPr>
          <p:cNvPr id="22" name="Rectangle 21"/>
          <p:cNvSpPr/>
          <p:nvPr/>
        </p:nvSpPr>
        <p:spPr>
          <a:xfrm>
            <a:off x="274320" y="3675887"/>
            <a:ext cx="2697480" cy="2514600"/>
          </a:xfrm>
          <a:prstGeom prst="rect">
            <a:avLst/>
          </a:prstGeom>
          <a:solidFill>
            <a:srgbClr val="1E1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74320" y="3675887"/>
            <a:ext cx="2697480" cy="7315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47472" y="3840479"/>
            <a:ext cx="2542032" cy="1188720"/>
          </a:xfrm>
          <a:prstGeom prst="rect">
            <a:avLst/>
          </a:prstGeom>
          <a:noFill/>
        </p:spPr>
        <p:txBody>
          <a:bodyPr wrap="square">
            <a:spAutoFit/>
          </a:bodyPr>
          <a:lstStyle/>
          <a:p>
            <a:pPr algn="ctr"/>
            <a:r>
              <a:rPr sz="3800" b="1" i="0">
                <a:solidFill>
                  <a:srgbClr val="B8952A"/>
                </a:solidFill>
                <a:latin typeface="Arial Black"/>
              </a:rPr>
              <a:t>USD100B</a:t>
            </a:r>
          </a:p>
        </p:txBody>
      </p:sp>
      <p:sp>
        <p:nvSpPr>
          <p:cNvPr id="25" name="Rectangle 24"/>
          <p:cNvSpPr/>
          <p:nvPr/>
        </p:nvSpPr>
        <p:spPr>
          <a:xfrm>
            <a:off x="457200" y="5065775"/>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347472" y="5157216"/>
            <a:ext cx="2542032" cy="438912"/>
          </a:xfrm>
          <a:prstGeom prst="rect">
            <a:avLst/>
          </a:prstGeom>
          <a:noFill/>
        </p:spPr>
        <p:txBody>
          <a:bodyPr wrap="square">
            <a:spAutoFit/>
          </a:bodyPr>
          <a:lstStyle/>
          <a:p>
            <a:pPr algn="ctr"/>
            <a:r>
              <a:rPr sz="1200" b="1" i="0">
                <a:solidFill>
                  <a:srgbClr val="FFFFFF"/>
                </a:solidFill>
                <a:latin typeface="Arial Black"/>
              </a:rPr>
              <a:t>Exportaciones FOB</a:t>
            </a:r>
          </a:p>
        </p:txBody>
      </p:sp>
      <p:sp>
        <p:nvSpPr>
          <p:cNvPr id="27" name="TextBox 26"/>
          <p:cNvSpPr txBox="1"/>
          <p:nvPr/>
        </p:nvSpPr>
        <p:spPr>
          <a:xfrm>
            <a:off x="347472" y="5614416"/>
            <a:ext cx="2542032" cy="420624"/>
          </a:xfrm>
          <a:prstGeom prst="rect">
            <a:avLst/>
          </a:prstGeom>
          <a:noFill/>
        </p:spPr>
        <p:txBody>
          <a:bodyPr wrap="square">
            <a:spAutoFit/>
          </a:bodyPr>
          <a:lstStyle/>
          <a:p>
            <a:pPr algn="ctr"/>
            <a:r>
              <a:rPr sz="1000" b="0" i="1">
                <a:solidFill>
                  <a:srgbClr val="5B91CC"/>
                </a:solidFill>
                <a:latin typeface="Calibri"/>
              </a:rPr>
              <a:t>record historico</a:t>
            </a:r>
          </a:p>
        </p:txBody>
      </p:sp>
      <p:sp>
        <p:nvSpPr>
          <p:cNvPr id="28" name="Rectangle 27"/>
          <p:cNvSpPr/>
          <p:nvPr/>
        </p:nvSpPr>
        <p:spPr>
          <a:xfrm>
            <a:off x="3154680" y="3675887"/>
            <a:ext cx="2697480" cy="2514600"/>
          </a:xfrm>
          <a:prstGeom prst="rect">
            <a:avLst/>
          </a:prstGeom>
          <a:solidFill>
            <a:srgbClr val="0A1E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3154680" y="3675887"/>
            <a:ext cx="2697480" cy="73152"/>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3227832" y="3840479"/>
            <a:ext cx="2542032" cy="1188720"/>
          </a:xfrm>
          <a:prstGeom prst="rect">
            <a:avLst/>
          </a:prstGeom>
          <a:noFill/>
        </p:spPr>
        <p:txBody>
          <a:bodyPr wrap="square">
            <a:spAutoFit/>
          </a:bodyPr>
          <a:lstStyle/>
          <a:p>
            <a:pPr algn="ctr"/>
            <a:r>
              <a:rPr sz="3800" b="1" i="0">
                <a:solidFill>
                  <a:srgbClr val="375623"/>
                </a:solidFill>
                <a:latin typeface="Arial Black"/>
              </a:rPr>
              <a:t>$15,7B</a:t>
            </a:r>
          </a:p>
        </p:txBody>
      </p:sp>
      <p:sp>
        <p:nvSpPr>
          <p:cNvPr id="31" name="Rectangle 30"/>
          <p:cNvSpPr/>
          <p:nvPr/>
        </p:nvSpPr>
        <p:spPr>
          <a:xfrm>
            <a:off x="3337560" y="5065775"/>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3227832" y="5157216"/>
            <a:ext cx="2542032" cy="438912"/>
          </a:xfrm>
          <a:prstGeom prst="rect">
            <a:avLst/>
          </a:prstGeom>
          <a:noFill/>
        </p:spPr>
        <p:txBody>
          <a:bodyPr wrap="square">
            <a:spAutoFit/>
          </a:bodyPr>
          <a:lstStyle/>
          <a:p>
            <a:pPr algn="ctr"/>
            <a:r>
              <a:rPr sz="1200" b="1" i="0">
                <a:solidFill>
                  <a:srgbClr val="FFFFFF"/>
                </a:solidFill>
                <a:latin typeface="Arial Black"/>
              </a:rPr>
              <a:t>Superavit fiscal</a:t>
            </a:r>
          </a:p>
        </p:txBody>
      </p:sp>
      <p:sp>
        <p:nvSpPr>
          <p:cNvPr id="33" name="TextBox 32"/>
          <p:cNvSpPr txBox="1"/>
          <p:nvPr/>
        </p:nvSpPr>
        <p:spPr>
          <a:xfrm>
            <a:off x="3227832" y="5614416"/>
            <a:ext cx="2542032" cy="420624"/>
          </a:xfrm>
          <a:prstGeom prst="rect">
            <a:avLst/>
          </a:prstGeom>
          <a:noFill/>
        </p:spPr>
        <p:txBody>
          <a:bodyPr wrap="square">
            <a:spAutoFit/>
          </a:bodyPr>
          <a:lstStyle/>
          <a:p>
            <a:pPr algn="ctr"/>
            <a:r>
              <a:rPr sz="1000" b="0" i="1">
                <a:solidFill>
                  <a:srgbClr val="5B91CC"/>
                </a:solidFill>
                <a:latin typeface="Calibri"/>
              </a:rPr>
              <a:t>piso: $9,0B</a:t>
            </a:r>
          </a:p>
        </p:txBody>
      </p:sp>
      <p:sp>
        <p:nvSpPr>
          <p:cNvPr id="34" name="Rectangle 33"/>
          <p:cNvSpPr/>
          <p:nvPr/>
        </p:nvSpPr>
        <p:spPr>
          <a:xfrm>
            <a:off x="6035040" y="3675887"/>
            <a:ext cx="2697480" cy="2514600"/>
          </a:xfrm>
          <a:prstGeom prst="rect">
            <a:avLst/>
          </a:prstGeom>
          <a:solidFill>
            <a:srgbClr val="281E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6035040" y="3675887"/>
            <a:ext cx="2697480" cy="73152"/>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6108192" y="3840479"/>
            <a:ext cx="2542032" cy="1188720"/>
          </a:xfrm>
          <a:prstGeom prst="rect">
            <a:avLst/>
          </a:prstGeom>
          <a:noFill/>
        </p:spPr>
        <p:txBody>
          <a:bodyPr wrap="square">
            <a:spAutoFit/>
          </a:bodyPr>
          <a:lstStyle/>
          <a:p>
            <a:pPr algn="ctr"/>
            <a:r>
              <a:rPr sz="3800" b="1" i="0">
                <a:solidFill>
                  <a:srgbClr val="E36C09"/>
                </a:solidFill>
                <a:latin typeface="Arial Black"/>
              </a:rPr>
              <a:t>7,5%</a:t>
            </a:r>
          </a:p>
        </p:txBody>
      </p:sp>
      <p:sp>
        <p:nvSpPr>
          <p:cNvPr id="37" name="Rectangle 36"/>
          <p:cNvSpPr/>
          <p:nvPr/>
        </p:nvSpPr>
        <p:spPr>
          <a:xfrm>
            <a:off x="6217920" y="5065775"/>
            <a:ext cx="2331720"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6108192" y="5157216"/>
            <a:ext cx="2542032" cy="438912"/>
          </a:xfrm>
          <a:prstGeom prst="rect">
            <a:avLst/>
          </a:prstGeom>
          <a:noFill/>
        </p:spPr>
        <p:txBody>
          <a:bodyPr wrap="square">
            <a:spAutoFit/>
          </a:bodyPr>
          <a:lstStyle/>
          <a:p>
            <a:pPr algn="ctr"/>
            <a:r>
              <a:rPr sz="1200" b="1" i="0">
                <a:solidFill>
                  <a:srgbClr val="FFFFFF"/>
                </a:solidFill>
                <a:latin typeface="Arial Black"/>
              </a:rPr>
              <a:t>Desocupacion Q4</a:t>
            </a:r>
          </a:p>
        </p:txBody>
      </p:sp>
      <p:sp>
        <p:nvSpPr>
          <p:cNvPr id="39" name="TextBox 38"/>
          <p:cNvSpPr txBox="1"/>
          <p:nvPr/>
        </p:nvSpPr>
        <p:spPr>
          <a:xfrm>
            <a:off x="6108192" y="5614416"/>
            <a:ext cx="2542032" cy="420624"/>
          </a:xfrm>
          <a:prstGeom prst="rect">
            <a:avLst/>
          </a:prstGeom>
          <a:noFill/>
        </p:spPr>
        <p:txBody>
          <a:bodyPr wrap="square">
            <a:spAutoFit/>
          </a:bodyPr>
          <a:lstStyle/>
          <a:p>
            <a:pPr algn="ctr"/>
            <a:r>
              <a:rPr sz="1000" b="0" i="1">
                <a:solidFill>
                  <a:srgbClr val="5B91CC"/>
                </a:solidFill>
                <a:latin typeface="Calibri"/>
              </a:rPr>
              <a:t>vs 7,7% Q2-2026</a:t>
            </a:r>
          </a:p>
        </p:txBody>
      </p:sp>
      <p:pic>
        <p:nvPicPr>
          <p:cNvPr id="40" name="Picture 39"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41" name="TextBox 40"/>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600" b="1" i="0">
                <a:solidFill>
                  <a:srgbClr val="17253D"/>
                </a:solidFill>
                <a:latin typeface="Arial Black"/>
              </a:rPr>
              <a:t>LA INFLACIÓN CEDE — PERO NO CONVERGE</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05840"/>
            <a:ext cx="4160520" cy="5047488"/>
          </a:xfrm>
          <a:prstGeom prst="rect">
            <a:avLst/>
          </a:prstGeom>
          <a:solidFill>
            <a:srgbClr val="FEF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143000"/>
            <a:ext cx="3977639" cy="1920240"/>
          </a:xfrm>
          <a:prstGeom prst="rect">
            <a:avLst/>
          </a:prstGeom>
          <a:noFill/>
        </p:spPr>
        <p:txBody>
          <a:bodyPr wrap="square">
            <a:spAutoFit/>
          </a:bodyPr>
          <a:lstStyle/>
          <a:p>
            <a:pPr algn="ctr"/>
            <a:r>
              <a:rPr sz="9200" b="1" i="0">
                <a:solidFill>
                  <a:srgbClr val="E36C09"/>
                </a:solidFill>
                <a:latin typeface="Arial Black"/>
              </a:rPr>
              <a:t>2,0%</a:t>
            </a:r>
          </a:p>
        </p:txBody>
      </p:sp>
      <p:sp>
        <p:nvSpPr>
          <p:cNvPr id="6" name="TextBox 5"/>
          <p:cNvSpPr txBox="1"/>
          <p:nvPr/>
        </p:nvSpPr>
        <p:spPr>
          <a:xfrm>
            <a:off x="502920" y="3017520"/>
            <a:ext cx="3977639" cy="475488"/>
          </a:xfrm>
          <a:prstGeom prst="rect">
            <a:avLst/>
          </a:prstGeom>
          <a:noFill/>
        </p:spPr>
        <p:txBody>
          <a:bodyPr wrap="square">
            <a:spAutoFit/>
          </a:bodyPr>
          <a:lstStyle/>
          <a:p>
            <a:pPr algn="ctr"/>
            <a:r>
              <a:rPr sz="1600" b="1" i="0">
                <a:solidFill>
                  <a:srgbClr val="17253D"/>
                </a:solidFill>
                <a:latin typeface="Arial"/>
              </a:rPr>
              <a:t>IPC mensual — junio 2026</a:t>
            </a:r>
          </a:p>
        </p:txBody>
      </p:sp>
      <p:sp>
        <p:nvSpPr>
          <p:cNvPr id="7" name="Rectangle 6"/>
          <p:cNvSpPr/>
          <p:nvPr/>
        </p:nvSpPr>
        <p:spPr>
          <a:xfrm>
            <a:off x="640080" y="3566160"/>
            <a:ext cx="3703320"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3675887"/>
            <a:ext cx="3977639" cy="384048"/>
          </a:xfrm>
          <a:prstGeom prst="rect">
            <a:avLst/>
          </a:prstGeom>
          <a:noFill/>
        </p:spPr>
        <p:txBody>
          <a:bodyPr wrap="square">
            <a:spAutoFit/>
          </a:bodyPr>
          <a:lstStyle/>
          <a:p>
            <a:pPr algn="ctr"/>
            <a:r>
              <a:rPr sz="1200" b="0" i="0">
                <a:solidFill>
                  <a:srgbClr val="E36C09"/>
                </a:solidFill>
                <a:latin typeface="Calibri"/>
              </a:rPr>
              <a:t>Top 10 (los más precisos del REM): 1,9%</a:t>
            </a:r>
          </a:p>
        </p:txBody>
      </p:sp>
      <p:sp>
        <p:nvSpPr>
          <p:cNvPr id="9" name="TextBox 8"/>
          <p:cNvSpPr txBox="1"/>
          <p:nvPr/>
        </p:nvSpPr>
        <p:spPr>
          <a:xfrm>
            <a:off x="502920" y="4096512"/>
            <a:ext cx="3977639" cy="347472"/>
          </a:xfrm>
          <a:prstGeom prst="rect">
            <a:avLst/>
          </a:prstGeom>
          <a:noFill/>
        </p:spPr>
        <p:txBody>
          <a:bodyPr wrap="square">
            <a:spAutoFit/>
          </a:bodyPr>
          <a:lstStyle/>
          <a:p>
            <a:pPr algn="ctr"/>
            <a:r>
              <a:rPr sz="1200" b="0" i="1">
                <a:solidFill>
                  <a:srgbClr val="595959"/>
                </a:solidFill>
                <a:latin typeface="Calibri"/>
              </a:rPr>
              <a:t>-0,1 pp vs REM anterior</a:t>
            </a:r>
          </a:p>
        </p:txBody>
      </p:sp>
      <p:sp>
        <p:nvSpPr>
          <p:cNvPr id="10" name="TextBox 9"/>
          <p:cNvSpPr txBox="1"/>
          <p:nvPr/>
        </p:nvSpPr>
        <p:spPr>
          <a:xfrm>
            <a:off x="502920" y="4498848"/>
            <a:ext cx="3977639" cy="548640"/>
          </a:xfrm>
          <a:prstGeom prst="rect">
            <a:avLst/>
          </a:prstGeom>
          <a:noFill/>
        </p:spPr>
        <p:txBody>
          <a:bodyPr wrap="square">
            <a:spAutoFit/>
          </a:bodyPr>
          <a:lstStyle/>
          <a:p>
            <a:pPr algn="ctr"/>
            <a:r>
              <a:rPr sz="1100" b="0" i="0">
                <a:solidFill>
                  <a:srgbClr val="595959"/>
                </a:solidFill>
                <a:latin typeface="Calibri"/>
              </a:rPr>
              <a:t>IPC Nucleo junio: 1,9%
(sin estacionales ni regulados)</a:t>
            </a:r>
          </a:p>
        </p:txBody>
      </p:sp>
      <p:sp>
        <p:nvSpPr>
          <p:cNvPr id="11" name="Rectangle 10"/>
          <p:cNvSpPr/>
          <p:nvPr/>
        </p:nvSpPr>
        <p:spPr>
          <a:xfrm>
            <a:off x="4709160" y="1005840"/>
            <a:ext cx="4069080" cy="5047488"/>
          </a:xfrm>
          <a:prstGeom prst="rect">
            <a:avLst/>
          </a:prstGeom>
          <a:solidFill>
            <a:srgbClr val="F5F8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828032" y="1097280"/>
            <a:ext cx="3858768" cy="438912"/>
          </a:xfrm>
          <a:prstGeom prst="rect">
            <a:avLst/>
          </a:prstGeom>
          <a:noFill/>
        </p:spPr>
        <p:txBody>
          <a:bodyPr wrap="square">
            <a:spAutoFit/>
          </a:bodyPr>
          <a:lstStyle/>
          <a:p>
            <a:pPr algn="ctr"/>
            <a:r>
              <a:rPr sz="1300" b="1" i="0">
                <a:solidFill>
                  <a:srgbClr val="1E4D96"/>
                </a:solidFill>
                <a:latin typeface="Arial Black"/>
              </a:rPr>
              <a:t>PATH ESPERADO JUL-DIC</a:t>
            </a:r>
          </a:p>
        </p:txBody>
      </p:sp>
      <p:sp>
        <p:nvSpPr>
          <p:cNvPr id="13" name="Rectangle 12"/>
          <p:cNvSpPr/>
          <p:nvPr/>
        </p:nvSpPr>
        <p:spPr>
          <a:xfrm>
            <a:off x="4846320" y="1572768"/>
            <a:ext cx="3749039"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828032" y="1691640"/>
            <a:ext cx="73152" cy="4937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956048" y="1746504"/>
            <a:ext cx="1828800" cy="365760"/>
          </a:xfrm>
          <a:prstGeom prst="rect">
            <a:avLst/>
          </a:prstGeom>
          <a:noFill/>
        </p:spPr>
        <p:txBody>
          <a:bodyPr wrap="square">
            <a:spAutoFit/>
          </a:bodyPr>
          <a:lstStyle/>
          <a:p>
            <a:pPr algn="l"/>
            <a:r>
              <a:rPr sz="1100" b="0" i="0">
                <a:solidFill>
                  <a:srgbClr val="17253D"/>
                </a:solidFill>
                <a:latin typeface="Calibri"/>
              </a:rPr>
              <a:t>Julio</a:t>
            </a:r>
          </a:p>
        </p:txBody>
      </p:sp>
      <p:sp>
        <p:nvSpPr>
          <p:cNvPr id="16" name="TextBox 15"/>
          <p:cNvSpPr txBox="1"/>
          <p:nvPr/>
        </p:nvSpPr>
        <p:spPr>
          <a:xfrm>
            <a:off x="6858000" y="1728216"/>
            <a:ext cx="1847088" cy="420624"/>
          </a:xfrm>
          <a:prstGeom prst="rect">
            <a:avLst/>
          </a:prstGeom>
          <a:noFill/>
        </p:spPr>
        <p:txBody>
          <a:bodyPr wrap="square">
            <a:spAutoFit/>
          </a:bodyPr>
          <a:lstStyle/>
          <a:p>
            <a:pPr algn="r"/>
            <a:r>
              <a:rPr sz="1600" b="1" i="0">
                <a:solidFill>
                  <a:srgbClr val="E36C09"/>
                </a:solidFill>
                <a:latin typeface="Arial Black"/>
              </a:rPr>
              <a:t>1,9%</a:t>
            </a:r>
          </a:p>
        </p:txBody>
      </p:sp>
      <p:sp>
        <p:nvSpPr>
          <p:cNvPr id="17" name="Rectangle 16"/>
          <p:cNvSpPr/>
          <p:nvPr/>
        </p:nvSpPr>
        <p:spPr>
          <a:xfrm>
            <a:off x="4828032" y="2350008"/>
            <a:ext cx="73152" cy="4937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956048" y="2404872"/>
            <a:ext cx="1828800" cy="365760"/>
          </a:xfrm>
          <a:prstGeom prst="rect">
            <a:avLst/>
          </a:prstGeom>
          <a:noFill/>
        </p:spPr>
        <p:txBody>
          <a:bodyPr wrap="square">
            <a:spAutoFit/>
          </a:bodyPr>
          <a:lstStyle/>
          <a:p>
            <a:pPr algn="l"/>
            <a:r>
              <a:rPr sz="1100" b="0" i="0">
                <a:solidFill>
                  <a:srgbClr val="17253D"/>
                </a:solidFill>
                <a:latin typeface="Calibri"/>
              </a:rPr>
              <a:t>Agosto</a:t>
            </a:r>
          </a:p>
        </p:txBody>
      </p:sp>
      <p:sp>
        <p:nvSpPr>
          <p:cNvPr id="19" name="TextBox 18"/>
          <p:cNvSpPr txBox="1"/>
          <p:nvPr/>
        </p:nvSpPr>
        <p:spPr>
          <a:xfrm>
            <a:off x="6858000" y="2386584"/>
            <a:ext cx="1847088" cy="420624"/>
          </a:xfrm>
          <a:prstGeom prst="rect">
            <a:avLst/>
          </a:prstGeom>
          <a:noFill/>
        </p:spPr>
        <p:txBody>
          <a:bodyPr wrap="square">
            <a:spAutoFit/>
          </a:bodyPr>
          <a:lstStyle/>
          <a:p>
            <a:pPr algn="r"/>
            <a:r>
              <a:rPr sz="1600" b="1" i="0">
                <a:solidFill>
                  <a:srgbClr val="E36C09"/>
                </a:solidFill>
                <a:latin typeface="Arial Black"/>
              </a:rPr>
              <a:t>1,8%</a:t>
            </a:r>
          </a:p>
        </p:txBody>
      </p:sp>
      <p:sp>
        <p:nvSpPr>
          <p:cNvPr id="20" name="Rectangle 19"/>
          <p:cNvSpPr/>
          <p:nvPr/>
        </p:nvSpPr>
        <p:spPr>
          <a:xfrm>
            <a:off x="4828032" y="3008376"/>
            <a:ext cx="73152" cy="4937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956048" y="3063240"/>
            <a:ext cx="1828800" cy="365760"/>
          </a:xfrm>
          <a:prstGeom prst="rect">
            <a:avLst/>
          </a:prstGeom>
          <a:noFill/>
        </p:spPr>
        <p:txBody>
          <a:bodyPr wrap="square">
            <a:spAutoFit/>
          </a:bodyPr>
          <a:lstStyle/>
          <a:p>
            <a:pPr algn="l"/>
            <a:r>
              <a:rPr sz="1100" b="0" i="0">
                <a:solidFill>
                  <a:srgbClr val="17253D"/>
                </a:solidFill>
                <a:latin typeface="Calibri"/>
              </a:rPr>
              <a:t>Septiembre</a:t>
            </a:r>
          </a:p>
        </p:txBody>
      </p:sp>
      <p:sp>
        <p:nvSpPr>
          <p:cNvPr id="22" name="TextBox 21"/>
          <p:cNvSpPr txBox="1"/>
          <p:nvPr/>
        </p:nvSpPr>
        <p:spPr>
          <a:xfrm>
            <a:off x="6858000" y="3044952"/>
            <a:ext cx="1847088" cy="420624"/>
          </a:xfrm>
          <a:prstGeom prst="rect">
            <a:avLst/>
          </a:prstGeom>
          <a:noFill/>
        </p:spPr>
        <p:txBody>
          <a:bodyPr wrap="square">
            <a:spAutoFit/>
          </a:bodyPr>
          <a:lstStyle/>
          <a:p>
            <a:pPr algn="r"/>
            <a:r>
              <a:rPr sz="1600" b="1" i="0">
                <a:solidFill>
                  <a:srgbClr val="E36C09"/>
                </a:solidFill>
                <a:latin typeface="Arial Black"/>
              </a:rPr>
              <a:t>1,8%</a:t>
            </a:r>
          </a:p>
        </p:txBody>
      </p:sp>
      <p:sp>
        <p:nvSpPr>
          <p:cNvPr id="23" name="Rectangle 22"/>
          <p:cNvSpPr/>
          <p:nvPr/>
        </p:nvSpPr>
        <p:spPr>
          <a:xfrm>
            <a:off x="4828032" y="3666744"/>
            <a:ext cx="73152" cy="4937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956048" y="3721607"/>
            <a:ext cx="1828800" cy="365760"/>
          </a:xfrm>
          <a:prstGeom prst="rect">
            <a:avLst/>
          </a:prstGeom>
          <a:noFill/>
        </p:spPr>
        <p:txBody>
          <a:bodyPr wrap="square">
            <a:spAutoFit/>
          </a:bodyPr>
          <a:lstStyle/>
          <a:p>
            <a:pPr algn="l"/>
            <a:r>
              <a:rPr sz="1100" b="0" i="0">
                <a:solidFill>
                  <a:srgbClr val="17253D"/>
                </a:solidFill>
                <a:latin typeface="Calibri"/>
              </a:rPr>
              <a:t>Octubre</a:t>
            </a:r>
          </a:p>
        </p:txBody>
      </p:sp>
      <p:sp>
        <p:nvSpPr>
          <p:cNvPr id="25" name="TextBox 24"/>
          <p:cNvSpPr txBox="1"/>
          <p:nvPr/>
        </p:nvSpPr>
        <p:spPr>
          <a:xfrm>
            <a:off x="6858000" y="3703320"/>
            <a:ext cx="1847088" cy="420624"/>
          </a:xfrm>
          <a:prstGeom prst="rect">
            <a:avLst/>
          </a:prstGeom>
          <a:noFill/>
        </p:spPr>
        <p:txBody>
          <a:bodyPr wrap="square">
            <a:spAutoFit/>
          </a:bodyPr>
          <a:lstStyle/>
          <a:p>
            <a:pPr algn="r"/>
            <a:r>
              <a:rPr sz="1600" b="1" i="0">
                <a:solidFill>
                  <a:srgbClr val="E36C09"/>
                </a:solidFill>
                <a:latin typeface="Arial Black"/>
              </a:rPr>
              <a:t>1,7%</a:t>
            </a:r>
          </a:p>
        </p:txBody>
      </p:sp>
      <p:sp>
        <p:nvSpPr>
          <p:cNvPr id="26" name="Rectangle 25"/>
          <p:cNvSpPr/>
          <p:nvPr/>
        </p:nvSpPr>
        <p:spPr>
          <a:xfrm>
            <a:off x="4828032" y="4325112"/>
            <a:ext cx="73152" cy="493776"/>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956048" y="4379975"/>
            <a:ext cx="1828800" cy="365760"/>
          </a:xfrm>
          <a:prstGeom prst="rect">
            <a:avLst/>
          </a:prstGeom>
          <a:noFill/>
        </p:spPr>
        <p:txBody>
          <a:bodyPr wrap="square">
            <a:spAutoFit/>
          </a:bodyPr>
          <a:lstStyle/>
          <a:p>
            <a:pPr algn="l"/>
            <a:r>
              <a:rPr sz="1100" b="0" i="0">
                <a:solidFill>
                  <a:srgbClr val="17253D"/>
                </a:solidFill>
                <a:latin typeface="Calibri"/>
              </a:rPr>
              <a:t>Noviembre</a:t>
            </a:r>
          </a:p>
        </p:txBody>
      </p:sp>
      <p:sp>
        <p:nvSpPr>
          <p:cNvPr id="28" name="TextBox 27"/>
          <p:cNvSpPr txBox="1"/>
          <p:nvPr/>
        </p:nvSpPr>
        <p:spPr>
          <a:xfrm>
            <a:off x="6858000" y="4361688"/>
            <a:ext cx="1847088" cy="420624"/>
          </a:xfrm>
          <a:prstGeom prst="rect">
            <a:avLst/>
          </a:prstGeom>
          <a:noFill/>
        </p:spPr>
        <p:txBody>
          <a:bodyPr wrap="square">
            <a:spAutoFit/>
          </a:bodyPr>
          <a:lstStyle/>
          <a:p>
            <a:pPr algn="r"/>
            <a:r>
              <a:rPr sz="1600" b="1" i="0">
                <a:solidFill>
                  <a:srgbClr val="375623"/>
                </a:solidFill>
                <a:latin typeface="Arial Black"/>
              </a:rPr>
              <a:t>1,6%</a:t>
            </a:r>
          </a:p>
        </p:txBody>
      </p:sp>
      <p:sp>
        <p:nvSpPr>
          <p:cNvPr id="29" name="Rectangle 28"/>
          <p:cNvSpPr/>
          <p:nvPr/>
        </p:nvSpPr>
        <p:spPr>
          <a:xfrm>
            <a:off x="4828032" y="4983479"/>
            <a:ext cx="73152" cy="493776"/>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4956048" y="5038343"/>
            <a:ext cx="1828800" cy="365760"/>
          </a:xfrm>
          <a:prstGeom prst="rect">
            <a:avLst/>
          </a:prstGeom>
          <a:noFill/>
        </p:spPr>
        <p:txBody>
          <a:bodyPr wrap="square">
            <a:spAutoFit/>
          </a:bodyPr>
          <a:lstStyle/>
          <a:p>
            <a:pPr algn="l"/>
            <a:r>
              <a:rPr sz="1100" b="0" i="0">
                <a:solidFill>
                  <a:srgbClr val="17253D"/>
                </a:solidFill>
                <a:latin typeface="Calibri"/>
              </a:rPr>
              <a:t>Diciembre</a:t>
            </a:r>
          </a:p>
        </p:txBody>
      </p:sp>
      <p:sp>
        <p:nvSpPr>
          <p:cNvPr id="31" name="TextBox 30"/>
          <p:cNvSpPr txBox="1"/>
          <p:nvPr/>
        </p:nvSpPr>
        <p:spPr>
          <a:xfrm>
            <a:off x="6858000" y="5020055"/>
            <a:ext cx="1847088" cy="420624"/>
          </a:xfrm>
          <a:prstGeom prst="rect">
            <a:avLst/>
          </a:prstGeom>
          <a:noFill/>
        </p:spPr>
        <p:txBody>
          <a:bodyPr wrap="square">
            <a:spAutoFit/>
          </a:bodyPr>
          <a:lstStyle/>
          <a:p>
            <a:pPr algn="r"/>
            <a:r>
              <a:rPr sz="1600" b="1" i="0">
                <a:solidFill>
                  <a:srgbClr val="375623"/>
                </a:solidFill>
                <a:latin typeface="Arial Black"/>
              </a:rPr>
              <a:t>1,6%</a:t>
            </a:r>
          </a:p>
        </p:txBody>
      </p:sp>
      <p:sp>
        <p:nvSpPr>
          <p:cNvPr id="32" name="Rectangle 31"/>
          <p:cNvSpPr/>
          <p:nvPr/>
        </p:nvSpPr>
        <p:spPr>
          <a:xfrm>
            <a:off x="4709160" y="5733288"/>
            <a:ext cx="4069080" cy="384048"/>
          </a:xfrm>
          <a:prstGeom prst="rect">
            <a:avLst/>
          </a:prstGeom>
          <a:solidFill>
            <a:srgbClr val="FEF0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4773168" y="5760720"/>
            <a:ext cx="3931920" cy="329184"/>
          </a:xfrm>
          <a:prstGeom prst="rect">
            <a:avLst/>
          </a:prstGeom>
          <a:noFill/>
        </p:spPr>
        <p:txBody>
          <a:bodyPr wrap="square">
            <a:spAutoFit/>
          </a:bodyPr>
          <a:lstStyle/>
          <a:p>
            <a:pPr algn="ctr"/>
            <a:r>
              <a:rPr sz="1000" b="1" i="0">
                <a:solidFill>
                  <a:srgbClr val="E36C09"/>
                </a:solidFill>
                <a:latin typeface="Calibri"/>
              </a:rPr>
              <a:t>Anualizado dic-2026: ~21%  —  la desinflacion es real pero gradual.</a:t>
            </a:r>
          </a:p>
        </p:txBody>
      </p:sp>
      <p:pic>
        <p:nvPicPr>
          <p:cNvPr id="34" name="Picture 33"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35" name="TextBox 34"/>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600" b="1" i="0">
                <a:solidFill>
                  <a:srgbClr val="17253D"/>
                </a:solidFill>
                <a:latin typeface="Arial Black"/>
              </a:rPr>
              <a:t>EL DÓLAR QUE EL MERCADO ANTICIPA</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rem_junio_2026_tc_inflacion.png"/>
          <p:cNvPicPr>
            <a:picLocks noChangeAspect="1"/>
          </p:cNvPicPr>
          <p:nvPr/>
        </p:nvPicPr>
        <p:blipFill>
          <a:blip r:embed="rId2"/>
          <a:stretch>
            <a:fillRect/>
          </a:stretch>
        </p:blipFill>
        <p:spPr>
          <a:xfrm>
            <a:off x="457200" y="960120"/>
            <a:ext cx="8229600" cy="5166360"/>
          </a:xfrm>
          <a:prstGeom prst="rect">
            <a:avLst/>
          </a:prstGeom>
        </p:spPr>
      </p:pic>
      <p:pic>
        <p:nvPicPr>
          <p:cNvPr id="5" name="Picture 4" descr="Kartal_Logo_trans.png"/>
          <p:cNvPicPr>
            <a:picLocks noChangeAspect="1"/>
          </p:cNvPicPr>
          <p:nvPr/>
        </p:nvPicPr>
        <p:blipFill>
          <a:blip r:embed="rId3"/>
          <a:stretch>
            <a:fillRect/>
          </a:stretch>
        </p:blipFill>
        <p:spPr>
          <a:xfrm>
            <a:off x="7772400" y="201168"/>
            <a:ext cx="1188720" cy="475488"/>
          </a:xfrm>
          <a:prstGeom prst="rect">
            <a:avLst/>
          </a:prstGeom>
        </p:spPr>
      </p:pic>
      <p:sp>
        <p:nvSpPr>
          <p:cNvPr id="6" name="TextBox 5"/>
          <p:cNvSpPr txBox="1"/>
          <p:nvPr/>
        </p:nvSpPr>
        <p:spPr>
          <a:xfrm>
            <a:off x="365760" y="6291072"/>
            <a:ext cx="8229600" cy="256032"/>
          </a:xfrm>
          <a:prstGeom prst="rect">
            <a:avLst/>
          </a:prstGeom>
          <a:noFill/>
        </p:spPr>
        <p:txBody>
          <a:bodyPr wrap="square">
            <a:spAutoFit/>
          </a:bodyPr>
          <a:lstStyle/>
          <a:p>
            <a:pPr algn="l"/>
            <a:r>
              <a:rPr sz="800" b="0" i="1">
                <a:solidFill>
                  <a:srgbClr val="595959"/>
                </a:solidFill>
                <a:latin typeface="Arial"/>
              </a:rPr>
              <a:t>Fuente: BCRA — REM Junio 2026. Inflación julio-dic: estimación KARTAL en base a tendencia del REM.</a:t>
            </a:r>
          </a:p>
        </p:txBody>
      </p:sp>
      <p:sp>
        <p:nvSpPr>
          <p:cNvPr id="7" name="TextBox 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1223"/>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37744"/>
            <a:ext cx="8412480" cy="530352"/>
          </a:xfrm>
          <a:prstGeom prst="rect">
            <a:avLst/>
          </a:prstGeom>
          <a:noFill/>
        </p:spPr>
        <p:txBody>
          <a:bodyPr wrap="square">
            <a:spAutoFit/>
          </a:bodyPr>
          <a:lstStyle/>
          <a:p>
            <a:pPr algn="ctr"/>
            <a:r>
              <a:rPr sz="2200" b="1" i="0">
                <a:solidFill>
                  <a:srgbClr val="E36C09"/>
                </a:solidFill>
                <a:latin typeface="Arial Black"/>
              </a:rPr>
              <a:t>LA TENSIÓN QUE EL CONSENSO OCULTA</a:t>
            </a:r>
          </a:p>
        </p:txBody>
      </p:sp>
      <p:sp>
        <p:nvSpPr>
          <p:cNvPr id="4" name="Rectangle 3"/>
          <p:cNvSpPr/>
          <p:nvPr/>
        </p:nvSpPr>
        <p:spPr>
          <a:xfrm>
            <a:off x="365760" y="804672"/>
            <a:ext cx="8412480" cy="45720"/>
          </a:xfrm>
          <a:prstGeom prst="rect">
            <a:avLst/>
          </a:prstGeom>
          <a:solidFill>
            <a:srgbClr val="553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74320" y="960120"/>
            <a:ext cx="4023360" cy="5166360"/>
          </a:xfrm>
          <a:prstGeom prst="rect">
            <a:avLst/>
          </a:prstGeom>
          <a:solidFill>
            <a:srgbClr val="1020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11480" y="1078992"/>
            <a:ext cx="3840480" cy="475488"/>
          </a:xfrm>
          <a:prstGeom prst="rect">
            <a:avLst/>
          </a:prstGeom>
          <a:noFill/>
        </p:spPr>
        <p:txBody>
          <a:bodyPr wrap="square">
            <a:spAutoFit/>
          </a:bodyPr>
          <a:lstStyle/>
          <a:p>
            <a:pPr algn="ctr"/>
            <a:r>
              <a:rPr sz="1400" b="1" i="0">
                <a:solidFill>
                  <a:srgbClr val="5B91CC"/>
                </a:solidFill>
                <a:latin typeface="Arial Black"/>
              </a:rPr>
              <a:t>TC DIC/DIC</a:t>
            </a:r>
          </a:p>
        </p:txBody>
      </p:sp>
      <p:sp>
        <p:nvSpPr>
          <p:cNvPr id="7" name="Rectangle 6"/>
          <p:cNvSpPr/>
          <p:nvPr/>
        </p:nvSpPr>
        <p:spPr>
          <a:xfrm>
            <a:off x="411480" y="1591056"/>
            <a:ext cx="3822191"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11480" y="1682496"/>
            <a:ext cx="3840480" cy="1508760"/>
          </a:xfrm>
          <a:prstGeom prst="rect">
            <a:avLst/>
          </a:prstGeom>
          <a:noFill/>
        </p:spPr>
        <p:txBody>
          <a:bodyPr wrap="square">
            <a:spAutoFit/>
          </a:bodyPr>
          <a:lstStyle/>
          <a:p>
            <a:pPr algn="ctr"/>
            <a:r>
              <a:rPr sz="6800" b="1" i="0">
                <a:solidFill>
                  <a:srgbClr val="5B91CC"/>
                </a:solidFill>
                <a:latin typeface="Arial Black"/>
              </a:rPr>
              <a:t>+15,5%</a:t>
            </a:r>
          </a:p>
        </p:txBody>
      </p:sp>
      <p:sp>
        <p:nvSpPr>
          <p:cNvPr id="9" name="TextBox 8"/>
          <p:cNvSpPr txBox="1"/>
          <p:nvPr/>
        </p:nvSpPr>
        <p:spPr>
          <a:xfrm>
            <a:off x="411480" y="3218688"/>
            <a:ext cx="3840480" cy="749808"/>
          </a:xfrm>
          <a:prstGeom prst="rect">
            <a:avLst/>
          </a:prstGeom>
          <a:noFill/>
        </p:spPr>
        <p:txBody>
          <a:bodyPr wrap="square">
            <a:spAutoFit/>
          </a:bodyPr>
          <a:lstStyle/>
          <a:p>
            <a:pPr algn="ctr"/>
            <a:r>
              <a:rPr sz="1200" b="0" i="0">
                <a:solidFill>
                  <a:srgbClr val="5B91CC"/>
                </a:solidFill>
                <a:latin typeface="Calibri"/>
              </a:rPr>
              <a:t>variacion anual del tipo de
cambio oficial dic/dic-2025</a:t>
            </a:r>
          </a:p>
        </p:txBody>
      </p:sp>
      <p:sp>
        <p:nvSpPr>
          <p:cNvPr id="10" name="Rectangle 9"/>
          <p:cNvSpPr/>
          <p:nvPr/>
        </p:nvSpPr>
        <p:spPr>
          <a:xfrm>
            <a:off x="548640" y="4041648"/>
            <a:ext cx="356616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11480" y="4133087"/>
            <a:ext cx="3840480" cy="566928"/>
          </a:xfrm>
          <a:prstGeom prst="rect">
            <a:avLst/>
          </a:prstGeom>
          <a:noFill/>
        </p:spPr>
        <p:txBody>
          <a:bodyPr wrap="square">
            <a:spAutoFit/>
          </a:bodyPr>
          <a:lstStyle/>
          <a:p>
            <a:pPr algn="ctr"/>
            <a:r>
              <a:rPr sz="1100" b="0" i="0">
                <a:solidFill>
                  <a:srgbClr val="2E6CB8"/>
                </a:solidFill>
                <a:latin typeface="Calibri"/>
              </a:rPr>
              <a:t>Crawl ~2,0% mensual
$1.450 (dic-25) -&gt; $1.673 (dic-26)</a:t>
            </a:r>
          </a:p>
        </p:txBody>
      </p:sp>
      <p:sp>
        <p:nvSpPr>
          <p:cNvPr id="12" name="Rectangle 11"/>
          <p:cNvSpPr/>
          <p:nvPr/>
        </p:nvSpPr>
        <p:spPr>
          <a:xfrm>
            <a:off x="4480560" y="960120"/>
            <a:ext cx="4389120" cy="5166360"/>
          </a:xfrm>
          <a:prstGeom prst="rect">
            <a:avLst/>
          </a:prstGeom>
          <a:solidFill>
            <a:srgbClr val="2A1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617720" y="1078992"/>
            <a:ext cx="4206240" cy="475488"/>
          </a:xfrm>
          <a:prstGeom prst="rect">
            <a:avLst/>
          </a:prstGeom>
          <a:noFill/>
        </p:spPr>
        <p:txBody>
          <a:bodyPr wrap="square">
            <a:spAutoFit/>
          </a:bodyPr>
          <a:lstStyle/>
          <a:p>
            <a:pPr algn="ctr"/>
            <a:r>
              <a:rPr sz="1400" b="1" i="0">
                <a:solidFill>
                  <a:srgbClr val="E36C09"/>
                </a:solidFill>
                <a:latin typeface="Arial Black"/>
              </a:rPr>
              <a:t>INFLACIÓN ANUAL</a:t>
            </a:r>
          </a:p>
        </p:txBody>
      </p:sp>
      <p:sp>
        <p:nvSpPr>
          <p:cNvPr id="14" name="Rectangle 13"/>
          <p:cNvSpPr/>
          <p:nvPr/>
        </p:nvSpPr>
        <p:spPr>
          <a:xfrm>
            <a:off x="4617720" y="1591056"/>
            <a:ext cx="4187952" cy="36576"/>
          </a:xfrm>
          <a:prstGeom prst="rect">
            <a:avLst/>
          </a:prstGeom>
          <a:solidFill>
            <a:srgbClr val="8844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17720" y="1682496"/>
            <a:ext cx="4206240" cy="1508760"/>
          </a:xfrm>
          <a:prstGeom prst="rect">
            <a:avLst/>
          </a:prstGeom>
          <a:noFill/>
        </p:spPr>
        <p:txBody>
          <a:bodyPr wrap="square">
            <a:spAutoFit/>
          </a:bodyPr>
          <a:lstStyle/>
          <a:p>
            <a:pPr algn="ctr"/>
            <a:r>
              <a:rPr sz="6800" b="1" i="0">
                <a:solidFill>
                  <a:srgbClr val="E36C09"/>
                </a:solidFill>
                <a:latin typeface="Arial Black"/>
              </a:rPr>
              <a:t>~27%</a:t>
            </a:r>
          </a:p>
        </p:txBody>
      </p:sp>
      <p:sp>
        <p:nvSpPr>
          <p:cNvPr id="16" name="TextBox 15"/>
          <p:cNvSpPr txBox="1"/>
          <p:nvPr/>
        </p:nvSpPr>
        <p:spPr>
          <a:xfrm>
            <a:off x="4617720" y="3218688"/>
            <a:ext cx="4206240" cy="749808"/>
          </a:xfrm>
          <a:prstGeom prst="rect">
            <a:avLst/>
          </a:prstGeom>
          <a:noFill/>
        </p:spPr>
        <p:txBody>
          <a:bodyPr wrap="square">
            <a:spAutoFit/>
          </a:bodyPr>
          <a:lstStyle/>
          <a:p>
            <a:pPr algn="ctr"/>
            <a:r>
              <a:rPr sz="1200" b="0" i="0">
                <a:solidFill>
                  <a:srgbClr val="FFCC80"/>
                </a:solidFill>
                <a:latin typeface="Calibri"/>
              </a:rPr>
              <a:t>inflacion anual implícita 2026
(extrapolacion del path del REM)</a:t>
            </a:r>
          </a:p>
        </p:txBody>
      </p:sp>
      <p:sp>
        <p:nvSpPr>
          <p:cNvPr id="17" name="Rectangle 16"/>
          <p:cNvSpPr/>
          <p:nvPr/>
        </p:nvSpPr>
        <p:spPr>
          <a:xfrm>
            <a:off x="4754880" y="4041648"/>
            <a:ext cx="3931920" cy="36576"/>
          </a:xfrm>
          <a:prstGeom prst="rect">
            <a:avLst/>
          </a:prstGeom>
          <a:solidFill>
            <a:srgbClr val="8844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617720" y="4133087"/>
            <a:ext cx="4206240" cy="566928"/>
          </a:xfrm>
          <a:prstGeom prst="rect">
            <a:avLst/>
          </a:prstGeom>
          <a:noFill/>
        </p:spPr>
        <p:txBody>
          <a:bodyPr wrap="square">
            <a:spAutoFit/>
          </a:bodyPr>
          <a:lstStyle/>
          <a:p>
            <a:pPr algn="ctr"/>
            <a:r>
              <a:rPr sz="1100" b="1" i="0">
                <a:solidFill>
                  <a:srgbClr val="E36C09"/>
                </a:solidFill>
                <a:latin typeface="Calibri"/>
              </a:rPr>
              <a:t>Apreciation real implícita:
8 a 11 puntos porcentuales</a:t>
            </a:r>
          </a:p>
        </p:txBody>
      </p:sp>
      <p:sp>
        <p:nvSpPr>
          <p:cNvPr id="19" name="Rectangle 18"/>
          <p:cNvSpPr/>
          <p:nvPr/>
        </p:nvSpPr>
        <p:spPr>
          <a:xfrm>
            <a:off x="274320" y="6181344"/>
            <a:ext cx="8595360" cy="548640"/>
          </a:xfrm>
          <a:prstGeom prst="rect">
            <a:avLst/>
          </a:prstGeom>
          <a:solidFill>
            <a:srgbClr val="1A0E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11480" y="6236208"/>
            <a:ext cx="8321040" cy="438912"/>
          </a:xfrm>
          <a:prstGeom prst="rect">
            <a:avLst/>
          </a:prstGeom>
          <a:noFill/>
        </p:spPr>
        <p:txBody>
          <a:bodyPr wrap="square">
            <a:spAutoFit/>
          </a:bodyPr>
          <a:lstStyle/>
          <a:p>
            <a:pPr algn="ctr"/>
            <a:r>
              <a:rPr sz="1100" b="1" i="0">
                <a:solidFill>
                  <a:srgbClr val="B8952A"/>
                </a:solidFill>
                <a:latin typeface="Calibri"/>
              </a:rPr>
              <a:t>RESULTADO: el peso se aprecia en términos reales — competitividad exportadora industrial bajo presión.</a:t>
            </a:r>
          </a:p>
        </p:txBody>
      </p:sp>
      <p:pic>
        <p:nvPicPr>
          <p:cNvPr id="21" name="Picture 20"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2" name="TextBox 21"/>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600" b="1" i="0">
                <a:solidFill>
                  <a:srgbClr val="17253D"/>
                </a:solidFill>
                <a:latin typeface="Arial Black"/>
              </a:rPr>
              <a:t>CRECIMIENTO QUE NO GENERA EMPLEO</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20040" y="1005840"/>
            <a:ext cx="4160520" cy="5047488"/>
          </a:xfrm>
          <a:prstGeom prst="rect">
            <a:avLst/>
          </a:prstGeom>
          <a:solidFill>
            <a:srgbClr val="E8F5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75488" y="1115568"/>
            <a:ext cx="3977639" cy="475488"/>
          </a:xfrm>
          <a:prstGeom prst="rect">
            <a:avLst/>
          </a:prstGeom>
          <a:noFill/>
        </p:spPr>
        <p:txBody>
          <a:bodyPr wrap="square">
            <a:spAutoFit/>
          </a:bodyPr>
          <a:lstStyle/>
          <a:p>
            <a:pPr algn="ctr"/>
            <a:r>
              <a:rPr sz="1400" b="1" i="0">
                <a:solidFill>
                  <a:srgbClr val="375623"/>
                </a:solidFill>
                <a:latin typeface="Arial Black"/>
              </a:rPr>
              <a:t>PIB REAL 2026</a:t>
            </a:r>
          </a:p>
        </p:txBody>
      </p:sp>
      <p:sp>
        <p:nvSpPr>
          <p:cNvPr id="6" name="Rectangle 5"/>
          <p:cNvSpPr/>
          <p:nvPr/>
        </p:nvSpPr>
        <p:spPr>
          <a:xfrm>
            <a:off x="475488" y="1627632"/>
            <a:ext cx="3913632" cy="36576"/>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5488" y="1719072"/>
            <a:ext cx="3977639" cy="1600200"/>
          </a:xfrm>
          <a:prstGeom prst="rect">
            <a:avLst/>
          </a:prstGeom>
          <a:noFill/>
        </p:spPr>
        <p:txBody>
          <a:bodyPr wrap="square">
            <a:spAutoFit/>
          </a:bodyPr>
          <a:lstStyle/>
          <a:p>
            <a:pPr algn="ctr"/>
            <a:r>
              <a:rPr sz="7600" b="1" i="0">
                <a:solidFill>
                  <a:srgbClr val="375623"/>
                </a:solidFill>
                <a:latin typeface="Arial Black"/>
              </a:rPr>
              <a:t>+3,0%</a:t>
            </a:r>
          </a:p>
        </p:txBody>
      </p:sp>
      <p:sp>
        <p:nvSpPr>
          <p:cNvPr id="8" name="TextBox 7"/>
          <p:cNvSpPr txBox="1"/>
          <p:nvPr/>
        </p:nvSpPr>
        <p:spPr>
          <a:xfrm>
            <a:off x="475488" y="3337560"/>
            <a:ext cx="3977639" cy="658368"/>
          </a:xfrm>
          <a:prstGeom prst="rect">
            <a:avLst/>
          </a:prstGeom>
          <a:noFill/>
        </p:spPr>
        <p:txBody>
          <a:bodyPr wrap="square">
            <a:spAutoFit/>
          </a:bodyPr>
          <a:lstStyle/>
          <a:p>
            <a:pPr algn="ctr"/>
            <a:r>
              <a:rPr sz="1400" b="0" i="0">
                <a:solidFill>
                  <a:srgbClr val="375623"/>
                </a:solidFill>
                <a:latin typeface="Calibri"/>
              </a:rPr>
              <a:t>crecimiento anual
(Top 10: +3,0%)</a:t>
            </a:r>
          </a:p>
        </p:txBody>
      </p:sp>
      <p:sp>
        <p:nvSpPr>
          <p:cNvPr id="9" name="Rectangle 8"/>
          <p:cNvSpPr/>
          <p:nvPr/>
        </p:nvSpPr>
        <p:spPr>
          <a:xfrm>
            <a:off x="621792" y="4069080"/>
            <a:ext cx="3657600" cy="36576"/>
          </a:xfrm>
          <a:prstGeom prst="rect">
            <a:avLst/>
          </a:prstGeom>
          <a:solidFill>
            <a:srgbClr val="5577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5488" y="4160520"/>
            <a:ext cx="3977639" cy="411480"/>
          </a:xfrm>
          <a:prstGeom prst="rect">
            <a:avLst/>
          </a:prstGeom>
          <a:noFill/>
        </p:spPr>
        <p:txBody>
          <a:bodyPr wrap="square">
            <a:spAutoFit/>
          </a:bodyPr>
          <a:lstStyle/>
          <a:p>
            <a:pPr algn="ctr"/>
            <a:r>
              <a:rPr sz="1100" b="0" i="0">
                <a:solidFill>
                  <a:srgbClr val="375623"/>
                </a:solidFill>
                <a:latin typeface="Calibri"/>
              </a:rPr>
              <a:t>Q2-26: +0,6% s.e. / Q3-26: +0,9% / Q4-26: +0,9%</a:t>
            </a:r>
          </a:p>
        </p:txBody>
      </p:sp>
      <p:sp>
        <p:nvSpPr>
          <p:cNvPr id="11" name="TextBox 10"/>
          <p:cNvSpPr txBox="1"/>
          <p:nvPr/>
        </p:nvSpPr>
        <p:spPr>
          <a:xfrm>
            <a:off x="475488" y="4645152"/>
            <a:ext cx="3977639" cy="475488"/>
          </a:xfrm>
          <a:prstGeom prst="rect">
            <a:avLst/>
          </a:prstGeom>
          <a:noFill/>
        </p:spPr>
        <p:txBody>
          <a:bodyPr wrap="square">
            <a:spAutoFit/>
          </a:bodyPr>
          <a:lstStyle/>
          <a:p>
            <a:pPr algn="ctr"/>
            <a:r>
              <a:rPr sz="1100" b="0" i="1">
                <a:solidFill>
                  <a:srgbClr val="595959"/>
                </a:solidFill>
                <a:latin typeface="Calibri"/>
              </a:rPr>
              <a:t>Motor: agro, energia, mineria.
Baja elasticidad empleo-producto.</a:t>
            </a:r>
          </a:p>
        </p:txBody>
      </p:sp>
      <p:sp>
        <p:nvSpPr>
          <p:cNvPr id="12" name="Rectangle 11"/>
          <p:cNvSpPr/>
          <p:nvPr/>
        </p:nvSpPr>
        <p:spPr>
          <a:xfrm>
            <a:off x="4663440" y="1005840"/>
            <a:ext cx="4160520" cy="5047488"/>
          </a:xfrm>
          <a:prstGeom prst="rect">
            <a:avLst/>
          </a:prstGeom>
          <a:solidFill>
            <a:srgbClr val="FFF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818888" y="1115568"/>
            <a:ext cx="3977639" cy="475488"/>
          </a:xfrm>
          <a:prstGeom prst="rect">
            <a:avLst/>
          </a:prstGeom>
          <a:noFill/>
        </p:spPr>
        <p:txBody>
          <a:bodyPr wrap="square">
            <a:spAutoFit/>
          </a:bodyPr>
          <a:lstStyle/>
          <a:p>
            <a:pPr algn="ctr"/>
            <a:r>
              <a:rPr sz="1400" b="1" i="0">
                <a:solidFill>
                  <a:srgbClr val="E36C09"/>
                </a:solidFill>
                <a:latin typeface="Arial Black"/>
              </a:rPr>
              <a:t>DESOCUPACIÓN</a:t>
            </a:r>
          </a:p>
        </p:txBody>
      </p:sp>
      <p:sp>
        <p:nvSpPr>
          <p:cNvPr id="14" name="Rectangle 13"/>
          <p:cNvSpPr/>
          <p:nvPr/>
        </p:nvSpPr>
        <p:spPr>
          <a:xfrm>
            <a:off x="4818888" y="1627632"/>
            <a:ext cx="3913632"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18888" y="1719072"/>
            <a:ext cx="3977639" cy="1600200"/>
          </a:xfrm>
          <a:prstGeom prst="rect">
            <a:avLst/>
          </a:prstGeom>
          <a:noFill/>
        </p:spPr>
        <p:txBody>
          <a:bodyPr wrap="square">
            <a:spAutoFit/>
          </a:bodyPr>
          <a:lstStyle/>
          <a:p>
            <a:pPr algn="ctr"/>
            <a:r>
              <a:rPr sz="7600" b="1" i="0">
                <a:solidFill>
                  <a:srgbClr val="E36C09"/>
                </a:solidFill>
                <a:latin typeface="Arial Black"/>
              </a:rPr>
              <a:t>7,5%</a:t>
            </a:r>
          </a:p>
        </p:txBody>
      </p:sp>
      <p:sp>
        <p:nvSpPr>
          <p:cNvPr id="16" name="TextBox 15"/>
          <p:cNvSpPr txBox="1"/>
          <p:nvPr/>
        </p:nvSpPr>
        <p:spPr>
          <a:xfrm>
            <a:off x="4818888" y="3337560"/>
            <a:ext cx="3977639" cy="658368"/>
          </a:xfrm>
          <a:prstGeom prst="rect">
            <a:avLst/>
          </a:prstGeom>
          <a:noFill/>
        </p:spPr>
        <p:txBody>
          <a:bodyPr wrap="square">
            <a:spAutoFit/>
          </a:bodyPr>
          <a:lstStyle/>
          <a:p>
            <a:pPr algn="ctr"/>
            <a:r>
              <a:rPr sz="1400" b="0" i="0">
                <a:solidFill>
                  <a:srgbClr val="E36C09"/>
                </a:solidFill>
                <a:latin typeface="Calibri"/>
              </a:rPr>
              <a:t>proyectada Q4-2026
vs 7,7% en Q2-2026</a:t>
            </a:r>
          </a:p>
        </p:txBody>
      </p:sp>
      <p:sp>
        <p:nvSpPr>
          <p:cNvPr id="17" name="Rectangle 16"/>
          <p:cNvSpPr/>
          <p:nvPr/>
        </p:nvSpPr>
        <p:spPr>
          <a:xfrm>
            <a:off x="4956048" y="4069080"/>
            <a:ext cx="3657600" cy="36576"/>
          </a:xfrm>
          <a:prstGeom prst="rect">
            <a:avLst/>
          </a:prstGeom>
          <a:solidFill>
            <a:srgbClr val="8844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818888" y="4160520"/>
            <a:ext cx="3977639" cy="411480"/>
          </a:xfrm>
          <a:prstGeom prst="rect">
            <a:avLst/>
          </a:prstGeom>
          <a:noFill/>
        </p:spPr>
        <p:txBody>
          <a:bodyPr wrap="square">
            <a:spAutoFit/>
          </a:bodyPr>
          <a:lstStyle/>
          <a:p>
            <a:pPr algn="ctr"/>
            <a:r>
              <a:rPr sz="1100" b="0" i="0">
                <a:solidFill>
                  <a:srgbClr val="E36C09"/>
                </a:solidFill>
                <a:latin typeface="Calibri"/>
              </a:rPr>
              <a:t>Caida de solo 0,2 pp con PIB +3,0%.</a:t>
            </a:r>
          </a:p>
        </p:txBody>
      </p:sp>
      <p:sp>
        <p:nvSpPr>
          <p:cNvPr id="19" name="TextBox 18"/>
          <p:cNvSpPr txBox="1"/>
          <p:nvPr/>
        </p:nvSpPr>
        <p:spPr>
          <a:xfrm>
            <a:off x="4818888" y="4645152"/>
            <a:ext cx="3977639" cy="475488"/>
          </a:xfrm>
          <a:prstGeom prst="rect">
            <a:avLst/>
          </a:prstGeom>
          <a:noFill/>
        </p:spPr>
        <p:txBody>
          <a:bodyPr wrap="square">
            <a:spAutoFit/>
          </a:bodyPr>
          <a:lstStyle/>
          <a:p>
            <a:pPr algn="ctr"/>
            <a:r>
              <a:rPr sz="1100" b="0" i="1">
                <a:solidFill>
                  <a:srgbClr val="595959"/>
                </a:solidFill>
                <a:latin typeface="Calibri"/>
              </a:rPr>
              <a:t>El consumo interno y el empleo
formal son los rezagados del rebote.</a:t>
            </a:r>
          </a:p>
        </p:txBody>
      </p:sp>
      <p:pic>
        <p:nvPicPr>
          <p:cNvPr id="20" name="Picture 19"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1" name="TextBox 20"/>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400" b="1" i="0">
                <a:solidFill>
                  <a:srgbClr val="FFFFFF"/>
                </a:solidFill>
                <a:latin typeface="Arial Black"/>
              </a:rPr>
              <a:t>LOS TRES PILARES QUE EL MERCADO VALIDA</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2743200" cy="5047488"/>
          </a:xfrm>
          <a:prstGeom prst="rect">
            <a:avLst/>
          </a:prstGeom>
          <a:solidFill>
            <a:srgbClr val="1A2A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74320" y="1005840"/>
            <a:ext cx="2743200" cy="9144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47472" y="1115568"/>
            <a:ext cx="2596896" cy="530352"/>
          </a:xfrm>
          <a:prstGeom prst="rect">
            <a:avLst/>
          </a:prstGeom>
          <a:noFill/>
        </p:spPr>
        <p:txBody>
          <a:bodyPr wrap="square">
            <a:spAutoFit/>
          </a:bodyPr>
          <a:lstStyle/>
          <a:p>
            <a:pPr algn="ctr"/>
            <a:r>
              <a:rPr sz="1300" b="1" i="0">
                <a:solidFill>
                  <a:srgbClr val="B8952A"/>
                </a:solidFill>
                <a:latin typeface="Arial Black"/>
              </a:rPr>
              <a:t>EXPORTACIONES RECORD</a:t>
            </a:r>
          </a:p>
        </p:txBody>
      </p:sp>
      <p:sp>
        <p:nvSpPr>
          <p:cNvPr id="7" name="Rectangle 6"/>
          <p:cNvSpPr/>
          <p:nvPr/>
        </p:nvSpPr>
        <p:spPr>
          <a:xfrm>
            <a:off x="457200" y="1682496"/>
            <a:ext cx="2377440" cy="36576"/>
          </a:xfrm>
          <a:prstGeom prst="rect">
            <a:avLst/>
          </a:prstGeom>
          <a:solidFill>
            <a:srgbClr val="3344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47472" y="1773936"/>
            <a:ext cx="2596896" cy="1371600"/>
          </a:xfrm>
          <a:prstGeom prst="rect">
            <a:avLst/>
          </a:prstGeom>
          <a:noFill/>
        </p:spPr>
        <p:txBody>
          <a:bodyPr wrap="square">
            <a:spAutoFit/>
          </a:bodyPr>
          <a:lstStyle/>
          <a:p>
            <a:pPr algn="ctr"/>
            <a:r>
              <a:rPr sz="1600" b="1" i="0">
                <a:solidFill>
                  <a:srgbClr val="FFFFFF"/>
                </a:solidFill>
                <a:latin typeface="Calibri"/>
              </a:rPr>
              <a:t>USD 100.000M FOB
(primer vez en la historia)</a:t>
            </a:r>
          </a:p>
        </p:txBody>
      </p:sp>
      <p:sp>
        <p:nvSpPr>
          <p:cNvPr id="9" name="Rectangle 8"/>
          <p:cNvSpPr/>
          <p:nvPr/>
        </p:nvSpPr>
        <p:spPr>
          <a:xfrm>
            <a:off x="457200" y="3218688"/>
            <a:ext cx="2377440" cy="27432"/>
          </a:xfrm>
          <a:prstGeom prst="rect">
            <a:avLst/>
          </a:prstGeom>
          <a:solidFill>
            <a:srgbClr val="2838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47472" y="3310128"/>
            <a:ext cx="2596896" cy="1417320"/>
          </a:xfrm>
          <a:prstGeom prst="rect">
            <a:avLst/>
          </a:prstGeom>
          <a:noFill/>
        </p:spPr>
        <p:txBody>
          <a:bodyPr wrap="square">
            <a:spAutoFit/>
          </a:bodyPr>
          <a:lstStyle/>
          <a:p>
            <a:pPr algn="ctr"/>
            <a:r>
              <a:rPr sz="1200" b="0" i="0">
                <a:solidFill>
                  <a:srgbClr val="5B91CC"/>
                </a:solidFill>
                <a:latin typeface="Calibri"/>
              </a:rPr>
              <a:t>+USD1.453M vs REM anterior
Superavit comercial: USD 23.600M</a:t>
            </a:r>
          </a:p>
        </p:txBody>
      </p:sp>
      <p:sp>
        <p:nvSpPr>
          <p:cNvPr id="11" name="Rectangle 10"/>
          <p:cNvSpPr/>
          <p:nvPr/>
        </p:nvSpPr>
        <p:spPr>
          <a:xfrm>
            <a:off x="3154680" y="1005840"/>
            <a:ext cx="2743200" cy="5047488"/>
          </a:xfrm>
          <a:prstGeom prst="rect">
            <a:avLst/>
          </a:prstGeom>
          <a:solidFill>
            <a:srgbClr val="1A2A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154680" y="1005840"/>
            <a:ext cx="2743200" cy="9144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227832" y="1115568"/>
            <a:ext cx="2596896" cy="530352"/>
          </a:xfrm>
          <a:prstGeom prst="rect">
            <a:avLst/>
          </a:prstGeom>
          <a:noFill/>
        </p:spPr>
        <p:txBody>
          <a:bodyPr wrap="square">
            <a:spAutoFit/>
          </a:bodyPr>
          <a:lstStyle/>
          <a:p>
            <a:pPr algn="ctr"/>
            <a:r>
              <a:rPr sz="1300" b="1" i="0">
                <a:solidFill>
                  <a:srgbClr val="375623"/>
                </a:solidFill>
                <a:latin typeface="Arial Black"/>
              </a:rPr>
              <a:t>SUPERÁVIT FISCAL GARANTIZADO</a:t>
            </a:r>
          </a:p>
        </p:txBody>
      </p:sp>
      <p:sp>
        <p:nvSpPr>
          <p:cNvPr id="14" name="Rectangle 13"/>
          <p:cNvSpPr/>
          <p:nvPr/>
        </p:nvSpPr>
        <p:spPr>
          <a:xfrm>
            <a:off x="3337560" y="1682496"/>
            <a:ext cx="2377440" cy="36576"/>
          </a:xfrm>
          <a:prstGeom prst="rect">
            <a:avLst/>
          </a:prstGeom>
          <a:solidFill>
            <a:srgbClr val="3344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227832" y="1773936"/>
            <a:ext cx="2596896" cy="1371600"/>
          </a:xfrm>
          <a:prstGeom prst="rect">
            <a:avLst/>
          </a:prstGeom>
          <a:noFill/>
        </p:spPr>
        <p:txBody>
          <a:bodyPr wrap="square">
            <a:spAutoFit/>
          </a:bodyPr>
          <a:lstStyle/>
          <a:p>
            <a:pPr algn="ctr"/>
            <a:r>
              <a:rPr sz="1600" b="1" i="0">
                <a:solidFill>
                  <a:srgbClr val="FFFFFF"/>
                </a:solidFill>
                <a:latin typeface="Calibri"/>
              </a:rPr>
              <a:t>$15,7 billones primario
(Top 10: $15,8B)</a:t>
            </a:r>
          </a:p>
        </p:txBody>
      </p:sp>
      <p:sp>
        <p:nvSpPr>
          <p:cNvPr id="16" name="Rectangle 15"/>
          <p:cNvSpPr/>
          <p:nvPr/>
        </p:nvSpPr>
        <p:spPr>
          <a:xfrm>
            <a:off x="3337560" y="3218688"/>
            <a:ext cx="2377440" cy="27432"/>
          </a:xfrm>
          <a:prstGeom prst="rect">
            <a:avLst/>
          </a:prstGeom>
          <a:solidFill>
            <a:srgbClr val="2838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227832" y="3310128"/>
            <a:ext cx="2596896" cy="1417320"/>
          </a:xfrm>
          <a:prstGeom prst="rect">
            <a:avLst/>
          </a:prstGeom>
          <a:noFill/>
        </p:spPr>
        <p:txBody>
          <a:bodyPr wrap="square">
            <a:spAutoFit/>
          </a:bodyPr>
          <a:lstStyle/>
          <a:p>
            <a:pPr algn="ctr"/>
            <a:r>
              <a:rPr sz="1200" b="0" i="0">
                <a:solidFill>
                  <a:srgbClr val="5B91CC"/>
                </a:solidFill>
                <a:latin typeface="Calibri"/>
              </a:rPr>
              <a:t>Piso del panel: $9,0B
Nadie del panel espera déficit</a:t>
            </a:r>
          </a:p>
        </p:txBody>
      </p:sp>
      <p:sp>
        <p:nvSpPr>
          <p:cNvPr id="18" name="Rectangle 17"/>
          <p:cNvSpPr/>
          <p:nvPr/>
        </p:nvSpPr>
        <p:spPr>
          <a:xfrm>
            <a:off x="6035040" y="1005840"/>
            <a:ext cx="2743200" cy="5047488"/>
          </a:xfrm>
          <a:prstGeom prst="rect">
            <a:avLst/>
          </a:prstGeom>
          <a:solidFill>
            <a:srgbClr val="1A2A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035040" y="1005840"/>
            <a:ext cx="2743200" cy="91440"/>
          </a:xfrm>
          <a:prstGeom prst="rect">
            <a:avLst/>
          </a:prstGeom>
          <a:solidFill>
            <a:srgbClr val="5B91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108192" y="1115568"/>
            <a:ext cx="2596896" cy="530352"/>
          </a:xfrm>
          <a:prstGeom prst="rect">
            <a:avLst/>
          </a:prstGeom>
          <a:noFill/>
        </p:spPr>
        <p:txBody>
          <a:bodyPr wrap="square">
            <a:spAutoFit/>
          </a:bodyPr>
          <a:lstStyle/>
          <a:p>
            <a:pPr algn="ctr"/>
            <a:r>
              <a:rPr sz="1300" b="1" i="0">
                <a:solidFill>
                  <a:srgbClr val="5B91CC"/>
                </a:solidFill>
                <a:latin typeface="Arial Black"/>
              </a:rPr>
              <a:t>TAMAR EN BAJA</a:t>
            </a:r>
          </a:p>
        </p:txBody>
      </p:sp>
      <p:sp>
        <p:nvSpPr>
          <p:cNvPr id="21" name="Rectangle 20"/>
          <p:cNvSpPr/>
          <p:nvPr/>
        </p:nvSpPr>
        <p:spPr>
          <a:xfrm>
            <a:off x="6217920" y="1682496"/>
            <a:ext cx="2377440" cy="36576"/>
          </a:xfrm>
          <a:prstGeom prst="rect">
            <a:avLst/>
          </a:prstGeom>
          <a:solidFill>
            <a:srgbClr val="3344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108192" y="1773936"/>
            <a:ext cx="2596896" cy="1371600"/>
          </a:xfrm>
          <a:prstGeom prst="rect">
            <a:avLst/>
          </a:prstGeom>
          <a:noFill/>
        </p:spPr>
        <p:txBody>
          <a:bodyPr wrap="square">
            <a:spAutoFit/>
          </a:bodyPr>
          <a:lstStyle/>
          <a:p>
            <a:pPr algn="ctr"/>
            <a:r>
              <a:rPr sz="1600" b="1" i="0">
                <a:solidFill>
                  <a:srgbClr val="FFFFFF"/>
                </a:solidFill>
                <a:latin typeface="Calibri"/>
              </a:rPr>
              <a:t>22,50% TNA julio
→ 22,0% TNA diciembre</a:t>
            </a:r>
          </a:p>
        </p:txBody>
      </p:sp>
      <p:sp>
        <p:nvSpPr>
          <p:cNvPr id="23" name="Rectangle 22"/>
          <p:cNvSpPr/>
          <p:nvPr/>
        </p:nvSpPr>
        <p:spPr>
          <a:xfrm>
            <a:off x="6217920" y="3218688"/>
            <a:ext cx="2377440" cy="27432"/>
          </a:xfrm>
          <a:prstGeom prst="rect">
            <a:avLst/>
          </a:prstGeom>
          <a:solidFill>
            <a:srgbClr val="2838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108192" y="3310128"/>
            <a:ext cx="2596896" cy="1417320"/>
          </a:xfrm>
          <a:prstGeom prst="rect">
            <a:avLst/>
          </a:prstGeom>
          <a:noFill/>
        </p:spPr>
        <p:txBody>
          <a:bodyPr wrap="square">
            <a:spAutoFit/>
          </a:bodyPr>
          <a:lstStyle/>
          <a:p>
            <a:pPr algn="ctr"/>
            <a:r>
              <a:rPr sz="1200" b="0" i="0">
                <a:solidFill>
                  <a:srgbClr val="5B91CC"/>
                </a:solidFill>
                <a:latin typeface="Calibri"/>
              </a:rPr>
              <a:t>1,85% TEM → 1,81% TEM
Costo del dinero cediendo gradualmente</a:t>
            </a:r>
          </a:p>
        </p:txBody>
      </p:sp>
      <p:pic>
        <p:nvPicPr>
          <p:cNvPr id="25" name="Picture 24"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6" name="TextBox 25"/>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600" b="1" i="0">
                <a:solidFill>
                  <a:srgbClr val="17253D"/>
                </a:solidFill>
                <a:latin typeface="Arial Black"/>
              </a:rPr>
              <a:t>EL MAPA DEL SEGUNDO SEMESTRE</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rem_junio_2026_macro_resumen.png"/>
          <p:cNvPicPr>
            <a:picLocks noChangeAspect="1"/>
          </p:cNvPicPr>
          <p:nvPr/>
        </p:nvPicPr>
        <p:blipFill>
          <a:blip r:embed="rId2"/>
          <a:stretch>
            <a:fillRect/>
          </a:stretch>
        </p:blipFill>
        <p:spPr>
          <a:xfrm>
            <a:off x="457200" y="960120"/>
            <a:ext cx="8229600" cy="5166360"/>
          </a:xfrm>
          <a:prstGeom prst="rect">
            <a:avLst/>
          </a:prstGeom>
        </p:spPr>
      </p:pic>
      <p:pic>
        <p:nvPicPr>
          <p:cNvPr id="5" name="Picture 4" descr="Kartal_Logo_trans.png"/>
          <p:cNvPicPr>
            <a:picLocks noChangeAspect="1"/>
          </p:cNvPicPr>
          <p:nvPr/>
        </p:nvPicPr>
        <p:blipFill>
          <a:blip r:embed="rId3"/>
          <a:stretch>
            <a:fillRect/>
          </a:stretch>
        </p:blipFill>
        <p:spPr>
          <a:xfrm>
            <a:off x="7772400" y="201168"/>
            <a:ext cx="1188720" cy="475488"/>
          </a:xfrm>
          <a:prstGeom prst="rect">
            <a:avLst/>
          </a:prstGeom>
        </p:spPr>
      </p:pic>
      <p:sp>
        <p:nvSpPr>
          <p:cNvPr id="6" name="TextBox 5"/>
          <p:cNvSpPr txBox="1"/>
          <p:nvPr/>
        </p:nvSpPr>
        <p:spPr>
          <a:xfrm>
            <a:off x="365760" y="6291072"/>
            <a:ext cx="8229600" cy="256032"/>
          </a:xfrm>
          <a:prstGeom prst="rect">
            <a:avLst/>
          </a:prstGeom>
          <a:noFill/>
        </p:spPr>
        <p:txBody>
          <a:bodyPr wrap="square">
            <a:spAutoFit/>
          </a:bodyPr>
          <a:lstStyle/>
          <a:p>
            <a:pPr algn="l"/>
            <a:r>
              <a:rPr sz="800" b="0" i="1">
                <a:solidFill>
                  <a:srgbClr val="595959"/>
                </a:solidFill>
                <a:latin typeface="Arial"/>
              </a:rPr>
              <a:t>Fuente: BCRA — REM Junio 2026, publicado 6/7/2026. Elaboración KARTAL Consulting.</a:t>
            </a:r>
          </a:p>
        </p:txBody>
      </p:sp>
      <p:sp>
        <p:nvSpPr>
          <p:cNvPr id="7" name="TextBox 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«El mercado le creyó al gobierno. Ahora el gobierno tiene que creerle al tipo de cambio.»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