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Portada. El informe analiza la media sancion de la reforma de la Carta Organica del BCRA en Diputados: 144 votos a favor, 102 en contra y 9 abstenciones, el 26 de agosto de 2026. El proyecto pasa ahora al Senado.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Dato clave visual. La reforma del BCRA obtuvo 144 votos a favor, 102 en contra y 9 abstenciones en la votacion en general. Es una mayoria de aprobacion clara pero no unanime -102 votos en contra confirman un bloque opositor numeroso.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Hook. En apenas un mes, la reforma del BCRA paso de ser un anuncio en cadena nacional a tener media sancion en Diputados -un ritmo legislativo rapido para una reforma de este alcance institucional.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Cronograma. Cadena nacional el 30 de julio, ingreso del proyecto al Congreso en agosto, media sancion en Diputados el 26 de agosto (144-102-9), y ahora la proxima etapa: tratamiento en el Senado, todavia sin fecha confirmada.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Puntos controvertidos. El articulo 13 permite usar activos del BCRA como garantia en operaciones propias, incluida toma de deuda -la oposicion lo critico como una forma de comprometer las reservas. El articulo 12 permite integrar parcialmente los requisitos de reserva con titulos publicos a precios de mercado. Ambos son candidatos a negociacion en el Senado.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Implicancias estrategicas. Tres acciones: 1) Actualizar el escenario de riesgo de "incierto" a "avanzado, pendiente del Senado". 2) Vigilar especificamente los articulos 12 y 13, los mas propensos a cambios. 3) No asumir aprobacion automatica en el Senado, donde la correlacion de fuerzas es distinta.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Cierre. La cita del director resume el argumento central: la media sancion confirma que la reforma tiene recorrido legislativo real, pero el Senado -con una correlacion de fuerzas distinta- es la instancia que define si finalmente se convierte en ley.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960120"/>
            <a:ext cx="82296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00" b="1" i="0">
                <a:solidFill>
                  <a:srgbClr val="FFFFFF"/>
                </a:solidFill>
                <a:latin typeface="Arial Black"/>
              </a:rPr>
              <a:t>144 VOTOS PARA
LA REFORMA DEL BCRA</a:t>
            </a:r>
          </a:p>
        </p:txBody>
      </p:sp>
      <p:sp>
        <p:nvSpPr>
          <p:cNvPr id="4" name="Rectangle 3"/>
          <p:cNvSpPr/>
          <p:nvPr/>
        </p:nvSpPr>
        <p:spPr>
          <a:xfrm>
            <a:off x="2057400" y="2606040"/>
            <a:ext cx="5029200" cy="16000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2743200"/>
            <a:ext cx="8229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 i="0">
                <a:solidFill>
                  <a:srgbClr val="5B91CC"/>
                </a:solidFill>
                <a:latin typeface="Arial"/>
              </a:rPr>
              <a:t>Diputados aprobó en general la reforma de la Carta Orgánica
del BCRA. Ahora el proyecto pasa al Senado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70332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B8952A"/>
                </a:solidFill>
                <a:latin typeface="Arial"/>
              </a:rPr>
              <a:t>ESTRATEGIA · DECISIÓN · EJECUCIÓN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626364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2E6CB8"/>
                </a:solidFill>
                <a:latin typeface="Arial"/>
              </a:rPr>
              <a:t>KARTAL Consulting  |  kartal.com.ar  |  Viernes 28 de agosto de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989320"/>
            <a:ext cx="8229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5B91CC"/>
                </a:solidFill>
                <a:latin typeface="Arial"/>
              </a:rPr>
              <a:t>Fuente: Cámara de Diputados de la Nación; Presidencia de la Nación</a:t>
            </a:r>
          </a:p>
        </p:txBody>
      </p:sp>
      <p:pic>
        <p:nvPicPr>
          <p:cNvPr id="9" name="Picture 8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8412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700" b="1" i="0">
                <a:solidFill>
                  <a:srgbClr val="17253D"/>
                </a:solidFill>
                <a:latin typeface="Arial Black"/>
              </a:rPr>
              <a:t>EL RESULTADO EN EL RECINTO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713232"/>
            <a:ext cx="8412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2E6CB8"/>
                </a:solidFill>
                <a:latin typeface="Arial"/>
              </a:rPr>
              <a:t>Votación en general, Cámara de Diputados, 26 de agosto</a:t>
            </a:r>
          </a:p>
        </p:txBody>
      </p:sp>
      <p:pic>
        <p:nvPicPr>
          <p:cNvPr id="5" name="Picture 4" descr="reforma_bcra_diputados_2026_votac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143000"/>
            <a:ext cx="7315200" cy="48463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«De anuncio a media sanción en un mes. El Senado es la instancia que falta.»</a:t>
            </a:r>
          </a:p>
        </p:txBody>
      </p:sp>
      <p:pic>
        <p:nvPicPr>
          <p:cNvPr id="7" name="Picture 6" descr="Kartal_Logo_tran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56032"/>
            <a:ext cx="82296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FFFFFF"/>
                </a:solidFill>
                <a:latin typeface="Arial Black"/>
              </a:rPr>
              <a:t>UN MES DE RECORRIDO LEGISLATIVO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914400"/>
            <a:ext cx="91440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0" b="1" i="0">
                <a:solidFill>
                  <a:srgbClr val="B8952A"/>
                </a:solidFill>
                <a:latin typeface="Arial Black"/>
              </a:rPr>
              <a:t>30 días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063240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Arial"/>
              </a:rPr>
              <a:t>de la cadena nacional del 30 de julio a la media sanción del 26 de agosto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79476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5B91CC"/>
                </a:solidFill>
                <a:latin typeface="Arial"/>
              </a:rPr>
              <a:t>La reforma dejó de ser solo un anuncio político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«De anuncio a media sanción en un mes. El Senado es la instancia que falta.»</a:t>
            </a:r>
          </a:p>
        </p:txBody>
      </p:sp>
      <p:pic>
        <p:nvPicPr>
          <p:cNvPr id="8" name="Picture 7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8412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700" b="1" i="0">
                <a:solidFill>
                  <a:srgbClr val="17253D"/>
                </a:solidFill>
                <a:latin typeface="Arial Black"/>
              </a:rPr>
              <a:t>EL CAMINO HASTA HOY</a:t>
            </a:r>
          </a:p>
        </p:txBody>
      </p:sp>
      <p:pic>
        <p:nvPicPr>
          <p:cNvPr id="4" name="Picture 3" descr="reforma_bcra_diputados_2026_cronogram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188720"/>
            <a:ext cx="8138160" cy="42976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«De anuncio a media sanción en un mes. El Senado es la instancia que falta.»</a:t>
            </a:r>
          </a:p>
        </p:txBody>
      </p:sp>
      <p:pic>
        <p:nvPicPr>
          <p:cNvPr id="6" name="Picture 5" descr="Kartal_Logo_tran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E4D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700" b="1" i="0">
                <a:solidFill>
                  <a:srgbClr val="FFFFFF"/>
                </a:solidFill>
                <a:latin typeface="Arial Black"/>
              </a:rPr>
              <a:t>DOS ARTÍCULOS BAJO LA LUPA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188720"/>
            <a:ext cx="3749039" cy="420624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371600"/>
            <a:ext cx="3749039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B8952A"/>
                </a:solidFill>
                <a:latin typeface="Arial"/>
              </a:rPr>
              <a:t>ARTÍCULO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011680"/>
            <a:ext cx="33832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FFFFFF"/>
                </a:solidFill>
                <a:latin typeface="Arial"/>
              </a:rPr>
              <a:t>Permite usar activos
del BCRA como garantía
en operaciones propias,
incluida toma de deuda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931920"/>
            <a:ext cx="33832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1">
                <a:solidFill>
                  <a:srgbClr val="D6E8F7"/>
                </a:solidFill>
                <a:latin typeface="Arial"/>
              </a:rPr>
              <a:t>La oposición dice que
"hipoteca" las reservas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0" y="1188720"/>
            <a:ext cx="3749039" cy="420624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0" y="1371600"/>
            <a:ext cx="3749039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B8952A"/>
                </a:solidFill>
                <a:latin typeface="Arial"/>
              </a:rPr>
              <a:t>ARTÍCULO 12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011680"/>
            <a:ext cx="33832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FFFFFF"/>
                </a:solidFill>
                <a:latin typeface="Arial"/>
              </a:rPr>
              <a:t>Permite integrar los
requisitos de reserva
parcialmente con
títulos públicos a
precios de mercado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54880" y="3931920"/>
            <a:ext cx="33832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1">
                <a:solidFill>
                  <a:srgbClr val="D6E8F7"/>
                </a:solidFill>
                <a:latin typeface="Arial"/>
              </a:rPr>
              <a:t>El segundo punto de
mayor discusión técnica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«De anuncio a media sanción en un mes. El Senado es la instancia que falta.»</a:t>
            </a:r>
          </a:p>
        </p:txBody>
      </p:sp>
      <p:pic>
        <p:nvPicPr>
          <p:cNvPr id="13" name="Picture 12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62636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B8952A"/>
                </a:solidFill>
                <a:latin typeface="Arial"/>
              </a:rPr>
              <a:t>KARTAL Consulting · kartal.com.ar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201168"/>
            <a:ext cx="8412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100" b="1" i="0">
                <a:solidFill>
                  <a:srgbClr val="17253D"/>
                </a:solidFill>
                <a:latin typeface="Arial Black"/>
              </a:rPr>
              <a:t>LO QUE ESTO CAMBIA PARA LA PLANIFICACIÓN</a:t>
            </a:r>
          </a:p>
        </p:txBody>
      </p:sp>
      <p:sp>
        <p:nvSpPr>
          <p:cNvPr id="4" name="Rectangle 3"/>
          <p:cNvSpPr/>
          <p:nvPr/>
        </p:nvSpPr>
        <p:spPr>
          <a:xfrm>
            <a:off x="411480" y="1005840"/>
            <a:ext cx="2606040" cy="48920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11480" y="1078992"/>
            <a:ext cx="26060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FFFFFF"/>
                </a:solidFill>
                <a:latin typeface="Arial Black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1645920"/>
            <a:ext cx="26060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Actualizar el
escenario de riesgo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2606040"/>
            <a:ext cx="26060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Arial"/>
              </a:rPr>
              <a:t>De "incierto" a "media
sancion obtenida,
pendiente de Senado" -
ajustar la probabilidad
de aprobacion.</a:t>
            </a:r>
          </a:p>
        </p:txBody>
      </p:sp>
      <p:sp>
        <p:nvSpPr>
          <p:cNvPr id="8" name="Rectangle 7"/>
          <p:cNvSpPr/>
          <p:nvPr/>
        </p:nvSpPr>
        <p:spPr>
          <a:xfrm>
            <a:off x="3246120" y="1005840"/>
            <a:ext cx="2606040" cy="489204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46120" y="1078992"/>
            <a:ext cx="26060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FFFFFF"/>
                </a:solidFill>
                <a:latin typeface="Arial Black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46120" y="1645920"/>
            <a:ext cx="26060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Vigilar los
artículos 12 y 13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46120" y="2606040"/>
            <a:ext cx="26060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Arial"/>
              </a:rPr>
              <a:t>Son los mas discutidos
y los mas propensos
a modificarse en
el debate del Senado.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080760" y="1005840"/>
            <a:ext cx="2606040" cy="4892040"/>
          </a:xfrm>
          <a:prstGeom prst="rect">
            <a:avLst/>
          </a:prstGeom>
          <a:solidFill>
            <a:srgbClr val="2E6C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080760" y="1078992"/>
            <a:ext cx="26060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FFFFFF"/>
                </a:solidFill>
                <a:latin typeface="Arial Black"/>
              </a:rP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80760" y="1645920"/>
            <a:ext cx="26060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No asumir
aprobación automática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80760" y="2606040"/>
            <a:ext cx="26060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Arial"/>
              </a:rPr>
              <a:t>El Senado tiene una
correlacion de fuerzas
distinta a Diputados.
El resultado sigue
abierto.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«De anuncio a media sanción en un mes. El Senado es la instancia que falta.»</a:t>
            </a:r>
          </a:p>
        </p:txBody>
      </p:sp>
      <p:pic>
        <p:nvPicPr>
          <p:cNvPr id="17" name="Picture 16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0" y="62636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B8952A"/>
                </a:solidFill>
                <a:latin typeface="Arial"/>
              </a:rPr>
              <a:t>KARTAL Consulting · kartal.com.ar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286000" y="1417320"/>
            <a:ext cx="4572000" cy="16000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7498079" cy="2651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1">
                <a:solidFill>
                  <a:srgbClr val="FFFFFF"/>
                </a:solidFill>
                <a:latin typeface="Arial"/>
              </a:rPr>
              <a:t>«La reforma dejó de ser un anuncio y pasó a ser un proyecto con recorrido legislativo real. El Senado es la instancia que falta, y ahí se define si esto se convierte en ley.»</a:t>
            </a:r>
          </a:p>
        </p:txBody>
      </p:sp>
      <p:sp>
        <p:nvSpPr>
          <p:cNvPr id="5" name="Rectangle 4"/>
          <p:cNvSpPr/>
          <p:nvPr/>
        </p:nvSpPr>
        <p:spPr>
          <a:xfrm>
            <a:off x="2971800" y="4480560"/>
            <a:ext cx="3200400" cy="16000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0" y="4663440"/>
            <a:ext cx="9144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B8952A"/>
                </a:solidFill>
                <a:latin typeface="Arial"/>
              </a:rPr>
              <a:t>Agop Karagoz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5102352"/>
            <a:ext cx="9144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5B91CC"/>
                </a:solidFill>
                <a:latin typeface="Arial"/>
              </a:rPr>
              <a:t>Director — KARTAL Consulting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5513832"/>
            <a:ext cx="9144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2E6CB8"/>
                </a:solidFill>
                <a:latin typeface="Arial"/>
              </a:rPr>
              <a:t>kartal.com.ar/informes/reforma_bcra_diputados_2026.php</a:t>
            </a:r>
          </a:p>
        </p:txBody>
      </p:sp>
      <p:pic>
        <p:nvPicPr>
          <p:cNvPr id="9" name="Picture 8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62636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B8952A"/>
                </a:solidFill>
                <a:latin typeface="Arial"/>
              </a:rPr>
              <a:t>KARTAL Consulting · kartal.com.ar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