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anuncio de Milei en cadena nacional del 30 de julio de 2026: una reforma de la Carta Organica del BCRA en cinco puntos, apoyada en un calculo de inflacion acumulada desde 1935 de 20 digitos.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Milei calculo la inflacion acumulada desde la fundacion del BCRA en 1935 hasta 2026 en 12.819.532.788.614.400.000%, un numero de 20 digitos. Tambien cito la inflacion acumulada desde la salida de la Convertibilidad: 168.580%.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La cifra de 20 digitos corresponde a los 91 anos desde la fundacion del BCRA; si se mide solo desde la salida de la Convertibilidad (~25 anos), la inflacion acumulada -168.580%- tiene 6 digitos. La eleccion del periodo cambia radicalmente la magnitud del numero.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Contenido de la reforma. Cinco medidas: objetivo unico de preservar la moneda, prohibicion de financiamiento al Tesoro/provincias/municipios, blindaje del directorio con mayoria de 2/3 para remocion, restriccion de dividendos y eliminacion de Letras Intransferibles. El gobierno busca aprobar primero la prohibicion de financiamiento.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Contexto politico. El Gobierno definio la cadena nacional como el punto de quiebre hacia la campana de reeleccion 2027, pasando de estabilizacion a consolidacion. Milei ataco a Cristina Kirchner pero evito criticar a Macri o los radicales -tono conciliador para sumar votos legislativos.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proyecto se envia al Congreso el martes posterior al anuncio. El objetivo es aprobar el primer punto en Diputados en octubre, en simultaneo con la negociacion por la suspension de las PASO. Las negociaciones con PRO y radicales continuan entre octubre y diciembre.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No incorporar la reforma como supuesto de planificacion hasta su aprobacion efectiva. 2) Evaluar exposicion a contrapartes subnacionales ante la restriccion de financiamiento. 3) Distinguir el efecto comunicacional del anuncio del efecto institucional real de los cinco puntos normativos.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el numero de 20 digitos es un recurso comunicacional, pero la reforma real -objetivo unico, prohibicion de financiamiento, blindaje institucional- todavia depende de su aprobacion legislativa efectiva, prevista para octubre.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143000"/>
            <a:ext cx="8229600" cy="914400"/>
          </a:xfrm>
          <a:prstGeom prst="rect">
            <a:avLst/>
          </a:prstGeom>
          <a:noFill/>
        </p:spPr>
        <p:txBody>
          <a:bodyPr wrap="square">
            <a:spAutoFit/>
          </a:bodyPr>
          <a:lstStyle/>
          <a:p>
            <a:pPr algn="ctr"/>
            <a:r>
              <a:rPr sz="3800" b="1" i="0">
                <a:solidFill>
                  <a:srgbClr val="FFFFFF"/>
                </a:solidFill>
                <a:latin typeface="Arial Black"/>
              </a:rPr>
              <a:t>20 DÍGITOS DE INFLACIÓN</a:t>
            </a:r>
          </a:p>
        </p:txBody>
      </p:sp>
      <p:sp>
        <p:nvSpPr>
          <p:cNvPr id="4" name="Rectangle 3"/>
          <p:cNvSpPr/>
          <p:nvPr/>
        </p:nvSpPr>
        <p:spPr>
          <a:xfrm>
            <a:off x="2057400" y="224028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377440"/>
            <a:ext cx="8229600" cy="822960"/>
          </a:xfrm>
          <a:prstGeom prst="rect">
            <a:avLst/>
          </a:prstGeom>
          <a:noFill/>
        </p:spPr>
        <p:txBody>
          <a:bodyPr wrap="square">
            <a:spAutoFit/>
          </a:bodyPr>
          <a:lstStyle/>
          <a:p>
            <a:pPr algn="ctr"/>
            <a:r>
              <a:rPr sz="1600" b="0" i="0">
                <a:solidFill>
                  <a:srgbClr val="5B91CC"/>
                </a:solidFill>
                <a:latin typeface="Arial"/>
              </a:rPr>
              <a:t>Milei anunció en cadena nacional cinco reformas a la Carta Orgánica
del BCRA, con objetivo único de preservar la moneda</a:t>
            </a:r>
          </a:p>
        </p:txBody>
      </p:sp>
      <p:sp>
        <p:nvSpPr>
          <p:cNvPr id="6" name="TextBox 5"/>
          <p:cNvSpPr txBox="1"/>
          <p:nvPr/>
        </p:nvSpPr>
        <p:spPr>
          <a:xfrm>
            <a:off x="457200" y="365760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Viernes 31 de julio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Presidencia de la Nación — Cadena Nacional, 30 de julio de 2026</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600" b="1" i="0">
                <a:solidFill>
                  <a:srgbClr val="FFFFFF"/>
                </a:solidFill>
                <a:latin typeface="Arial Black"/>
              </a:rPr>
              <a:t>EL NÚMERO QUE ABRIÓ EL DISCURSO</a:t>
            </a:r>
          </a:p>
        </p:txBody>
      </p:sp>
      <p:sp>
        <p:nvSpPr>
          <p:cNvPr id="4" name="TextBox 3"/>
          <p:cNvSpPr txBox="1"/>
          <p:nvPr/>
        </p:nvSpPr>
        <p:spPr>
          <a:xfrm>
            <a:off x="0" y="914400"/>
            <a:ext cx="9144000" cy="2194560"/>
          </a:xfrm>
          <a:prstGeom prst="rect">
            <a:avLst/>
          </a:prstGeom>
          <a:noFill/>
        </p:spPr>
        <p:txBody>
          <a:bodyPr wrap="square">
            <a:spAutoFit/>
          </a:bodyPr>
          <a:lstStyle/>
          <a:p>
            <a:pPr algn="ctr"/>
            <a:r>
              <a:rPr sz="11500" b="1" i="0">
                <a:solidFill>
                  <a:srgbClr val="B8952A"/>
                </a:solidFill>
                <a:latin typeface="Arial Black"/>
              </a:rPr>
              <a:t>20 dígitos</a:t>
            </a:r>
          </a:p>
        </p:txBody>
      </p:sp>
      <p:sp>
        <p:nvSpPr>
          <p:cNvPr id="5" name="TextBox 4"/>
          <p:cNvSpPr txBox="1"/>
          <p:nvPr/>
        </p:nvSpPr>
        <p:spPr>
          <a:xfrm>
            <a:off x="457200" y="3246120"/>
            <a:ext cx="8229600" cy="548640"/>
          </a:xfrm>
          <a:prstGeom prst="rect">
            <a:avLst/>
          </a:prstGeom>
          <a:noFill/>
        </p:spPr>
        <p:txBody>
          <a:bodyPr wrap="square">
            <a:spAutoFit/>
          </a:bodyPr>
          <a:lstStyle/>
          <a:p>
            <a:pPr algn="ctr"/>
            <a:r>
              <a:rPr sz="1900" b="1" i="0">
                <a:solidFill>
                  <a:srgbClr val="FFFFFF"/>
                </a:solidFill>
                <a:latin typeface="Arial"/>
              </a:rPr>
              <a:t>tiene la inflación acumulada desde la fundación del BCRA en 1935</a:t>
            </a:r>
          </a:p>
        </p:txBody>
      </p:sp>
      <p:sp>
        <p:nvSpPr>
          <p:cNvPr id="6" name="TextBox 5"/>
          <p:cNvSpPr txBox="1"/>
          <p:nvPr/>
        </p:nvSpPr>
        <p:spPr>
          <a:xfrm>
            <a:off x="457200" y="3886200"/>
            <a:ext cx="8229600" cy="365760"/>
          </a:xfrm>
          <a:prstGeom prst="rect">
            <a:avLst/>
          </a:prstGeom>
          <a:noFill/>
        </p:spPr>
        <p:txBody>
          <a:bodyPr wrap="square">
            <a:spAutoFit/>
          </a:bodyPr>
          <a:lstStyle/>
          <a:p>
            <a:pPr algn="ctr"/>
            <a:r>
              <a:rPr sz="1200" b="0" i="0">
                <a:solidFill>
                  <a:srgbClr val="5B91CC"/>
                </a:solidFill>
                <a:latin typeface="Arial"/>
              </a:rPr>
              <a:t>12.819.532.788.614.400.000% en 91 años  |  Cadena Nacional, jul-2026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600" b="1" i="0">
                <a:solidFill>
                  <a:srgbClr val="17253D"/>
                </a:solidFill>
                <a:latin typeface="Arial Black"/>
              </a:rPr>
              <a:t>LA INFLACIÓN, MEDIDA EN DÍGITOS</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De 6 a 20 dígitos según el período elegido para medir</a:t>
            </a:r>
          </a:p>
        </p:txBody>
      </p:sp>
      <p:pic>
        <p:nvPicPr>
          <p:cNvPr id="5" name="Picture 4" descr="reforma_bcra_cadena_nacional_2026_digitos.png"/>
          <p:cNvPicPr>
            <a:picLocks noChangeAspect="1"/>
          </p:cNvPicPr>
          <p:nvPr/>
        </p:nvPicPr>
        <p:blipFill>
          <a:blip r:embed="rId2"/>
          <a:stretch>
            <a:fillRect/>
          </a:stretch>
        </p:blipFill>
        <p:spPr>
          <a:xfrm>
            <a:off x="640080" y="1188720"/>
            <a:ext cx="7863840" cy="448056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400" b="1" i="0">
                <a:solidFill>
                  <a:srgbClr val="17253D"/>
                </a:solidFill>
                <a:latin typeface="Arial Black"/>
              </a:rPr>
              <a:t>CINCO CAMBIOS EN LA CARTA ORGÁNICA</a:t>
            </a:r>
          </a:p>
        </p:txBody>
      </p:sp>
      <p:sp>
        <p:nvSpPr>
          <p:cNvPr id="4" name="Rectangle 3"/>
          <p:cNvSpPr/>
          <p:nvPr/>
        </p:nvSpPr>
        <p:spPr>
          <a:xfrm>
            <a:off x="457200" y="914400"/>
            <a:ext cx="50292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987552"/>
            <a:ext cx="502920" cy="502920"/>
          </a:xfrm>
          <a:prstGeom prst="rect">
            <a:avLst/>
          </a:prstGeom>
          <a:noFill/>
        </p:spPr>
        <p:txBody>
          <a:bodyPr wrap="square">
            <a:spAutoFit/>
          </a:bodyPr>
          <a:lstStyle/>
          <a:p>
            <a:pPr algn="ctr"/>
            <a:r>
              <a:rPr sz="1800" b="1" i="0">
                <a:solidFill>
                  <a:srgbClr val="FFFFFF"/>
                </a:solidFill>
                <a:latin typeface="Arial Black"/>
              </a:rPr>
              <a:t>1</a:t>
            </a:r>
          </a:p>
        </p:txBody>
      </p:sp>
      <p:sp>
        <p:nvSpPr>
          <p:cNvPr id="6" name="TextBox 5"/>
          <p:cNvSpPr txBox="1"/>
          <p:nvPr/>
        </p:nvSpPr>
        <p:spPr>
          <a:xfrm>
            <a:off x="1143000" y="932688"/>
            <a:ext cx="2834640" cy="365760"/>
          </a:xfrm>
          <a:prstGeom prst="rect">
            <a:avLst/>
          </a:prstGeom>
          <a:noFill/>
        </p:spPr>
        <p:txBody>
          <a:bodyPr wrap="square">
            <a:spAutoFit/>
          </a:bodyPr>
          <a:lstStyle/>
          <a:p>
            <a:pPr algn="l"/>
            <a:r>
              <a:rPr sz="1400" b="1" i="0">
                <a:solidFill>
                  <a:srgbClr val="17253D"/>
                </a:solidFill>
                <a:latin typeface="Arial"/>
              </a:rPr>
              <a:t>Objetivo único</a:t>
            </a:r>
          </a:p>
        </p:txBody>
      </p:sp>
      <p:sp>
        <p:nvSpPr>
          <p:cNvPr id="7" name="TextBox 6"/>
          <p:cNvSpPr txBox="1"/>
          <p:nvPr/>
        </p:nvSpPr>
        <p:spPr>
          <a:xfrm>
            <a:off x="1143000" y="1261872"/>
            <a:ext cx="6766560" cy="320040"/>
          </a:xfrm>
          <a:prstGeom prst="rect">
            <a:avLst/>
          </a:prstGeom>
          <a:noFill/>
        </p:spPr>
        <p:txBody>
          <a:bodyPr wrap="square">
            <a:spAutoFit/>
          </a:bodyPr>
          <a:lstStyle/>
          <a:p>
            <a:pPr algn="l"/>
            <a:r>
              <a:rPr sz="1100" b="0" i="0">
                <a:solidFill>
                  <a:srgbClr val="2E6CB8"/>
                </a:solidFill>
                <a:latin typeface="Arial"/>
              </a:rPr>
              <a:t>Preservar el valor de la moneda</a:t>
            </a:r>
          </a:p>
        </p:txBody>
      </p:sp>
      <p:sp>
        <p:nvSpPr>
          <p:cNvPr id="8" name="Rectangle 7"/>
          <p:cNvSpPr/>
          <p:nvPr/>
        </p:nvSpPr>
        <p:spPr>
          <a:xfrm>
            <a:off x="457200" y="1755648"/>
            <a:ext cx="50292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7200" y="1828800"/>
            <a:ext cx="502920" cy="502920"/>
          </a:xfrm>
          <a:prstGeom prst="rect">
            <a:avLst/>
          </a:prstGeom>
          <a:noFill/>
        </p:spPr>
        <p:txBody>
          <a:bodyPr wrap="square">
            <a:spAutoFit/>
          </a:bodyPr>
          <a:lstStyle/>
          <a:p>
            <a:pPr algn="ctr"/>
            <a:r>
              <a:rPr sz="1800" b="1" i="0">
                <a:solidFill>
                  <a:srgbClr val="FFFFFF"/>
                </a:solidFill>
                <a:latin typeface="Arial Black"/>
              </a:rPr>
              <a:t>2</a:t>
            </a:r>
          </a:p>
        </p:txBody>
      </p:sp>
      <p:sp>
        <p:nvSpPr>
          <p:cNvPr id="10" name="TextBox 9"/>
          <p:cNvSpPr txBox="1"/>
          <p:nvPr/>
        </p:nvSpPr>
        <p:spPr>
          <a:xfrm>
            <a:off x="1143000" y="1773936"/>
            <a:ext cx="2834640" cy="365760"/>
          </a:xfrm>
          <a:prstGeom prst="rect">
            <a:avLst/>
          </a:prstGeom>
          <a:noFill/>
        </p:spPr>
        <p:txBody>
          <a:bodyPr wrap="square">
            <a:spAutoFit/>
          </a:bodyPr>
          <a:lstStyle/>
          <a:p>
            <a:pPr algn="l"/>
            <a:r>
              <a:rPr sz="1400" b="1" i="0">
                <a:solidFill>
                  <a:srgbClr val="17253D"/>
                </a:solidFill>
                <a:latin typeface="Arial"/>
              </a:rPr>
              <a:t>Sin financiamiento al Tesoro</a:t>
            </a:r>
          </a:p>
        </p:txBody>
      </p:sp>
      <p:sp>
        <p:nvSpPr>
          <p:cNvPr id="11" name="TextBox 10"/>
          <p:cNvSpPr txBox="1"/>
          <p:nvPr/>
        </p:nvSpPr>
        <p:spPr>
          <a:xfrm>
            <a:off x="1143000" y="2103120"/>
            <a:ext cx="6766560" cy="320040"/>
          </a:xfrm>
          <a:prstGeom prst="rect">
            <a:avLst/>
          </a:prstGeom>
          <a:noFill/>
        </p:spPr>
        <p:txBody>
          <a:bodyPr wrap="square">
            <a:spAutoFit/>
          </a:bodyPr>
          <a:lstStyle/>
          <a:p>
            <a:pPr algn="l"/>
            <a:r>
              <a:rPr sz="1100" b="0" i="0">
                <a:solidFill>
                  <a:srgbClr val="2E6CB8"/>
                </a:solidFill>
                <a:latin typeface="Arial"/>
              </a:rPr>
              <a:t>Prohibido financiar Tesoro, provincias y municipios</a:t>
            </a:r>
          </a:p>
        </p:txBody>
      </p:sp>
      <p:sp>
        <p:nvSpPr>
          <p:cNvPr id="12" name="Rectangle 11"/>
          <p:cNvSpPr/>
          <p:nvPr/>
        </p:nvSpPr>
        <p:spPr>
          <a:xfrm>
            <a:off x="457200" y="2596896"/>
            <a:ext cx="50292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7200" y="2670048"/>
            <a:ext cx="502920" cy="502920"/>
          </a:xfrm>
          <a:prstGeom prst="rect">
            <a:avLst/>
          </a:prstGeom>
          <a:noFill/>
        </p:spPr>
        <p:txBody>
          <a:bodyPr wrap="square">
            <a:spAutoFit/>
          </a:bodyPr>
          <a:lstStyle/>
          <a:p>
            <a:pPr algn="ctr"/>
            <a:r>
              <a:rPr sz="1800" b="1" i="0">
                <a:solidFill>
                  <a:srgbClr val="FFFFFF"/>
                </a:solidFill>
                <a:latin typeface="Arial Black"/>
              </a:rPr>
              <a:t>3</a:t>
            </a:r>
          </a:p>
        </p:txBody>
      </p:sp>
      <p:sp>
        <p:nvSpPr>
          <p:cNvPr id="14" name="TextBox 13"/>
          <p:cNvSpPr txBox="1"/>
          <p:nvPr/>
        </p:nvSpPr>
        <p:spPr>
          <a:xfrm>
            <a:off x="1143000" y="2615184"/>
            <a:ext cx="2834640" cy="365760"/>
          </a:xfrm>
          <a:prstGeom prst="rect">
            <a:avLst/>
          </a:prstGeom>
          <a:noFill/>
        </p:spPr>
        <p:txBody>
          <a:bodyPr wrap="square">
            <a:spAutoFit/>
          </a:bodyPr>
          <a:lstStyle/>
          <a:p>
            <a:pPr algn="l"/>
            <a:r>
              <a:rPr sz="1400" b="1" i="0">
                <a:solidFill>
                  <a:srgbClr val="17253D"/>
                </a:solidFill>
                <a:latin typeface="Arial"/>
              </a:rPr>
              <a:t>Blindaje del directorio</a:t>
            </a:r>
          </a:p>
        </p:txBody>
      </p:sp>
      <p:sp>
        <p:nvSpPr>
          <p:cNvPr id="15" name="TextBox 14"/>
          <p:cNvSpPr txBox="1"/>
          <p:nvPr/>
        </p:nvSpPr>
        <p:spPr>
          <a:xfrm>
            <a:off x="1143000" y="2944368"/>
            <a:ext cx="6766560" cy="320040"/>
          </a:xfrm>
          <a:prstGeom prst="rect">
            <a:avLst/>
          </a:prstGeom>
          <a:noFill/>
        </p:spPr>
        <p:txBody>
          <a:bodyPr wrap="square">
            <a:spAutoFit/>
          </a:bodyPr>
          <a:lstStyle/>
          <a:p>
            <a:pPr algn="l"/>
            <a:r>
              <a:rPr sz="1100" b="0" i="0">
                <a:solidFill>
                  <a:srgbClr val="2E6CB8"/>
                </a:solidFill>
                <a:latin typeface="Arial"/>
              </a:rPr>
              <a:t>Remoción con 2/3 de ambas cámaras</a:t>
            </a:r>
          </a:p>
        </p:txBody>
      </p:sp>
      <p:sp>
        <p:nvSpPr>
          <p:cNvPr id="16" name="Rectangle 15"/>
          <p:cNvSpPr/>
          <p:nvPr/>
        </p:nvSpPr>
        <p:spPr>
          <a:xfrm>
            <a:off x="457200" y="3438144"/>
            <a:ext cx="50292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57200" y="3511296"/>
            <a:ext cx="502920" cy="502920"/>
          </a:xfrm>
          <a:prstGeom prst="rect">
            <a:avLst/>
          </a:prstGeom>
          <a:noFill/>
        </p:spPr>
        <p:txBody>
          <a:bodyPr wrap="square">
            <a:spAutoFit/>
          </a:bodyPr>
          <a:lstStyle/>
          <a:p>
            <a:pPr algn="ctr"/>
            <a:r>
              <a:rPr sz="1800" b="1" i="0">
                <a:solidFill>
                  <a:srgbClr val="FFFFFF"/>
                </a:solidFill>
                <a:latin typeface="Arial Black"/>
              </a:rPr>
              <a:t>4</a:t>
            </a:r>
          </a:p>
        </p:txBody>
      </p:sp>
      <p:sp>
        <p:nvSpPr>
          <p:cNvPr id="18" name="TextBox 17"/>
          <p:cNvSpPr txBox="1"/>
          <p:nvPr/>
        </p:nvSpPr>
        <p:spPr>
          <a:xfrm>
            <a:off x="1143000" y="3456432"/>
            <a:ext cx="2834640" cy="365760"/>
          </a:xfrm>
          <a:prstGeom prst="rect">
            <a:avLst/>
          </a:prstGeom>
          <a:noFill/>
        </p:spPr>
        <p:txBody>
          <a:bodyPr wrap="square">
            <a:spAutoFit/>
          </a:bodyPr>
          <a:lstStyle/>
          <a:p>
            <a:pPr algn="l"/>
            <a:r>
              <a:rPr sz="1400" b="1" i="0">
                <a:solidFill>
                  <a:srgbClr val="17253D"/>
                </a:solidFill>
                <a:latin typeface="Arial"/>
              </a:rPr>
              <a:t>Restricción de dividendos</a:t>
            </a:r>
          </a:p>
        </p:txBody>
      </p:sp>
      <p:sp>
        <p:nvSpPr>
          <p:cNvPr id="19" name="TextBox 18"/>
          <p:cNvSpPr txBox="1"/>
          <p:nvPr/>
        </p:nvSpPr>
        <p:spPr>
          <a:xfrm>
            <a:off x="1143000" y="3785615"/>
            <a:ext cx="6766560" cy="320040"/>
          </a:xfrm>
          <a:prstGeom prst="rect">
            <a:avLst/>
          </a:prstGeom>
          <a:noFill/>
        </p:spPr>
        <p:txBody>
          <a:bodyPr wrap="square">
            <a:spAutoFit/>
          </a:bodyPr>
          <a:lstStyle/>
          <a:p>
            <a:pPr algn="l"/>
            <a:r>
              <a:rPr sz="1100" b="0" i="0">
                <a:solidFill>
                  <a:srgbClr val="2E6CB8"/>
                </a:solidFill>
                <a:latin typeface="Arial"/>
              </a:rPr>
              <a:t>Ganancias de cartera solo para cancelar deuda</a:t>
            </a:r>
          </a:p>
        </p:txBody>
      </p:sp>
      <p:sp>
        <p:nvSpPr>
          <p:cNvPr id="20" name="Rectangle 19"/>
          <p:cNvSpPr/>
          <p:nvPr/>
        </p:nvSpPr>
        <p:spPr>
          <a:xfrm>
            <a:off x="457200" y="4279392"/>
            <a:ext cx="50292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7200" y="4352544"/>
            <a:ext cx="502920" cy="502920"/>
          </a:xfrm>
          <a:prstGeom prst="rect">
            <a:avLst/>
          </a:prstGeom>
          <a:noFill/>
        </p:spPr>
        <p:txBody>
          <a:bodyPr wrap="square">
            <a:spAutoFit/>
          </a:bodyPr>
          <a:lstStyle/>
          <a:p>
            <a:pPr algn="ctr"/>
            <a:r>
              <a:rPr sz="1800" b="1" i="0">
                <a:solidFill>
                  <a:srgbClr val="FFFFFF"/>
                </a:solidFill>
                <a:latin typeface="Arial Black"/>
              </a:rPr>
              <a:t>5</a:t>
            </a:r>
          </a:p>
        </p:txBody>
      </p:sp>
      <p:sp>
        <p:nvSpPr>
          <p:cNvPr id="22" name="TextBox 21"/>
          <p:cNvSpPr txBox="1"/>
          <p:nvPr/>
        </p:nvSpPr>
        <p:spPr>
          <a:xfrm>
            <a:off x="1143000" y="4297679"/>
            <a:ext cx="2834640" cy="365760"/>
          </a:xfrm>
          <a:prstGeom prst="rect">
            <a:avLst/>
          </a:prstGeom>
          <a:noFill/>
        </p:spPr>
        <p:txBody>
          <a:bodyPr wrap="square">
            <a:spAutoFit/>
          </a:bodyPr>
          <a:lstStyle/>
          <a:p>
            <a:pPr algn="l"/>
            <a:r>
              <a:rPr sz="1400" b="1" i="0">
                <a:solidFill>
                  <a:srgbClr val="17253D"/>
                </a:solidFill>
                <a:latin typeface="Arial"/>
              </a:rPr>
              <a:t>Sin Letras Intransferibles</a:t>
            </a:r>
          </a:p>
        </p:txBody>
      </p:sp>
      <p:sp>
        <p:nvSpPr>
          <p:cNvPr id="23" name="TextBox 22"/>
          <p:cNvSpPr txBox="1"/>
          <p:nvPr/>
        </p:nvSpPr>
        <p:spPr>
          <a:xfrm>
            <a:off x="1143000" y="4626864"/>
            <a:ext cx="6766560" cy="320040"/>
          </a:xfrm>
          <a:prstGeom prst="rect">
            <a:avLst/>
          </a:prstGeom>
          <a:noFill/>
        </p:spPr>
        <p:txBody>
          <a:bodyPr wrap="square">
            <a:spAutoFit/>
          </a:bodyPr>
          <a:lstStyle/>
          <a:p>
            <a:pPr algn="l"/>
            <a:r>
              <a:rPr sz="1100" b="0" i="0">
                <a:solidFill>
                  <a:srgbClr val="2E6CB8"/>
                </a:solidFill>
                <a:latin typeface="Arial"/>
              </a:rPr>
              <a:t>Se elimina ese mecanismo de financiamiento</a:t>
            </a:r>
          </a:p>
        </p:txBody>
      </p:sp>
      <p:sp>
        <p:nvSpPr>
          <p:cNvPr id="24" name="TextBox 23"/>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25" name="Picture 24"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6" name="TextBox 25"/>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48640"/>
          </a:xfrm>
          <a:prstGeom prst="rect">
            <a:avLst/>
          </a:prstGeom>
          <a:noFill/>
        </p:spPr>
        <p:txBody>
          <a:bodyPr wrap="square">
            <a:spAutoFit/>
          </a:bodyPr>
          <a:lstStyle/>
          <a:p>
            <a:pPr algn="ctr"/>
            <a:r>
              <a:rPr sz="2700" b="1" i="0">
                <a:solidFill>
                  <a:srgbClr val="FFFFFF"/>
                </a:solidFill>
                <a:latin typeface="Arial Black"/>
              </a:rPr>
              <a:t>NO ES SOLO UNA REFORMA TÉCNICA</a:t>
            </a:r>
          </a:p>
        </p:txBody>
      </p:sp>
      <p:sp>
        <p:nvSpPr>
          <p:cNvPr id="4" name="TextBox 3"/>
          <p:cNvSpPr txBox="1"/>
          <p:nvPr/>
        </p:nvSpPr>
        <p:spPr>
          <a:xfrm>
            <a:off x="457200" y="1097280"/>
            <a:ext cx="8229600" cy="1097280"/>
          </a:xfrm>
          <a:prstGeom prst="rect">
            <a:avLst/>
          </a:prstGeom>
          <a:noFill/>
        </p:spPr>
        <p:txBody>
          <a:bodyPr wrap="square">
            <a:spAutoFit/>
          </a:bodyPr>
          <a:lstStyle/>
          <a:p>
            <a:pPr algn="ctr"/>
            <a:r>
              <a:rPr sz="5200" b="1" i="0">
                <a:solidFill>
                  <a:srgbClr val="B8952A"/>
                </a:solidFill>
                <a:latin typeface="Arial Black"/>
              </a:rPr>
              <a:t>PUNTO DE QUIEBRE</a:t>
            </a:r>
          </a:p>
        </p:txBody>
      </p:sp>
      <p:sp>
        <p:nvSpPr>
          <p:cNvPr id="5" name="TextBox 4"/>
          <p:cNvSpPr txBox="1"/>
          <p:nvPr/>
        </p:nvSpPr>
        <p:spPr>
          <a:xfrm>
            <a:off x="457200" y="2148840"/>
            <a:ext cx="8229600" cy="502920"/>
          </a:xfrm>
          <a:prstGeom prst="rect">
            <a:avLst/>
          </a:prstGeom>
          <a:noFill/>
        </p:spPr>
        <p:txBody>
          <a:bodyPr wrap="square">
            <a:spAutoFit/>
          </a:bodyPr>
          <a:lstStyle/>
          <a:p>
            <a:pPr algn="ctr"/>
            <a:r>
              <a:rPr sz="1700" b="1" i="0">
                <a:solidFill>
                  <a:srgbClr val="FFFFFF"/>
                </a:solidFill>
                <a:latin typeface="Arial"/>
              </a:rPr>
              <a:t>hacia la campaña de reelección de Milei para 2027</a:t>
            </a:r>
          </a:p>
        </p:txBody>
      </p:sp>
      <p:sp>
        <p:nvSpPr>
          <p:cNvPr id="6" name="Rectangle 5"/>
          <p:cNvSpPr/>
          <p:nvPr/>
        </p:nvSpPr>
        <p:spPr>
          <a:xfrm>
            <a:off x="914400" y="3063240"/>
            <a:ext cx="3291840" cy="26517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3246120"/>
            <a:ext cx="3291840" cy="365760"/>
          </a:xfrm>
          <a:prstGeom prst="rect">
            <a:avLst/>
          </a:prstGeom>
          <a:noFill/>
        </p:spPr>
        <p:txBody>
          <a:bodyPr wrap="square">
            <a:spAutoFit/>
          </a:bodyPr>
          <a:lstStyle/>
          <a:p>
            <a:pPr algn="ctr"/>
            <a:r>
              <a:rPr sz="1300" b="1" i="0">
                <a:solidFill>
                  <a:srgbClr val="5B91CC"/>
                </a:solidFill>
                <a:latin typeface="Arial"/>
              </a:rPr>
              <a:t>DE ESTABILIZACIÓN</a:t>
            </a:r>
          </a:p>
        </p:txBody>
      </p:sp>
      <p:sp>
        <p:nvSpPr>
          <p:cNvPr id="8" name="TextBox 7"/>
          <p:cNvSpPr txBox="1"/>
          <p:nvPr/>
        </p:nvSpPr>
        <p:spPr>
          <a:xfrm>
            <a:off x="914400" y="3611880"/>
            <a:ext cx="3291840" cy="365760"/>
          </a:xfrm>
          <a:prstGeom prst="rect">
            <a:avLst/>
          </a:prstGeom>
          <a:noFill/>
        </p:spPr>
        <p:txBody>
          <a:bodyPr wrap="square">
            <a:spAutoFit/>
          </a:bodyPr>
          <a:lstStyle/>
          <a:p>
            <a:pPr algn="ctr"/>
            <a:r>
              <a:rPr sz="1500" b="1" i="0">
                <a:solidFill>
                  <a:srgbClr val="B8952A"/>
                </a:solidFill>
                <a:latin typeface="Arial"/>
              </a:rPr>
              <a:t>A CONSOLIDACIÓN</a:t>
            </a:r>
          </a:p>
        </p:txBody>
      </p:sp>
      <p:sp>
        <p:nvSpPr>
          <p:cNvPr id="9" name="TextBox 8"/>
          <p:cNvSpPr txBox="1"/>
          <p:nvPr/>
        </p:nvSpPr>
        <p:spPr>
          <a:xfrm>
            <a:off x="914400" y="4206240"/>
            <a:ext cx="3291840" cy="1188720"/>
          </a:xfrm>
          <a:prstGeom prst="rect">
            <a:avLst/>
          </a:prstGeom>
          <a:noFill/>
        </p:spPr>
        <p:txBody>
          <a:bodyPr wrap="square">
            <a:spAutoFit/>
          </a:bodyPr>
          <a:lstStyle/>
          <a:p>
            <a:pPr algn="ctr"/>
            <a:r>
              <a:rPr sz="1200" b="0" i="0">
                <a:solidFill>
                  <a:srgbClr val="FFFFFF"/>
                </a:solidFill>
                <a:latin typeface="Arial"/>
              </a:rPr>
              <a:t>El discurso marca el pasaje
de etapa según el Gobierno</a:t>
            </a:r>
          </a:p>
        </p:txBody>
      </p:sp>
      <p:sp>
        <p:nvSpPr>
          <p:cNvPr id="10" name="Rectangle 9"/>
          <p:cNvSpPr/>
          <p:nvPr/>
        </p:nvSpPr>
        <p:spPr>
          <a:xfrm>
            <a:off x="4937760" y="3063240"/>
            <a:ext cx="3291840" cy="26517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937760" y="3246120"/>
            <a:ext cx="3291840" cy="365760"/>
          </a:xfrm>
          <a:prstGeom prst="rect">
            <a:avLst/>
          </a:prstGeom>
          <a:noFill/>
        </p:spPr>
        <p:txBody>
          <a:bodyPr wrap="square">
            <a:spAutoFit/>
          </a:bodyPr>
          <a:lstStyle/>
          <a:p>
            <a:pPr algn="ctr"/>
            <a:r>
              <a:rPr sz="1300" b="1" i="0">
                <a:solidFill>
                  <a:srgbClr val="5B91CC"/>
                </a:solidFill>
                <a:latin typeface="Arial"/>
              </a:rPr>
              <a:t>TONO CONCILIADOR</a:t>
            </a:r>
          </a:p>
        </p:txBody>
      </p:sp>
      <p:sp>
        <p:nvSpPr>
          <p:cNvPr id="12" name="TextBox 11"/>
          <p:cNvSpPr txBox="1"/>
          <p:nvPr/>
        </p:nvSpPr>
        <p:spPr>
          <a:xfrm>
            <a:off x="4937760" y="3611880"/>
            <a:ext cx="3291840" cy="365760"/>
          </a:xfrm>
          <a:prstGeom prst="rect">
            <a:avLst/>
          </a:prstGeom>
          <a:noFill/>
        </p:spPr>
        <p:txBody>
          <a:bodyPr wrap="square">
            <a:spAutoFit/>
          </a:bodyPr>
          <a:lstStyle/>
          <a:p>
            <a:pPr algn="ctr"/>
            <a:r>
              <a:rPr sz="1500" b="1" i="0">
                <a:solidFill>
                  <a:srgbClr val="B8952A"/>
                </a:solidFill>
                <a:latin typeface="Arial"/>
              </a:rPr>
              <a:t>CON PRO Y RADICALES</a:t>
            </a:r>
          </a:p>
        </p:txBody>
      </p:sp>
      <p:sp>
        <p:nvSpPr>
          <p:cNvPr id="13" name="TextBox 12"/>
          <p:cNvSpPr txBox="1"/>
          <p:nvPr/>
        </p:nvSpPr>
        <p:spPr>
          <a:xfrm>
            <a:off x="4937760" y="4206240"/>
            <a:ext cx="3291840" cy="1188720"/>
          </a:xfrm>
          <a:prstGeom prst="rect">
            <a:avLst/>
          </a:prstGeom>
          <a:noFill/>
        </p:spPr>
        <p:txBody>
          <a:bodyPr wrap="square">
            <a:spAutoFit/>
          </a:bodyPr>
          <a:lstStyle/>
          <a:p>
            <a:pPr algn="ctr"/>
            <a:r>
              <a:rPr sz="1200" b="0" i="0">
                <a:solidFill>
                  <a:srgbClr val="FFFFFF"/>
                </a:solidFill>
                <a:latin typeface="Arial"/>
              </a:rPr>
              <a:t>Milei apuntó contra CFK
pero evitó confrontar con Macri</a:t>
            </a:r>
          </a:p>
        </p:txBody>
      </p:sp>
      <p:sp>
        <p:nvSpPr>
          <p:cNvPr id="14" name="TextBox 13"/>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15" name="Picture 14"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700" b="1" i="0">
                <a:solidFill>
                  <a:srgbClr val="17253D"/>
                </a:solidFill>
                <a:latin typeface="Arial Black"/>
              </a:rPr>
              <a:t>EL CALENDARIO LEGISLATIVO</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Aprobación del primer punto en Diputados, prevista para octubre</a:t>
            </a:r>
          </a:p>
        </p:txBody>
      </p:sp>
      <p:pic>
        <p:nvPicPr>
          <p:cNvPr id="5" name="Picture 4" descr="reforma_bcra_cadena_nacional_2026_cronograma.png"/>
          <p:cNvPicPr>
            <a:picLocks noChangeAspect="1"/>
          </p:cNvPicPr>
          <p:nvPr/>
        </p:nvPicPr>
        <p:blipFill>
          <a:blip r:embed="rId2"/>
          <a:stretch>
            <a:fillRect/>
          </a:stretch>
        </p:blipFill>
        <p:spPr>
          <a:xfrm>
            <a:off x="502920" y="1280160"/>
            <a:ext cx="8138160" cy="42062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300" b="1" i="0">
                <a:solidFill>
                  <a:srgbClr val="17253D"/>
                </a:solidFill>
                <a:latin typeface="Arial Black"/>
              </a:rPr>
              <a:t>LO QUE ESTO SIGNIFICA PARA QUIEN PLANIFICA</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No dar la reforma
por aprobada</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Es un proyecto a enviar
al Congreso, no una ley
vigente. Monitorear su
tratamiento en Diputados.</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Revisar exposición
a lo subnacional</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La prohibicion incluye a
provincias y municipios,
que hoy dependen de
asistencia del BCRA.</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Separar el dato
del contenido</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Los 20 digitos son un
recurso retorico. Lo que
importa es el objetivo
unico y la prohibicion
de financiamiento.</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dato es el argumento. La reforma es el objetivo.»</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2000" b="1" i="1">
                <a:solidFill>
                  <a:srgbClr val="FFFFFF"/>
                </a:solidFill>
                <a:latin typeface="Arial"/>
              </a:rPr>
              <a:t>«El dato es el argumento. La reforma es el objetivo. Y la distancia entre el anuncio y la ley aprobada es, hoy, el principal riesgo a monitorear.»</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kartal.com.ar/informes/reforma_bcra_cadena_nacional_2026.php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