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Abrir con el +3,8% en silencio. Dejar 3 segundos.</a:t>
            </a:r>
          </a:p>
          <a:p>
            <a:r>
              <a:t>- Argentina lidera el ranking de crecimiento de LatAm por primera vez en una decada.</a:t>
            </a:r>
          </a:p>
          <a:p>
            <a:r>
              <a:t>- "Pero hay tres datos que cambian la lectura." — tension narrativa.</a:t>
            </a:r>
          </a:p>
          <a:p>
            <a:r>
              <a:t>- Transicion: "Vamos a los datos."</a:t>
            </a:r>
          </a:p>
          <a:p>
            <a:r>
              <a:t>- «El PBI argentino crecerá 3,8% en 2026 según el BID, liderando toda América Latina, impulsado por 4 sectores: energía, minería, agro y banca.»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Recorrer cada card con pausa. Los numeros hablan solos.</a:t>
            </a:r>
          </a:p>
          <a:p>
            <a:r>
              <a:t>- KPI 1: Argentina #1 en LatAm.</a:t>
            </a:r>
          </a:p>
          <a:p>
            <a:r>
              <a:t>- KPI 2: EMAE confirma el rebote de actividad.</a:t>
            </a:r>
          </a:p>
          <a:p>
            <a:r>
              <a:t>- KPI 3: consumo record pero per capita debajo de 2017.</a:t>
            </a:r>
          </a:p>
          <a:p>
            <a:r>
              <a:t>- KPI 4: -304.000 empleos formales — el rebote no democratiza el mercado laboral.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Presentar los 3 como sistema interconectado.</a:t>
            </a:r>
          </a:p>
          <a:p>
            <a:r>
              <a:t>- Motor 1: Energía y Minería -- ancla exportadora.</a:t>
            </a:r>
          </a:p>
          <a:p>
            <a:r>
              <a:t>- Motor 2: Sector Agropecuario -- divisas.</a:t>
            </a:r>
          </a:p>
          <a:p>
            <a:r>
              <a:t>- Motor 3: Sistema Financiero -- credito.</a:t>
            </a:r>
          </a:p>
          <a:p>
            <a:r>
              <a:t>- "El 3,8% lo explican estos tres. El resto todavia espera."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Mostrar el grafico. Silencio de 3 segundos.</a:t>
            </a:r>
          </a:p>
          <a:p>
            <a:r>
              <a:t>- Argentina: +3.8% -- mas que el doble del promedio regional.</a:t>
            </a:r>
          </a:p>
          <a:p>
            <a:r>
              <a:t>- Fuente: BID, FMI — Perspectivas Económicas 2026.</a:t>
            </a:r>
          </a:p>
          <a:p>
            <a:r>
              <a:t>- "El numero esta. La pregunta es quien lo captura."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Leer cada fila como titular de diario.</a:t>
            </a:r>
          </a:p>
          <a:p>
            <a:r>
              <a:t>- Implicancia critica: Consumo masivo y retail quedan fuera del rebote: el crecimiento no derrama hacia los hogares en el corto plazo.</a:t>
            </a:r>
          </a:p>
          <a:p>
            <a:r>
              <a:t>- Rojo = ya ocurre. Verde = oportunidad.</a:t>
            </a:r>
          </a:p>
          <a:p>
            <a:r>
              <a:t>- "Esto no es proyeccion. Ya esta ocurriendo."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Leer en contraste: columna SI luego NO.</a:t>
            </a:r>
          </a:p>
          <a:p>
            <a:r>
              <a:t>- SI clave: El crecimiento del PBI 2026 es real y liderado por sectores exportadores competitivos con ventajas comparativas claras.</a:t>
            </a:r>
          </a:p>
          <a:p>
            <a:r>
              <a:t>- NO critico: El consumo per cápita sigue debajo del nivel de 2017: la recuperación no llegó al bolsillo de los hogares.</a:t>
            </a:r>
          </a:p>
          <a:p>
            <a:r>
              <a:t>- "No confundir el numero macro con la realidad de su sector."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Pregunta para el directivo. No dar la respuesta.</a:t>
            </a:r>
          </a:p>
          <a:p>
            <a:r>
              <a:t>- Dejar 5 segundos de silencio.</a:t>
            </a:r>
          </a:p>
          <a:p>
            <a:r>
              <a:t>- Sub-pregunta 1: ¿Cuánto de tu revenue depende del consumo masivo local vs del sector exportador o financiero?</a:t>
            </a:r>
          </a:p>
          <a:p>
            <a:r>
              <a:t>- "La respuesta la da su balance del proximo trimestre."</a:t>
            </a:r>
          </a:p>
          <a:p>
            <a:r>
              <a:t>- Transicion al cierre.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Cerrar con la cita. Pausa larga.</a:t>
            </a:r>
          </a:p>
          <a:p>
            <a:r>
              <a:t>- "Esto es lo que vimos hoy. El crecimiento es real. La pregunta es de quien."</a:t>
            </a:r>
          </a:p>
          <a:p>
            <a:r>
              <a:t>- Proximo informe: lunes 27 de abril de 2026.</a:t>
            </a:r>
          </a:p>
          <a:p>
            <a:r>
              <a:t>- "El que lee primero, decide mejor."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0E1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ebote_desigual_argentina_20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822960"/>
            <a:ext cx="4480560" cy="21945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80560" y="822960"/>
            <a:ext cx="4480560" cy="219456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20040" y="411480"/>
            <a:ext cx="6400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B8952A"/>
                </a:solidFill>
                <a:latin typeface="Calibri"/>
              </a:rPr>
              <a:t>#1 EN LATAM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" y="914400"/>
            <a:ext cx="50292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0" b="1" i="0">
                <a:solidFill>
                  <a:srgbClr val="B8952A"/>
                </a:solidFill>
                <a:latin typeface="Calibri"/>
              </a:rPr>
              <a:t>+3,8%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" y="242316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PBI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0040" y="3090672"/>
            <a:ext cx="5303520" cy="43891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0040" y="3200400"/>
            <a:ext cx="85953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EL REBOTE DESIGUAL: ARGENTINA LIDERA PERO DEJA SECTORES ATRÁS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" y="3913632"/>
            <a:ext cx="8595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1">
                <a:solidFill>
                  <a:srgbClr val="5B91CC"/>
                </a:solidFill>
                <a:latin typeface="Calibri"/>
              </a:rPr>
              <a:t>El PBI crece 3,8% en 2026 impulsado por energía, minería y agro, mientras el consumo per cápita sigue debajo del nivel de 2017 y el empleo formal pierde 304.000 puestos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" y="5047488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64748B"/>
                </a:solidFill>
                <a:latin typeface="Calibri"/>
              </a:rPr>
              <a:t>VIERNES 25 DE ABRIL DE 2026</a:t>
            </a:r>
          </a:p>
        </p:txBody>
      </p:sp>
      <p:pic>
        <p:nvPicPr>
          <p:cNvPr id="14" name="Picture 13" descr="KARTALSL_tra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79" y="5074920"/>
            <a:ext cx="1188720" cy="5029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74320" y="6419088"/>
            <a:ext cx="68580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 i="1">
                <a:solidFill>
                  <a:srgbClr val="B8952A"/>
                </a:solidFill>
                <a:latin typeface="Calibri"/>
              </a:rPr>
              <a:t>El PBI argentino crecerá 3,8% en 2026 según el BID, liderando toda América Latina, impulsado por 4 sectores: energía, minería, agro y banca.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0" y="6419088"/>
            <a:ext cx="1828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64748B"/>
                </a:solidFill>
                <a:latin typeface="Calibri"/>
              </a:rPr>
              <a:t>kartal.com.ar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71323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DATOS CLAVE</a:t>
            </a:r>
          </a:p>
        </p:txBody>
      </p:sp>
      <p:pic>
        <p:nvPicPr>
          <p:cNvPr id="5" name="Picture 4" descr="KARTALSL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600" y="960120"/>
            <a:ext cx="4251960" cy="2606040"/>
          </a:xfrm>
          <a:prstGeom prst="rect">
            <a:avLst/>
          </a:prstGeom>
          <a:solidFill>
            <a:srgbClr val="1E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28600" y="960120"/>
            <a:ext cx="4251960" cy="109728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0040" y="1143000"/>
            <a:ext cx="4069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 i="0">
                <a:solidFill>
                  <a:srgbClr val="B8952A"/>
                </a:solidFill>
                <a:latin typeface="Calibri"/>
              </a:rPr>
              <a:t>+3,8%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" y="2468880"/>
            <a:ext cx="4069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Crecimiento PBI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" y="3044952"/>
            <a:ext cx="4069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1">
                <a:solidFill>
                  <a:srgbClr val="64748B"/>
                </a:solidFill>
                <a:latin typeface="Calibri"/>
              </a:rPr>
              <a:t>BID 2026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09160" y="960120"/>
            <a:ext cx="4251960" cy="2606040"/>
          </a:xfrm>
          <a:prstGeom prst="rect">
            <a:avLst/>
          </a:prstGeom>
          <a:solidFill>
            <a:srgbClr val="1E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709160" y="960120"/>
            <a:ext cx="4251960" cy="109728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800600" y="1143000"/>
            <a:ext cx="4069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 i="0">
                <a:solidFill>
                  <a:srgbClr val="B8952A"/>
                </a:solidFill>
                <a:latin typeface="Calibri"/>
              </a:rPr>
              <a:t>+1,9%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00600" y="2468880"/>
            <a:ext cx="4069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EMAE interanual ene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00600" y="3044952"/>
            <a:ext cx="4069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1">
                <a:solidFill>
                  <a:srgbClr val="64748B"/>
                </a:solidFill>
                <a:latin typeface="Calibri"/>
              </a:rPr>
              <a:t>INDEC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8600" y="3794760"/>
            <a:ext cx="4251960" cy="2606040"/>
          </a:xfrm>
          <a:prstGeom prst="rect">
            <a:avLst/>
          </a:prstGeom>
          <a:solidFill>
            <a:srgbClr val="1E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28600" y="3794760"/>
            <a:ext cx="4251960" cy="109728"/>
          </a:xfrm>
          <a:prstGeom prst="rect">
            <a:avLst/>
          </a:prstGeom>
          <a:solidFill>
            <a:srgbClr val="2E6C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20040" y="3977640"/>
            <a:ext cx="4069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 i="0">
                <a:solidFill>
                  <a:srgbClr val="B8952A"/>
                </a:solidFill>
                <a:latin typeface="Calibri"/>
              </a:rPr>
              <a:t>+7,9%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040" y="5303520"/>
            <a:ext cx="4069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Consumo privado 2025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0040" y="5879592"/>
            <a:ext cx="4069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1">
                <a:solidFill>
                  <a:srgbClr val="64748B"/>
                </a:solidFill>
                <a:latin typeface="Calibri"/>
              </a:rPr>
              <a:t>INDEC/Minec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09160" y="3794760"/>
            <a:ext cx="4251960" cy="2606040"/>
          </a:xfrm>
          <a:prstGeom prst="rect">
            <a:avLst/>
          </a:prstGeom>
          <a:solidFill>
            <a:srgbClr val="1E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709160" y="3794760"/>
            <a:ext cx="4251960" cy="10972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800600" y="3977640"/>
            <a:ext cx="4069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 i="0">
                <a:solidFill>
                  <a:srgbClr val="B8952A"/>
                </a:solidFill>
                <a:latin typeface="Calibri"/>
              </a:rPr>
              <a:t>-304k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00600" y="5303520"/>
            <a:ext cx="4069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Empleos formales perdidos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00600" y="5879592"/>
            <a:ext cx="4069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1">
                <a:solidFill>
                  <a:srgbClr val="64748B"/>
                </a:solidFill>
                <a:latin typeface="Calibri"/>
              </a:rPr>
              <a:t>MTEySS ene 2026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473952"/>
            <a:ext cx="9144000" cy="347472"/>
          </a:xfrm>
          <a:prstGeom prst="rect">
            <a:avLst/>
          </a:prstGeom>
          <a:solidFill>
            <a:srgbClr val="0E1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74320" y="6501384"/>
            <a:ext cx="85953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B8952A"/>
                </a:solidFill>
                <a:latin typeface="Calibri"/>
              </a:rPr>
              <a:t>«El consumo privado creció 7,9% en 2025 (récord histórico), pero el consumo per cápita sigue 2% por debajo del nivel de 2017 y comparable al de 2011.»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4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71323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  <a:latin typeface="Calibri"/>
              </a:rPr>
              <a:t>3 MOTORES DEL REBOTE</a:t>
            </a:r>
          </a:p>
        </p:txBody>
      </p:sp>
      <p:pic>
        <p:nvPicPr>
          <p:cNvPr id="5" name="Picture 4" descr="KARTALSL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4592" y="914400"/>
            <a:ext cx="2926080" cy="548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64592" y="914400"/>
            <a:ext cx="82296" cy="5486400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29184" y="1115568"/>
            <a:ext cx="475488" cy="475488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29184" y="1115568"/>
            <a:ext cx="475488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115568"/>
            <a:ext cx="2066543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7253D"/>
                </a:solidFill>
                <a:latin typeface="Calibri"/>
              </a:rPr>
              <a:t>Energía y Minería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0896" y="1700784"/>
            <a:ext cx="2670048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405065"/>
                </a:solidFill>
                <a:latin typeface="Calibri"/>
              </a:rPr>
              <a:t>Vaca Muerta consolida su despegue con inversiones USD 15.000M anuales y exportaciones energéticas en ascenso. La minería suma proyectos de litio y cobre que traccionan el PBI desde la oferta exportadora.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0896" y="4251960"/>
            <a:ext cx="2670048" cy="100584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0896" y="4297680"/>
            <a:ext cx="267004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B8952A"/>
                </a:solidFill>
                <a:latin typeface="Calibri"/>
              </a:rPr>
              <a:t>USD 20.000M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896" y="4864608"/>
            <a:ext cx="2670048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1">
                <a:solidFill>
                  <a:srgbClr val="64748B"/>
                </a:solidFill>
                <a:latin typeface="Calibri"/>
              </a:rPr>
              <a:t>Potencial exportador energético 2026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46120" y="914400"/>
            <a:ext cx="2926080" cy="548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246120" y="914400"/>
            <a:ext cx="82296" cy="5486400"/>
          </a:xfrm>
          <a:prstGeom prst="rect">
            <a:avLst/>
          </a:prstGeom>
          <a:solidFill>
            <a:srgbClr val="2E6C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410712" y="1115568"/>
            <a:ext cx="475488" cy="475488"/>
          </a:xfrm>
          <a:prstGeom prst="rect">
            <a:avLst/>
          </a:prstGeom>
          <a:solidFill>
            <a:srgbClr val="2E6C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410712" y="1115568"/>
            <a:ext cx="475488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95928" y="1115568"/>
            <a:ext cx="2066543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7253D"/>
                </a:solidFill>
                <a:latin typeface="Calibri"/>
              </a:rPr>
              <a:t>Sector Agropecuario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92424" y="1700784"/>
            <a:ext cx="2670048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405065"/>
                </a:solidFill>
                <a:latin typeface="Calibri"/>
              </a:rPr>
              <a:t>La cosecha gruesa 2025/26 proyecta 50 millones de toneladas de soja con precios internacionales sostenidos. El campo es el ancla de las reservas y el principal generador de divisas del año.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392424" y="4251960"/>
            <a:ext cx="2670048" cy="100584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392424" y="4297680"/>
            <a:ext cx="267004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2E6CB8"/>
                </a:solidFill>
                <a:latin typeface="Calibri"/>
              </a:rPr>
              <a:t>50M tn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92424" y="4864608"/>
            <a:ext cx="2670048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1">
                <a:solidFill>
                  <a:srgbClr val="64748B"/>
                </a:solidFill>
                <a:latin typeface="Calibri"/>
              </a:rPr>
              <a:t>Cosecha soja proyectada 2025/26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27648" y="914400"/>
            <a:ext cx="2926080" cy="548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27648" y="914400"/>
            <a:ext cx="82296" cy="54864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492240" y="1115568"/>
            <a:ext cx="475488" cy="47548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92240" y="1115568"/>
            <a:ext cx="475488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77456" y="1115568"/>
            <a:ext cx="2066543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7253D"/>
                </a:solidFill>
                <a:latin typeface="Calibri"/>
              </a:rPr>
              <a:t>Sistema Financiero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3952" y="1700784"/>
            <a:ext cx="2670048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405065"/>
                </a:solidFill>
                <a:latin typeface="Calibri"/>
              </a:rPr>
              <a:t>El crédito privado creció 30% real en 2025. Los préstamos hipotecarios UVA se reactivaron y el sistema opera con alta rentabilidad en un contexto de tasas reales positivas post-cepo.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73952" y="4251960"/>
            <a:ext cx="2670048" cy="100584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73952" y="4297680"/>
            <a:ext cx="267004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C0392B"/>
                </a:solidFill>
                <a:latin typeface="Calibri"/>
              </a:rPr>
              <a:t>+30%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73952" y="4864608"/>
            <a:ext cx="2670048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1">
                <a:solidFill>
                  <a:srgbClr val="64748B"/>
                </a:solidFill>
                <a:latin typeface="Calibri"/>
              </a:rPr>
              <a:t>Crédito privado real 2025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473952"/>
            <a:ext cx="9144000" cy="347472"/>
          </a:xfrm>
          <a:prstGeom prst="rect">
            <a:avLst/>
          </a:prstGeom>
          <a:solidFill>
            <a:srgbClr val="0E1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74320" y="6501384"/>
            <a:ext cx="85953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B8952A"/>
                </a:solidFill>
                <a:latin typeface="Calibri"/>
              </a:rPr>
              <a:t>«El EMAE acumula dos meses consecutivos de crecimiento en 2026: +0,4% en enero sobre diciembre; +1,9% interanual.»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71323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 i="0">
                <a:solidFill>
                  <a:srgbClr val="FFFFFF"/>
                </a:solidFill>
                <a:latin typeface="Calibri"/>
              </a:rPr>
              <a:t>Proyecciones de Crecimiento PBI 2026 — América Latina (%)</a:t>
            </a:r>
          </a:p>
        </p:txBody>
      </p:sp>
      <p:pic>
        <p:nvPicPr>
          <p:cNvPr id="5" name="Picture 4" descr="KARTALSL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pic>
        <p:nvPicPr>
          <p:cNvPr id="6" name="Picture 5" descr="rebote_desigual_argentina_2026_s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914400"/>
            <a:ext cx="6263640" cy="52120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01968" y="960120"/>
            <a:ext cx="2377440" cy="5166360"/>
          </a:xfrm>
          <a:prstGeom prst="rect">
            <a:avLst/>
          </a:prstGeom>
          <a:solidFill>
            <a:srgbClr val="1E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601968" y="960120"/>
            <a:ext cx="2377440" cy="109728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93408" y="1920240"/>
            <a:ext cx="21945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600" b="1" i="0">
                <a:solidFill>
                  <a:srgbClr val="B8952A"/>
                </a:solidFill>
                <a:latin typeface="Calibri"/>
              </a:rPr>
              <a:t>+3.8%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8" y="3401568"/>
            <a:ext cx="2194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Argentina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93408" y="4023360"/>
            <a:ext cx="2194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 i="0">
                <a:solidFill>
                  <a:srgbClr val="B8952A"/>
                </a:solidFill>
                <a:latin typeface="Calibri"/>
              </a:rPr>
              <a:t>#1 en la region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93408" y="4617720"/>
            <a:ext cx="2194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1">
                <a:solidFill>
                  <a:srgbClr val="64748B"/>
                </a:solidFill>
                <a:latin typeface="Calibri"/>
              </a:rPr>
              <a:t>BID, FMI — Perspectivas Económicas 2026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473952"/>
            <a:ext cx="9144000" cy="347472"/>
          </a:xfrm>
          <a:prstGeom prst="rect">
            <a:avLst/>
          </a:prstGeom>
          <a:solidFill>
            <a:srgbClr val="0E1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4320" y="6501384"/>
            <a:ext cx="85953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B8952A"/>
                </a:solidFill>
                <a:latin typeface="Calibri"/>
              </a:rPr>
              <a:t>«El empleo formal perdió 304.000 puestos desde nov 2023 mientras el monotributo sumó +160.000 trabajadores: la recuperación se informaliza.»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4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71323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  <a:latin typeface="Calibri"/>
              </a:rPr>
              <a:t>IMPLICANCIAS CONCRETAS</a:t>
            </a:r>
          </a:p>
        </p:txBody>
      </p:sp>
      <p:pic>
        <p:nvPicPr>
          <p:cNvPr id="5" name="Picture 4" descr="KARTALSL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4592" y="896112"/>
            <a:ext cx="8814816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64592" y="896112"/>
            <a:ext cx="82296" cy="9144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20040" y="1106424"/>
            <a:ext cx="438912" cy="493776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20040" y="1106424"/>
            <a:ext cx="438912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" y="1014983"/>
            <a:ext cx="6309360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7253D"/>
                </a:solidFill>
                <a:latin typeface="Calibri"/>
              </a:rPr>
              <a:t>Consumo masivo y retail quedan fuera del rebote: el crecimiento no derrama hacia los hogares en el corto plazo.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96912" y="1106424"/>
            <a:ext cx="155448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1" i="0">
                <a:solidFill>
                  <a:srgbClr val="C0392B"/>
                </a:solidFill>
                <a:latin typeface="Calibri"/>
              </a:rPr>
              <a:t>Consumo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4592" y="1993392"/>
            <a:ext cx="8814816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64592" y="1993392"/>
            <a:ext cx="82296" cy="9144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20040" y="2203704"/>
            <a:ext cx="438912" cy="493776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20040" y="2203704"/>
            <a:ext cx="438912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7824" y="2112264"/>
            <a:ext cx="6309360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7253D"/>
                </a:solidFill>
                <a:latin typeface="Calibri"/>
              </a:rPr>
              <a:t>Informalización laboral: por cada asalariado formal perdido, 0,5 monotributistas ingresan al sistema con menores ingresos y cobertura.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96912" y="2203704"/>
            <a:ext cx="155448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1" i="0">
                <a:solidFill>
                  <a:srgbClr val="C0392B"/>
                </a:solidFill>
                <a:latin typeface="Calibri"/>
              </a:rPr>
              <a:t>Mercado Laboral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4592" y="3090672"/>
            <a:ext cx="8814816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64592" y="3090672"/>
            <a:ext cx="82296" cy="91440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20040" y="3300984"/>
            <a:ext cx="438912" cy="493776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20040" y="3300984"/>
            <a:ext cx="438912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7824" y="3209544"/>
            <a:ext cx="6309360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7253D"/>
                </a:solidFill>
                <a:latin typeface="Calibri"/>
              </a:rPr>
              <a:t>Sectores premium (energía, agro, banca) tienen viento de cola y margen para atraer capital e invertir en escala.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96912" y="3300984"/>
            <a:ext cx="155448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1" i="0">
                <a:solidFill>
                  <a:srgbClr val="27AE60"/>
                </a:solidFill>
                <a:latin typeface="Calibri"/>
              </a:rPr>
              <a:t>Inversión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64592" y="4187952"/>
            <a:ext cx="8814816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64592" y="4187952"/>
            <a:ext cx="82296" cy="9144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320040" y="4398264"/>
            <a:ext cx="438912" cy="493776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20040" y="4398264"/>
            <a:ext cx="438912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7824" y="4306824"/>
            <a:ext cx="6309360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7253D"/>
                </a:solidFill>
                <a:latin typeface="Calibri"/>
              </a:rPr>
              <a:t>IPC de marzo 2026 al 3,4% interrumpe la desinflación: si se consolida, el crédito al consumo no llega y el rebote no se democratiza.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96912" y="4398264"/>
            <a:ext cx="155448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1" i="0">
                <a:solidFill>
                  <a:srgbClr val="C0392B"/>
                </a:solidFill>
                <a:latin typeface="Calibri"/>
              </a:rPr>
              <a:t>Inflación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64592" y="5285232"/>
            <a:ext cx="8814816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64592" y="5285232"/>
            <a:ext cx="82296" cy="91440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20040" y="5495544"/>
            <a:ext cx="438912" cy="493776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20040" y="5495544"/>
            <a:ext cx="438912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77824" y="5404104"/>
            <a:ext cx="6309360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7253D"/>
                </a:solidFill>
                <a:latin typeface="Calibri"/>
              </a:rPr>
              <a:t>Argentina lidera el ranking de crecimiento regional en 2026, mejorando el ambiente para atraer inversión extranjera directa.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96912" y="5495544"/>
            <a:ext cx="155448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1" i="0">
                <a:solidFill>
                  <a:srgbClr val="27AE60"/>
                </a:solidFill>
                <a:latin typeface="Calibri"/>
              </a:rPr>
              <a:t>Macro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6473952"/>
            <a:ext cx="9144000" cy="347472"/>
          </a:xfrm>
          <a:prstGeom prst="rect">
            <a:avLst/>
          </a:prstGeom>
          <a:solidFill>
            <a:srgbClr val="0E1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74320" y="6501384"/>
            <a:ext cx="85953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B8952A"/>
                </a:solidFill>
                <a:latin typeface="Calibri"/>
              </a:rPr>
              <a:t>«El crecimiento sin tracción del consumo masivo es el riesgo central: sin crédito y sin baja de inflación, el PBI de 2027 se compromete.»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E1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71323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  <a:latin typeface="Calibri"/>
              </a:rPr>
              <a:t>LO QUE SI Y LO QUE NO</a:t>
            </a:r>
          </a:p>
        </p:txBody>
      </p:sp>
      <p:pic>
        <p:nvPicPr>
          <p:cNvPr id="5" name="Picture 4" descr="KARTALSL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4320" y="896112"/>
            <a:ext cx="4114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27AE60"/>
                </a:solidFill>
                <a:latin typeface="Calibri"/>
              </a:rPr>
              <a:t>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54880" y="896112"/>
            <a:ext cx="4114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C0392B"/>
                </a:solidFill>
                <a:latin typeface="Calibri"/>
              </a:rPr>
              <a:t>NO</a:t>
            </a:r>
          </a:p>
        </p:txBody>
      </p:sp>
      <p:sp>
        <p:nvSpPr>
          <p:cNvPr id="8" name="Rectangle 7"/>
          <p:cNvSpPr/>
          <p:nvPr/>
        </p:nvSpPr>
        <p:spPr>
          <a:xfrm>
            <a:off x="201168" y="1508760"/>
            <a:ext cx="4251960" cy="1280160"/>
          </a:xfrm>
          <a:prstGeom prst="rect">
            <a:avLst/>
          </a:prstGeom>
          <a:solidFill>
            <a:srgbClr val="0D2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01168" y="1508760"/>
            <a:ext cx="82296" cy="128016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84048" y="1645919"/>
            <a:ext cx="39776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El crecimiento del PBI 2026 es real y liderado por sectores exportadores competitivos con ventajas comparativas claras.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90872" y="1508760"/>
            <a:ext cx="4251960" cy="1280160"/>
          </a:xfrm>
          <a:prstGeom prst="rect">
            <a:avLst/>
          </a:prstGeom>
          <a:solidFill>
            <a:srgbClr val="2E0D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690872" y="1508760"/>
            <a:ext cx="82296" cy="128016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873752" y="1645919"/>
            <a:ext cx="39776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El consumo per cápita sigue debajo del nivel de 2017: la recuperación no llegó al bolsillo de los hogares.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1168" y="2990088"/>
            <a:ext cx="4251960" cy="1280160"/>
          </a:xfrm>
          <a:prstGeom prst="rect">
            <a:avLst/>
          </a:prstGeom>
          <a:solidFill>
            <a:srgbClr val="0D2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01168" y="2990088"/>
            <a:ext cx="82296" cy="128016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84048" y="3127248"/>
            <a:ext cx="39776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El consumo privado agregado ya rompió el récord histórico en 2025: hay capacidad de gasto latente en los hogares.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90872" y="2990088"/>
            <a:ext cx="4251960" cy="1280160"/>
          </a:xfrm>
          <a:prstGeom prst="rect">
            <a:avLst/>
          </a:prstGeom>
          <a:solidFill>
            <a:srgbClr val="2E0D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690872" y="2990088"/>
            <a:ext cx="82296" cy="128016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73752" y="3127248"/>
            <a:ext cx="39776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El mercado laboral se informaliza: más monotributistas y menos asalariados formales implica más precariedad estructural.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" y="4471416"/>
            <a:ext cx="4251960" cy="1280160"/>
          </a:xfrm>
          <a:prstGeom prst="rect">
            <a:avLst/>
          </a:prstGeom>
          <a:solidFill>
            <a:srgbClr val="0D2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01168" y="4471416"/>
            <a:ext cx="82296" cy="128016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84048" y="4608576"/>
            <a:ext cx="39776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La estabilidad cambiaria post-cepo reduce la incertidumbre para la inversión productiva de mediano plazo.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690872" y="4471416"/>
            <a:ext cx="4251960" cy="1280160"/>
          </a:xfrm>
          <a:prstGeom prst="rect">
            <a:avLst/>
          </a:prstGeom>
          <a:solidFill>
            <a:srgbClr val="2E0D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690872" y="4471416"/>
            <a:ext cx="82296" cy="128016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873752" y="4608576"/>
            <a:ext cx="39776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El IPC de marzo al 3,4% puede cortar el proceso desinflacionario y enfriar el crédito privado necesario para la siguiente etapa.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473952"/>
            <a:ext cx="9144000" cy="347472"/>
          </a:xfrm>
          <a:prstGeom prst="rect">
            <a:avLst/>
          </a:prstGeom>
          <a:solidFill>
            <a:srgbClr val="0E1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74320" y="6501384"/>
            <a:ext cx="85953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B8952A"/>
                </a:solidFill>
                <a:latin typeface="Calibri"/>
              </a:rPr>
              <a:t>«Argentina crece. Pero no todos están invitados a la mesa.»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62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ARTALSL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457200"/>
            <a:ext cx="8503920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  <a:latin typeface="Calibri"/>
              </a:rPr>
              <a:t>¿Tu empresa está posicionada en los sectores que crecen o en los que esperan?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472" y="3200400"/>
            <a:ext cx="402336" cy="402336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7472" y="3200400"/>
            <a:ext cx="402336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7253D"/>
                </a:solidFill>
                <a:latin typeface="Calibri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841248" y="3154680"/>
            <a:ext cx="8138160" cy="676656"/>
          </a:xfrm>
          <a:prstGeom prst="rect">
            <a:avLst/>
          </a:prstGeom>
          <a:solidFill>
            <a:srgbClr val="2433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87552" y="3255264"/>
            <a:ext cx="79095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Calibri"/>
              </a:rPr>
              <a:t>¿Cuánto de tu revenue depende del consumo masivo local vs del sector exportador o financiero?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7472" y="4233672"/>
            <a:ext cx="402336" cy="402336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7472" y="4233672"/>
            <a:ext cx="402336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7253D"/>
                </a:solidFill>
                <a:latin typeface="Calibri"/>
              </a:rPr>
              <a:t>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248" y="4187952"/>
            <a:ext cx="8138160" cy="676656"/>
          </a:xfrm>
          <a:prstGeom prst="rect">
            <a:avLst/>
          </a:prstGeom>
          <a:solidFill>
            <a:srgbClr val="2433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87552" y="4288536"/>
            <a:ext cx="79095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Calibri"/>
              </a:rPr>
              <a:t>¿Tu estrategia de RRHH contempla la informalización del mercado como variable de retención de talento?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472" y="5266944"/>
            <a:ext cx="402336" cy="402336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47472" y="5266944"/>
            <a:ext cx="402336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7253D"/>
                </a:solidFill>
                <a:latin typeface="Calibri"/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41248" y="5221224"/>
            <a:ext cx="8138160" cy="676656"/>
          </a:xfrm>
          <a:prstGeom prst="rect">
            <a:avLst/>
          </a:prstGeom>
          <a:solidFill>
            <a:srgbClr val="2433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87552" y="5321808"/>
            <a:ext cx="79095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Calibri"/>
              </a:rPr>
              <a:t>¿Tenés exposición al crédito al consumo? Si no, ¿definiste cuándo es el momento correcto para activarla?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473952"/>
            <a:ext cx="9144000" cy="347472"/>
          </a:xfrm>
          <a:prstGeom prst="rect">
            <a:avLst/>
          </a:prstGeom>
          <a:solidFill>
            <a:srgbClr val="0E1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74320" y="6501384"/>
            <a:ext cx="85953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B8952A"/>
                </a:solidFill>
                <a:latin typeface="Calibri"/>
              </a:rPr>
              <a:t>«¿Tu empresa está posicionada en los sectores que crecen o en los que esperan?»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411480"/>
            <a:ext cx="822960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1">
                <a:solidFill>
                  <a:srgbClr val="FFFFFF"/>
                </a:solidFill>
                <a:latin typeface="Calibri"/>
              </a:rPr>
              <a:t>"El crecimiento sin tracción del consumo masivo es el riesgo central: sin crédito y sin baja de inflación, el PBI de 2027 se compromete."</a:t>
            </a:r>
          </a:p>
        </p:txBody>
      </p:sp>
      <p:sp>
        <p:nvSpPr>
          <p:cNvPr id="4" name="Rectangle 3"/>
          <p:cNvSpPr/>
          <p:nvPr/>
        </p:nvSpPr>
        <p:spPr>
          <a:xfrm>
            <a:off x="1645920" y="2286000"/>
            <a:ext cx="5852160" cy="64008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KARTALSL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680" y="2487168"/>
            <a:ext cx="2834640" cy="12344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3886200"/>
            <a:ext cx="91440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B8952A"/>
                </a:solidFill>
                <a:latin typeface="Calibri"/>
              </a:rPr>
              <a:t>KARTAL  CONSULTING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663440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5B91CC"/>
                </a:solidFill>
                <a:latin typeface="Calibri"/>
              </a:rPr>
              <a:t>kartal.com.ar  |  info@kartal.com.ar  |  +54 911-3444-0986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138928"/>
            <a:ext cx="7315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 i="0">
                <a:solidFill>
                  <a:srgbClr val="64748B"/>
                </a:solidFill>
                <a:latin typeface="Calibri"/>
              </a:rPr>
              <a:t>Proximo informe: lunes 27 de abril de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623560"/>
            <a:ext cx="8229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1">
                <a:solidFill>
                  <a:srgbClr val="B8952A"/>
                </a:solidFill>
                <a:latin typeface="Calibri"/>
              </a:rPr>
              <a:t>«El que lee primero, decide mejor.»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492240"/>
            <a:ext cx="9144000" cy="365760"/>
          </a:xfrm>
          <a:prstGeom prst="rect">
            <a:avLst/>
          </a:prstGeom>
          <a:solidFill>
            <a:srgbClr val="0E1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74320" y="6492240"/>
            <a:ext cx="85953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50" b="0" i="0">
                <a:solidFill>
                  <a:srgbClr val="64748B"/>
                </a:solidFill>
                <a:latin typeface="Calibri"/>
              </a:rPr>
              <a:t>Informe Ejecutivo KARTAL Consulting  |  Abril 2026  |  kartal.com.ar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