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El informe analiza el dato de agosto de 2026 de la CAME sobre ventas minoristas pyme: online +17,6% interanual, presencial -0,2%. Una divergencia de casi 18 puntos porcentuales entre canales dentro del mismo comercio.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Las ventas online de pymes minoristas crecieron 17,6% interanual en agosto, mientras las presenciales cayeron 0,2% -una brecha de casi 18 puntos porcentuales entre dos canales de la misma empresa.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Contexto. La caida presencial combina un problema de demanda (menor ingreso disponible, endeudamiento familiar) con un problema de oferta (margenes comprimidos por costos mayoristas y competencia de importados). El canal online no depende de esos mismos factores de la misma manera.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Perfumeria (+12,8%) e indumentaria (+6,4%) crecen incluso en el agregado. Bazar y decoracion (-4,8%), alimentos (-2,5%) y farmacia (-0,5%) caen. La divergencia no es solo online vs presencial, tambien es por categoria de producto.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Clima de negocios. El 46,5% de las pymes relevadas reporto que su situacion empeoro, contra apenas 6,1% que mejoro -una brecha de casi 8 a 1. Y el 57,9% considera que no es momento de invertir en su propia empresa.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Auditar la asignacion de recursos entre canales contra la brecha real de rendimiento. 2) Priorizar el canal online, el unico que crece. 3) Diferenciar la estrategia por rubro: acelerar online en perfumeria e indumentaria, evaluar modelos hibridos en alimentos y farmacia.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canal online es hoy el unico que crece dentro del comercio minorista pyme. Mantener una asignacion de recursos pareja entre online y presencial contradice lo que muestran los propios datos del sector.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8229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i="0">
                <a:solidFill>
                  <a:srgbClr val="FFFFFF"/>
                </a:solidFill>
                <a:latin typeface="Arial Black"/>
              </a:rPr>
              <a:t>DOS MUNDOS EN EL
MISMO COMERCIO</a:t>
            </a:r>
          </a:p>
        </p:txBody>
      </p:sp>
      <p:sp>
        <p:nvSpPr>
          <p:cNvPr id="4" name="Rectangle 3"/>
          <p:cNvSpPr/>
          <p:nvPr/>
        </p:nvSpPr>
        <p:spPr>
          <a:xfrm>
            <a:off x="2057400" y="2606040"/>
            <a:ext cx="5029200" cy="160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743200"/>
            <a:ext cx="8229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5B91CC"/>
                </a:solidFill>
                <a:latin typeface="Arial"/>
              </a:rPr>
              <a:t>Las ventas online pyme suben 17,6%; las presenciales
siguen cayendo. CAME, agosto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7033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B8952A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263640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2E6CB8"/>
                </a:solidFill>
                <a:latin typeface="Arial"/>
              </a:rPr>
              <a:t>KARTAL Consulting  |  kartal.com.ar  |  Martes 8 de septiembre de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989320"/>
            <a:ext cx="8229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5B91CC"/>
                </a:solidFill>
                <a:latin typeface="Arial"/>
              </a:rPr>
              <a:t>Fuente: CAME — Confederación Argentina de la Mediana Empresa</a:t>
            </a:r>
          </a:p>
        </p:txBody>
      </p:sp>
      <p:pic>
        <p:nvPicPr>
          <p:cNvPr id="9" name="Picture 8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8412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 i="0">
                <a:solidFill>
                  <a:srgbClr val="17253D"/>
                </a:solidFill>
                <a:latin typeface="Arial Black"/>
              </a:rPr>
              <a:t>LA BRECHA ENTRE CANALES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713232"/>
            <a:ext cx="8412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2E6CB8"/>
                </a:solidFill>
                <a:latin typeface="Arial"/>
              </a:rPr>
              <a:t>Variación interanual, agosto 2026</a:t>
            </a:r>
          </a:p>
        </p:txBody>
      </p:sp>
      <p:pic>
        <p:nvPicPr>
          <p:cNvPr id="5" name="Picture 4" descr="pymes_online_presencial_2026_comparativ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143000"/>
            <a:ext cx="6583680" cy="4846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6473952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«El canal online no es un complemento. Es, hoy, el único que crece.»</a:t>
            </a:r>
          </a:p>
        </p:txBody>
      </p:sp>
      <p:pic>
        <p:nvPicPr>
          <p:cNvPr id="7" name="Picture 6" descr="Kartal_Logo_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 Black"/>
              </a:rPr>
              <a:t>DOS FUERZAS, UNA MISMA PYME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B8952A"/>
                </a:solidFill>
                <a:latin typeface="Arial"/>
              </a:rPr>
              <a:t>DEMANDA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3657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Menor ingreso disponible
por tarifas y endeudamiento
familiar; compras limitadas
a lo indispensable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46320" y="128016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B8952A"/>
                </a:solidFill>
                <a:latin typeface="Arial"/>
              </a:rPr>
              <a:t>OFERTA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1828800"/>
            <a:ext cx="3657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Márgenes comprimidos por
listas mayoristas e importados;
más descuentos y promociones
para mover inventario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1">
                <a:solidFill>
                  <a:srgbClr val="5B91CC"/>
                </a:solidFill>
                <a:latin typeface="Arial"/>
              </a:rPr>
              <a:t>Ambas presionan sobre el mismo canal: el presencial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473952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«El canal online no es un complemento. Es, hoy, el único que crece.»</a:t>
            </a:r>
          </a:p>
        </p:txBody>
      </p:sp>
      <p:pic>
        <p:nvPicPr>
          <p:cNvPr id="10" name="Picture 9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82880"/>
            <a:ext cx="8412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i="0">
                <a:solidFill>
                  <a:srgbClr val="17253D"/>
                </a:solidFill>
                <a:latin typeface="Arial Black"/>
              </a:rPr>
              <a:t>NO TODOS LOS RUBROS CAEN IGUAL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713232"/>
            <a:ext cx="8412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2E6CB8"/>
                </a:solidFill>
                <a:latin typeface="Arial"/>
              </a:rPr>
              <a:t>Variación interanual por rubro, agosto 2026</a:t>
            </a:r>
          </a:p>
        </p:txBody>
      </p:sp>
      <p:pic>
        <p:nvPicPr>
          <p:cNvPr id="5" name="Picture 4" descr="pymes_online_presencial_2026_rubr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143000"/>
            <a:ext cx="8138160" cy="48463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" y="6473952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«El canal online no es un complemento. Es, hoy, el único que crece.»</a:t>
            </a:r>
          </a:p>
        </p:txBody>
      </p:sp>
      <p:pic>
        <p:nvPicPr>
          <p:cNvPr id="7" name="Picture 6" descr="Kartal_Logo_tra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E4D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 i="0">
                <a:solidFill>
                  <a:srgbClr val="FFFFFF"/>
                </a:solidFill>
                <a:latin typeface="Arial Black"/>
              </a:rPr>
              <a:t>EL CLIMA DE NEGOCIOS PYME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463040"/>
            <a:ext cx="2377440" cy="3108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73736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i="0">
                <a:solidFill>
                  <a:srgbClr val="B8952A"/>
                </a:solidFill>
                <a:latin typeface="Arial Black"/>
              </a:rPr>
              <a:t>46,5%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92608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reportó que su
situación empeoró</a:t>
            </a:r>
          </a:p>
        </p:txBody>
      </p:sp>
      <p:sp>
        <p:nvSpPr>
          <p:cNvPr id="7" name="Rectangle 6"/>
          <p:cNvSpPr/>
          <p:nvPr/>
        </p:nvSpPr>
        <p:spPr>
          <a:xfrm>
            <a:off x="3200400" y="1463040"/>
            <a:ext cx="2377440" cy="3108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0" y="173736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i="0">
                <a:solidFill>
                  <a:srgbClr val="B8952A"/>
                </a:solidFill>
                <a:latin typeface="Arial Black"/>
              </a:rPr>
              <a:t>6,1%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292608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reportó que su
situación mejoró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1463040"/>
            <a:ext cx="2377440" cy="310896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0" y="1737360"/>
            <a:ext cx="23774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i="0">
                <a:solidFill>
                  <a:srgbClr val="B8952A"/>
                </a:solidFill>
                <a:latin typeface="Arial Black"/>
              </a:rPr>
              <a:t>57,9%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292608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cree que no es
momento de invertir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49377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1">
                <a:solidFill>
                  <a:srgbClr val="D6E8F7"/>
                </a:solidFill>
                <a:latin typeface="Arial"/>
              </a:rPr>
              <a:t>La brecha entre empeoramiento y mejora es de casi 8 a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6473952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«El canal online no es un complemento. Es, hoy, el único que crece.»</a:t>
            </a:r>
          </a:p>
        </p:txBody>
      </p:sp>
      <p:pic>
        <p:nvPicPr>
          <p:cNvPr id="15" name="Picture 1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626364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B8952A"/>
                </a:solidFill>
                <a:latin typeface="Arial"/>
              </a:rPr>
              <a:t>KARTAL Consulting · kartal.com.ar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201168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17253D"/>
                </a:solidFill>
                <a:latin typeface="Arial Black"/>
              </a:rPr>
              <a:t>LO QUE ESTO SIGNIFICA PARA LA PYME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1005840"/>
            <a:ext cx="2606040" cy="48920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078992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 Black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645920"/>
            <a:ext cx="2606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Auditar la
asignación de recursos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2606040"/>
            <a:ext cx="26060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Comparar cuanto invierte
la pyme en cada canal
contra la brecha real
de rendimiento (+17,6%
vs -0,2%).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46120" y="1005840"/>
            <a:ext cx="2606040" cy="4892040"/>
          </a:xfrm>
          <a:prstGeom prst="rect">
            <a:avLst/>
          </a:prstGeom>
          <a:solidFill>
            <a:srgbClr val="E36C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46120" y="1078992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 Black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6120" y="1645920"/>
            <a:ext cx="2606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Priorizar el
canal online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606040"/>
            <a:ext cx="26060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Es el unico canal
que crece. Redirigir
el proximo ciclo de
inversion comercial
hacia ahi.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0" y="1005840"/>
            <a:ext cx="2606040" cy="4892040"/>
          </a:xfrm>
          <a:prstGeom prst="rect">
            <a:avLst/>
          </a:prstGeom>
          <a:solidFill>
            <a:srgbClr val="2E6C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80760" y="1078992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Arial Black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0760" y="1645920"/>
            <a:ext cx="2606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Diferenciar
por rubro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2606040"/>
            <a:ext cx="26060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Arial"/>
              </a:rPr>
              <a:t>Perfumeria e
indumentaria: acelerar
online. Alimentos y
farmacia: evaluar
modelos hibridos.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" y="6473952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i="1">
                <a:solidFill>
                  <a:srgbClr val="B8952A"/>
                </a:solidFill>
                <a:latin typeface="Arial"/>
              </a:rPr>
              <a:t>«El canal online no es un complemento. Es, hoy, el único que crece.»</a:t>
            </a:r>
          </a:p>
        </p:txBody>
      </p:sp>
      <p:pic>
        <p:nvPicPr>
          <p:cNvPr id="17" name="Picture 16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626364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B8952A"/>
                </a:solidFill>
                <a:latin typeface="Arial"/>
              </a:rPr>
              <a:t>KARTAL Consulting · kartal.com.ar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72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286000" y="1417320"/>
            <a:ext cx="4572000" cy="160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7498079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1">
                <a:solidFill>
                  <a:srgbClr val="FFFFFF"/>
                </a:solidFill>
                <a:latin typeface="Arial"/>
              </a:rPr>
              <a:t>«El canal online no es un complemento marginal. Es, hoy, el único canal que crece. Seguir invirtiendo parejo entre los dos mundos es apostar contra los propios datos del sector.»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4480560"/>
            <a:ext cx="3200400" cy="16000"/>
          </a:xfrm>
          <a:prstGeom prst="rect">
            <a:avLst/>
          </a:prstGeom>
          <a:solidFill>
            <a:srgbClr val="B89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0" y="4663440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B8952A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10235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5B91CC"/>
                </a:solidFill>
                <a:latin typeface="Arial"/>
              </a:rPr>
              <a:t>Director —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5513832"/>
            <a:ext cx="9144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2E6CB8"/>
                </a:solidFill>
                <a:latin typeface="Arial"/>
              </a:rPr>
              <a:t>kartal.com.ar/informes/pymes_online_presencial_2026.php</a:t>
            </a:r>
          </a:p>
        </p:txBody>
      </p:sp>
      <p:pic>
        <p:nvPicPr>
          <p:cNvPr id="9" name="Picture 8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26364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B8952A"/>
                </a:solidFill>
                <a:latin typeface="Arial"/>
              </a:rPr>
              <a:t>KARTAL Consulting · kartal.com.ar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