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Portada. El informe analiza el IPI manufacturero de julio 2026 del INDEC: caida de 4,9% interanual y 5,0% desestacionalizado, con doce de dieciseis divisiones en baja. El sector automotriz muestra una fuerte divergencia entre mercado interno y exportacion.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Hook. El IPI manufacturero cayo 4,9% interanual en julio de 2026, y 5,0% en la medicion desestacionalizada contra junio -la mayor caida mensual en mas de un año.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Dato clave visual. Otros equipos, aparatos e instrumentos (-31,4%) y Maquinaria y equipo (-26,7%) lideran la caida. Alimentos y bebidas (-0,5%) resiste mejor. Cuatro divisiones -madera y papel, refinacion, metalicas basicas, otro equipo de transporte- crecieron en el mes.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Contraste. Alimentos y bebidas cayo apenas 0,5% interanual, mientras Otros equipos, aparatos e instrumentos -que incluye celulares y television- se desplomo 31,4%. Es la brecha mas clara entre consumo no postergable y bienes durables que se posponen primero.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Dato clave visual. Las ventas a concesionarios de autos de fabricacion nacional cayeron 48,8% interanual, mientras las unidades exportadas crecieron 28,3%, con un salto de 26,7% en los envios a Brasil. La demanda externa sostiene lo que la demanda interna no logra.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Implicancias estrategicas. Tres acciones: 1) Segmentar proyecciones de produccion e inventario por tipo de bien, no de forma agregada. 2) Evaluar el potencial exportador como palanca frente a la debilidad interna, siguiendo el ejemplo del sector automotriz. 3) Diferenciarse de la competencia de importados en textil y calzado.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Cierre. La cita del director resume el argumento central: la caida industrial no es uniforme. Hay una industria de consumo interno que sufre y otra con capacidad exportadora que crece. La estrategia empresarial debe distinguir entre ambas, no tratarlas igual.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25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8046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5B91CC"/>
                </a:solidFill>
                <a:latin typeface="Arial"/>
              </a:rPr>
              <a:t>KARTAL CONSULTING  ·  ANÁLISIS ESTRATÉGICO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822960"/>
            <a:ext cx="502920" cy="41148"/>
          </a:xfrm>
          <a:prstGeom prst="rect">
            <a:avLst/>
          </a:prstGeom>
          <a:solidFill>
            <a:srgbClr val="B89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1024128"/>
            <a:ext cx="83210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700" b="1" i="0">
                <a:solidFill>
                  <a:srgbClr val="FFFFFF"/>
                </a:solidFill>
                <a:latin typeface="Arial Black"/>
              </a:rPr>
              <a:t>LA INDUSTRIA CAYÓ 4,9%: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481328"/>
            <a:ext cx="83210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700" b="1" i="0">
                <a:solidFill>
                  <a:srgbClr val="B8952A"/>
                </a:solidFill>
                <a:latin typeface="Arial Black"/>
              </a:rPr>
              <a:t>EL GOLPE FUE EN LOS DURABLES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2240280"/>
            <a:ext cx="78638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50" b="0" i="0">
                <a:solidFill>
                  <a:srgbClr val="5B91CC"/>
                </a:solidFill>
                <a:latin typeface="Arial"/>
              </a:rPr>
              <a:t>Doce de dieciséis divisiones cayeron en julio. La automotriz muestra
mercado interno en baja y exportación en alza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3017520"/>
            <a:ext cx="2103120" cy="6858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/>
            <a:r>
              <a:rPr sz="4000" b="1">
                <a:solidFill>
                  <a:srgbClr val="B8952A"/>
                </a:solidFill>
                <a:latin typeface="Arial Black"/>
              </a:rPr>
              <a:t>-4,9</a:t>
            </a:r>
            <a:r>
              <a:rPr sz="2000" b="1" baseline="30000">
                <a:solidFill>
                  <a:srgbClr val="B8952A"/>
                </a:solidFill>
                <a:latin typeface="Arial Black"/>
              </a:rPr>
              <a:t>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3584448"/>
            <a:ext cx="23774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 i="0">
                <a:solidFill>
                  <a:srgbClr val="5B91CC"/>
                </a:solidFill>
                <a:latin typeface="Arial"/>
              </a:rPr>
              <a:t>interanual, julio 2026</a:t>
            </a:r>
          </a:p>
        </p:txBody>
      </p:sp>
      <p:sp>
        <p:nvSpPr>
          <p:cNvPr id="10" name="Rectangle 9"/>
          <p:cNvSpPr/>
          <p:nvPr/>
        </p:nvSpPr>
        <p:spPr>
          <a:xfrm>
            <a:off x="2880360" y="3063239"/>
            <a:ext cx="10972" cy="566928"/>
          </a:xfrm>
          <a:prstGeom prst="rect">
            <a:avLst/>
          </a:prstGeom>
          <a:solidFill>
            <a:srgbClr val="3A50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154680" y="3017520"/>
            <a:ext cx="2377440" cy="6858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rial Black"/>
              </a:rPr>
              <a:t>-5,0</a:t>
            </a:r>
            <a:r>
              <a:rPr sz="2000" b="1" baseline="30000">
                <a:solidFill>
                  <a:srgbClr val="FFFFFF"/>
                </a:solidFill>
                <a:latin typeface="Arial Black"/>
              </a:rPr>
              <a:t>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154680" y="3584448"/>
            <a:ext cx="29260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 i="0">
                <a:solidFill>
                  <a:srgbClr val="5B91CC"/>
                </a:solidFill>
                <a:latin typeface="Arial"/>
              </a:rPr>
              <a:t>desestacionalizado vs. junio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4160520"/>
            <a:ext cx="8046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B8952A"/>
                </a:solidFill>
                <a:latin typeface="Arial"/>
              </a:rPr>
              <a:t>ESTRATEGIA · DECISIÓN · EJECUCIÓN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4846320"/>
            <a:ext cx="5943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2E6CB8"/>
                </a:solidFill>
                <a:latin typeface="Arial"/>
              </a:rPr>
              <a:t>Fuente: INDEC — Índice de Producción Industrial Manufacturero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0" y="4846320"/>
            <a:ext cx="2194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0" i="0">
                <a:solidFill>
                  <a:srgbClr val="2E6CB8"/>
                </a:solidFill>
                <a:latin typeface="Arial"/>
              </a:rPr>
              <a:t>8 de septiembre de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25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82880"/>
            <a:ext cx="80467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B8952A"/>
                </a:solidFill>
                <a:latin typeface="Arial"/>
              </a:rPr>
              <a:t>EL DATO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B89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Arial Black"/>
              </a:rPr>
              <a:t>LA INDUSTRIA SE FRENA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1188720"/>
            <a:ext cx="9144000" cy="141732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ctr"/>
            <a:r>
              <a:rPr sz="10000" b="1">
                <a:solidFill>
                  <a:srgbClr val="B8952A"/>
                </a:solidFill>
                <a:latin typeface="Arial Black"/>
              </a:rPr>
              <a:t>-4,9</a:t>
            </a:r>
            <a:r>
              <a:rPr sz="4200" b="1" baseline="30000">
                <a:solidFill>
                  <a:srgbClr val="B8952A"/>
                </a:solidFill>
                <a:latin typeface="Arial Black"/>
              </a:rPr>
              <a:t>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3017520"/>
            <a:ext cx="80467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900" b="1" i="0">
                <a:solidFill>
                  <a:srgbClr val="FFFFFF"/>
                </a:solidFill>
                <a:latin typeface="Arial"/>
              </a:rPr>
              <a:t>cayó la producción industrial manufacturera en julio</a:t>
            </a:r>
          </a:p>
        </p:txBody>
      </p:sp>
      <p:sp>
        <p:nvSpPr>
          <p:cNvPr id="8" name="Rectangle 7"/>
          <p:cNvSpPr/>
          <p:nvPr/>
        </p:nvSpPr>
        <p:spPr>
          <a:xfrm>
            <a:off x="4389120" y="3493008"/>
            <a:ext cx="365760" cy="41148"/>
          </a:xfrm>
          <a:prstGeom prst="rect">
            <a:avLst/>
          </a:prstGeom>
          <a:solidFill>
            <a:srgbClr val="B89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48640" y="3621024"/>
            <a:ext cx="80467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50" b="0" i="1">
                <a:solidFill>
                  <a:srgbClr val="5B91CC"/>
                </a:solidFill>
                <a:latin typeface="Arial"/>
              </a:rPr>
              <a:t>-5,0% desestacionalizado vs. junio   ·   INDEC, jul-2026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1">
                <a:solidFill>
                  <a:srgbClr val="B8952A"/>
                </a:solidFill>
                <a:latin typeface="Arial"/>
              </a:rPr>
              <a:t>«No es una industria que cae. Son dos industrias, y una de ellas exporta.»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2E6CB8"/>
                </a:solidFill>
                <a:latin typeface="Arial"/>
              </a:rPr>
              <a:t>02 / 07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82880"/>
            <a:ext cx="80467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2E6CB8"/>
                </a:solidFill>
                <a:latin typeface="Arial"/>
              </a:rPr>
              <a:t>EL PANORAMA COMPLETO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B89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17253D"/>
                </a:solidFill>
                <a:latin typeface="Arial Black"/>
              </a:rPr>
              <a:t>DOCE DE DIECISÉIS DIVISIONES EN BAJA</a:t>
            </a:r>
          </a:p>
        </p:txBody>
      </p:sp>
      <p:pic>
        <p:nvPicPr>
          <p:cNvPr id="6" name="Picture 5" descr="produccion_industrial_2026_divisiones_ppt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988" y="960120"/>
            <a:ext cx="7190023" cy="368503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8640" y="4846320"/>
            <a:ext cx="4572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2E6CB8"/>
                </a:solidFill>
                <a:latin typeface="Arial"/>
              </a:rPr>
              <a:t>KARTAL Consulting  ·  kartal.com.ar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2E6CB8"/>
                </a:solidFill>
                <a:latin typeface="Arial"/>
              </a:rPr>
              <a:t>03 / 07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25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82880"/>
            <a:ext cx="80467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B8952A"/>
                </a:solidFill>
                <a:latin typeface="Arial"/>
              </a:rPr>
              <a:t>EL CONTRASTE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B89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Arial Black"/>
              </a:rPr>
              <a:t>LA BRECHA ES DE 30 PUNTOS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1051560"/>
            <a:ext cx="3794760" cy="3063240"/>
          </a:xfrm>
          <a:prstGeom prst="rect">
            <a:avLst/>
          </a:prstGeom>
          <a:solidFill>
            <a:srgbClr val="1C2C4A"/>
          </a:solidFill>
          <a:ln w="9525">
            <a:solidFill>
              <a:srgbClr val="3A507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48640" y="1051560"/>
            <a:ext cx="3794760" cy="41148"/>
          </a:xfrm>
          <a:prstGeom prst="rect">
            <a:avLst/>
          </a:prstGeom>
          <a:solidFill>
            <a:srgbClr val="B89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1298448"/>
            <a:ext cx="3154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50" b="1" i="0">
                <a:solidFill>
                  <a:srgbClr val="5B91CC"/>
                </a:solidFill>
                <a:latin typeface="Arial"/>
              </a:rPr>
              <a:t>ALIMENTOS Y BEBIDAS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59" y="1691640"/>
            <a:ext cx="3246120" cy="105156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/>
            <a:r>
              <a:rPr sz="5200" b="1">
                <a:solidFill>
                  <a:srgbClr val="FFFFFF"/>
                </a:solidFill>
                <a:latin typeface="Arial Black"/>
              </a:rPr>
              <a:t>-0,5</a:t>
            </a:r>
            <a:r>
              <a:rPr sz="2340" b="1" baseline="30000">
                <a:solidFill>
                  <a:srgbClr val="FFFFFF"/>
                </a:solidFill>
                <a:latin typeface="Arial Black"/>
              </a:rPr>
              <a:t>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2880360"/>
            <a:ext cx="31546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5B91CC"/>
                </a:solidFill>
                <a:latin typeface="Arial"/>
              </a:rPr>
              <a:t>Consumo cotidiano, resiste la caída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800600" y="1051560"/>
            <a:ext cx="3794760" cy="3063240"/>
          </a:xfrm>
          <a:prstGeom prst="rect">
            <a:avLst/>
          </a:prstGeom>
          <a:solidFill>
            <a:srgbClr val="1C2C4A"/>
          </a:solidFill>
          <a:ln w="9525">
            <a:solidFill>
              <a:srgbClr val="3A507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800600" y="1051560"/>
            <a:ext cx="3794760" cy="41148"/>
          </a:xfrm>
          <a:prstGeom prst="rect">
            <a:avLst/>
          </a:prstGeom>
          <a:solidFill>
            <a:srgbClr val="B89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120640" y="1298448"/>
            <a:ext cx="3154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50" b="1" i="0">
                <a:solidFill>
                  <a:srgbClr val="5B91CC"/>
                </a:solidFill>
                <a:latin typeface="Arial"/>
              </a:rPr>
              <a:t>OTROS EQUIPOS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74920" y="1691640"/>
            <a:ext cx="3246120" cy="105156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/>
            <a:r>
              <a:rPr sz="5200" b="1">
                <a:solidFill>
                  <a:srgbClr val="FFFFFF"/>
                </a:solidFill>
                <a:latin typeface="Arial Black"/>
              </a:rPr>
              <a:t>-31,4</a:t>
            </a:r>
            <a:r>
              <a:rPr sz="2340" b="1" baseline="30000">
                <a:solidFill>
                  <a:srgbClr val="FFFFFF"/>
                </a:solidFill>
                <a:latin typeface="Arial Black"/>
              </a:rPr>
              <a:t>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20640" y="2880360"/>
            <a:ext cx="31546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5B91CC"/>
                </a:solidFill>
                <a:latin typeface="Arial"/>
              </a:rPr>
              <a:t>Electrónica y celulares, el más golpeado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4279392"/>
            <a:ext cx="80467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50" b="0" i="1">
                <a:solidFill>
                  <a:srgbClr val="5B91CC"/>
                </a:solidFill>
                <a:latin typeface="Arial"/>
              </a:rPr>
              <a:t>El consumo no postergable resiste. El durable se posterga primero.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1">
                <a:solidFill>
                  <a:srgbClr val="B8952A"/>
                </a:solidFill>
                <a:latin typeface="Arial"/>
              </a:rPr>
              <a:t>«No es una industria que cae. Son dos industrias, y una de ellas exporta.»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2E6CB8"/>
                </a:solidFill>
                <a:latin typeface="Arial"/>
              </a:rPr>
              <a:t>04 / 07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82880"/>
            <a:ext cx="80467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2E6CB8"/>
                </a:solidFill>
                <a:latin typeface="Arial"/>
              </a:rPr>
              <a:t>LA OTRA CARA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B89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17253D"/>
                </a:solidFill>
                <a:latin typeface="Arial Black"/>
              </a:rPr>
              <a:t>DOS MUNDOS DENTRO DE LA MISMA FÁBRICA</a:t>
            </a:r>
          </a:p>
        </p:txBody>
      </p:sp>
      <p:pic>
        <p:nvPicPr>
          <p:cNvPr id="6" name="Picture 5" descr="produccion_industrial_2026_autos_ppt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0403" y="960120"/>
            <a:ext cx="6623193" cy="368503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8640" y="4846320"/>
            <a:ext cx="4572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2E6CB8"/>
                </a:solidFill>
                <a:latin typeface="Arial"/>
              </a:rPr>
              <a:t>KARTAL Consulting  ·  kartal.com.ar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2E6CB8"/>
                </a:solidFill>
                <a:latin typeface="Arial"/>
              </a:rPr>
              <a:t>05 / 07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25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82880"/>
            <a:ext cx="80467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B8952A"/>
                </a:solidFill>
                <a:latin typeface="Arial"/>
              </a:rPr>
              <a:t>LA AGENDA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B89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Arial Black"/>
              </a:rPr>
              <a:t>LO QUE ESTO SIGNIFICA PARA LA INDUSTRIA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1051560"/>
            <a:ext cx="2606040" cy="3063240"/>
          </a:xfrm>
          <a:prstGeom prst="rect">
            <a:avLst/>
          </a:prstGeom>
          <a:solidFill>
            <a:srgbClr val="1C2C4A"/>
          </a:solidFill>
          <a:ln w="9525">
            <a:solidFill>
              <a:srgbClr val="3A507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48640" y="1051560"/>
            <a:ext cx="2606040" cy="41148"/>
          </a:xfrm>
          <a:prstGeom prst="rect">
            <a:avLst/>
          </a:prstGeom>
          <a:solidFill>
            <a:srgbClr val="B89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59" y="1252728"/>
            <a:ext cx="2057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B8952A"/>
                </a:solidFill>
                <a:latin typeface="Arial Black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59" y="1783080"/>
            <a:ext cx="2057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Arial"/>
              </a:rPr>
              <a:t>Segmentar por tipo de bien</a:t>
            </a:r>
          </a:p>
        </p:txBody>
      </p:sp>
      <p:sp>
        <p:nvSpPr>
          <p:cNvPr id="10" name="Rectangle 9"/>
          <p:cNvSpPr/>
          <p:nvPr/>
        </p:nvSpPr>
        <p:spPr>
          <a:xfrm>
            <a:off x="822959" y="2496312"/>
            <a:ext cx="2057400" cy="10972"/>
          </a:xfrm>
          <a:prstGeom prst="rect">
            <a:avLst/>
          </a:prstGeom>
          <a:solidFill>
            <a:srgbClr val="3A50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59" y="2651760"/>
            <a:ext cx="205740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5B91CC"/>
                </a:solidFill>
                <a:latin typeface="Arial"/>
              </a:rPr>
              <a:t>No aplicar la misma respuesta a alimentos que a durables. La brecha es de 30 puntos.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401568" y="1051560"/>
            <a:ext cx="2606040" cy="3063240"/>
          </a:xfrm>
          <a:prstGeom prst="rect">
            <a:avLst/>
          </a:prstGeom>
          <a:solidFill>
            <a:srgbClr val="1C2C4A"/>
          </a:solidFill>
          <a:ln w="9525">
            <a:solidFill>
              <a:srgbClr val="3A507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3401568" y="1051560"/>
            <a:ext cx="2606040" cy="41148"/>
          </a:xfrm>
          <a:prstGeom prst="rect">
            <a:avLst/>
          </a:prstGeom>
          <a:solidFill>
            <a:srgbClr val="2E6C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675888" y="1252728"/>
            <a:ext cx="2057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2E6CB8"/>
                </a:solidFill>
                <a:latin typeface="Arial Black"/>
              </a:rP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75888" y="1783080"/>
            <a:ext cx="2057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Arial"/>
              </a:rPr>
              <a:t>Evaluar el potencial exportador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675888" y="2496312"/>
            <a:ext cx="2057400" cy="10972"/>
          </a:xfrm>
          <a:prstGeom prst="rect">
            <a:avLst/>
          </a:prstGeom>
          <a:solidFill>
            <a:srgbClr val="3A50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675888" y="2651760"/>
            <a:ext cx="205740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5B91CC"/>
                </a:solidFill>
                <a:latin typeface="Arial"/>
              </a:rPr>
              <a:t>Autos exporta +28,3% mientras el mercado interno cae 48,8%. Replicable en otras industrias.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254496" y="1051560"/>
            <a:ext cx="2606040" cy="3063240"/>
          </a:xfrm>
          <a:prstGeom prst="rect">
            <a:avLst/>
          </a:prstGeom>
          <a:solidFill>
            <a:srgbClr val="1C2C4A"/>
          </a:solidFill>
          <a:ln w="9525">
            <a:solidFill>
              <a:srgbClr val="3A507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254496" y="1051560"/>
            <a:ext cx="2606040" cy="41148"/>
          </a:xfrm>
          <a:prstGeom prst="rect">
            <a:avLst/>
          </a:prstGeom>
          <a:solidFill>
            <a:srgbClr val="5B91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28816" y="1252728"/>
            <a:ext cx="2057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5B91CC"/>
                </a:solidFill>
                <a:latin typeface="Arial Black"/>
              </a:rPr>
              <a:t>03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28816" y="1783080"/>
            <a:ext cx="2057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Arial"/>
              </a:rPr>
              <a:t>Diferenciarse de los importados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528816" y="2496312"/>
            <a:ext cx="2057400" cy="10972"/>
          </a:xfrm>
          <a:prstGeom prst="rect">
            <a:avLst/>
          </a:prstGeom>
          <a:solidFill>
            <a:srgbClr val="3A50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528816" y="2651760"/>
            <a:ext cx="205740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5B91CC"/>
                </a:solidFill>
                <a:latin typeface="Arial"/>
              </a:rPr>
              <a:t>En textil y calzado, la competencia externa pesa tanto como la caída de demanda.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1">
                <a:solidFill>
                  <a:srgbClr val="B8952A"/>
                </a:solidFill>
                <a:latin typeface="Arial"/>
              </a:rPr>
              <a:t>«No es una industria que cae. Son dos industrias, y una de ellas exporta.»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2E6CB8"/>
                </a:solidFill>
                <a:latin typeface="Arial"/>
              </a:rPr>
              <a:t>06 / 07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25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0040" y="45720"/>
            <a:ext cx="137160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0" b="1" i="0">
                <a:solidFill>
                  <a:srgbClr val="3A5075"/>
                </a:solidFill>
                <a:latin typeface="Georgia"/>
              </a:rPr>
              <a:t>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7498079" cy="1691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900" b="1" i="1">
                <a:solidFill>
                  <a:srgbClr val="FFFFFF"/>
                </a:solidFill>
                <a:latin typeface="Arial"/>
              </a:rPr>
              <a:t>No es una industria que cae. Son dos industrias: una que se derrumba puertas adentro, y otra que exporta y crece. Confundirlas lleva a decisiones equivocadas.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2697480"/>
            <a:ext cx="457200" cy="41148"/>
          </a:xfrm>
          <a:prstGeom prst="rect">
            <a:avLst/>
          </a:prstGeom>
          <a:solidFill>
            <a:srgbClr val="B89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288036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B8952A"/>
                </a:solidFill>
                <a:latin typeface="Arial"/>
              </a:rPr>
              <a:t>Agop Karagoz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246120"/>
            <a:ext cx="5486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5B91CC"/>
                </a:solidFill>
                <a:latin typeface="Arial"/>
              </a:rPr>
              <a:t>Director, KARTAL Consulting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0" y="3017520"/>
            <a:ext cx="20116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600" b="1" i="0">
                <a:solidFill>
                  <a:srgbClr val="2E6CB8"/>
                </a:solidFill>
                <a:latin typeface="Arial"/>
              </a:rPr>
              <a:t>kartal.com.ar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4846320"/>
            <a:ext cx="8046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 i="0">
                <a:solidFill>
                  <a:srgbClr val="2E6CB8"/>
                </a:solidFill>
                <a:latin typeface="Arial"/>
              </a:rPr>
              <a:t>ESTRATEGIA · DECISIÓN · EJECUCIÓN  ·  8 de septiembre de 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