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Portada. El Gobierno presento el Presupuesto 2027 con una macro optimista: PBI +4%, inflacion 18% punta a punta. El mercado (REM-BCRA) proyecta un escenario mas cauto: crecimiento de 2,9% e inflacion de 20,5%.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Hook macro. El Gobierno proyecta un crecimiento del PBI de 4% para 2027, mientras el REM del BCRA -que releva a consultoras privadas- proyecta apenas 2,9%, una brecha de 1,1 puntos porcentuales.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Dato clave visual. El Gobierno proyecta 4% de crecimiento del PBI y 18% de inflacion punta a punta para 2027; el REM del BCRA proyecta 2,9% y 20,5% respectivamente -el Gobierno ve mas crecimiento y menos inflacion que el mercado.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Ancla de credibilidad. En septiembre de 2025, el Gobierno habia proyectado 10% de inflacion para 2026. El anio termino cerca del 30% -un desvio de aproximadamente 3 veces sobre lo previsto- el mismo tipo de ejercicio que ahora se repite para 2027.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Contraste. El dolar oficial de diciembre 2027 segun el Presupuesto es $1.847,6 -una cifra contable, no una prevision cambiaria segun el propio equipo economico. El REM del BCRA proyecta $2.015,7 para la misma fecha, una diferencia de casi $170.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Dato clave visual. El dolar oficial promedio 2027 es $1.728 segun el Presupuesto y $1.838 segun el REM; a diciembre de 2027, $1.847,6 oficial contra $2.015,7 del REM.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Implicancias estrategicas. Tres acciones: 1) Presupuestar 2027 con dos escenarios explicitos, oficial y REM. 2) Monitorear el repunte de construccion, industria y comercio como senial adelantada de PBI. 3) Dimensionar la cobertura cambiaria contra la brecha de casi $170 en el dolar de diciembre 2027.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Cuatro razones para mirar el Presupuesto 2027 con cautela: el track record reciente de desvios, la dependencia del superavit fiscal del crecimiento, la brecha cambiaria con el REM, y el anio electoral como variable no modelizada.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Cierre. La cita del director resume el argumento central: el historial reciente de desvios entre lo proyectado y lo real es motivo suficiente para no planificar sobre un unico escenario oficial, sin correr en paralelo el escenario que ve el mercado.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E11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8046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i="0">
                <a:solidFill>
                  <a:srgbClr val="A79E8E"/>
                </a:solidFill>
                <a:latin typeface="Arial"/>
              </a:rPr>
              <a:t>KARTAL CONSULTING  ·  ANÁLISIS ESTRATÉGICO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822960"/>
            <a:ext cx="50292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1024128"/>
            <a:ext cx="832104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400" b="1" i="0">
                <a:solidFill>
                  <a:srgbClr val="F3EFE6"/>
                </a:solidFill>
                <a:latin typeface="Arial Black"/>
              </a:rPr>
              <a:t>LA ECONOMÍA QUE VE EL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1481328"/>
            <a:ext cx="832104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700" b="1" i="0">
                <a:solidFill>
                  <a:srgbClr val="E3A73E"/>
                </a:solidFill>
                <a:latin typeface="Arial Black"/>
              </a:rPr>
              <a:t>GOBIERNO PARA 2027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2240280"/>
            <a:ext cx="78638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50" b="0" i="0">
                <a:solidFill>
                  <a:srgbClr val="A79E8E"/>
                </a:solidFill>
                <a:latin typeface="Arial"/>
              </a:rPr>
              <a:t>Los supuestos macro del Presupuesto 2027, contrastados contra
lo que espera el mercado.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3017520"/>
            <a:ext cx="2468880" cy="6858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/>
            <a:r>
              <a:rPr sz="4000" b="1">
                <a:solidFill>
                  <a:srgbClr val="E3A73E"/>
                </a:solidFill>
                <a:latin typeface="Arial Black"/>
              </a:rPr>
              <a:t>+4</a:t>
            </a:r>
            <a:r>
              <a:rPr sz="2000" b="1" baseline="30000">
                <a:solidFill>
                  <a:srgbClr val="E3A73E"/>
                </a:solidFill>
                <a:latin typeface="Arial Black"/>
              </a:rPr>
              <a:t>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3584448"/>
            <a:ext cx="31089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 i="0">
                <a:solidFill>
                  <a:srgbClr val="A79E8E"/>
                </a:solidFill>
                <a:latin typeface="Arial"/>
              </a:rPr>
              <a:t>crecimiento del PBI que ve el Gobierno</a:t>
            </a:r>
          </a:p>
        </p:txBody>
      </p:sp>
      <p:sp>
        <p:nvSpPr>
          <p:cNvPr id="10" name="Rectangle 9"/>
          <p:cNvSpPr/>
          <p:nvPr/>
        </p:nvSpPr>
        <p:spPr>
          <a:xfrm>
            <a:off x="3429000" y="3063239"/>
            <a:ext cx="10972" cy="566928"/>
          </a:xfrm>
          <a:prstGeom prst="rect">
            <a:avLst/>
          </a:prstGeom>
          <a:solidFill>
            <a:srgbClr val="333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703320" y="3017520"/>
            <a:ext cx="2651760" cy="6858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/>
            <a:r>
              <a:rPr sz="4000" b="1">
                <a:solidFill>
                  <a:srgbClr val="F3EFE6"/>
                </a:solidFill>
                <a:latin typeface="Arial Black"/>
              </a:rPr>
              <a:t>18</a:t>
            </a:r>
            <a:r>
              <a:rPr sz="2000" b="1" baseline="30000">
                <a:solidFill>
                  <a:srgbClr val="F3EFE6"/>
                </a:solidFill>
                <a:latin typeface="Arial Black"/>
              </a:rPr>
              <a:t>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03320" y="3584448"/>
            <a:ext cx="31089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 i="0">
                <a:solidFill>
                  <a:srgbClr val="A79E8E"/>
                </a:solidFill>
                <a:latin typeface="Arial"/>
              </a:rPr>
              <a:t>inflación punta a punta prevista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4160520"/>
            <a:ext cx="8046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E3A73E"/>
                </a:solidFill>
                <a:latin typeface="Arial"/>
              </a:rPr>
              <a:t>ESTRATEGIA · DECISIÓN · EJECUCIÓN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4846320"/>
            <a:ext cx="59436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746C5C"/>
                </a:solidFill>
                <a:latin typeface="Arial"/>
              </a:rPr>
              <a:t>Fuente: Ministerio de Economía, BCRA (REM)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0" y="4846320"/>
            <a:ext cx="2194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 b="0" i="0">
                <a:solidFill>
                  <a:srgbClr val="746C5C"/>
                </a:solidFill>
                <a:latin typeface="Arial"/>
              </a:rPr>
              <a:t>15 de septiembre de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E11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Chevron 2"/>
          <p:cNvSpPr/>
          <p:nvPr/>
        </p:nvSpPr>
        <p:spPr>
          <a:xfrm>
            <a:off x="548640" y="219456"/>
            <a:ext cx="137160" cy="137160"/>
          </a:xfrm>
          <a:prstGeom prst="chevron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82880"/>
            <a:ext cx="78638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i="0">
                <a:solidFill>
                  <a:srgbClr val="E3A73E"/>
                </a:solidFill>
                <a:latin typeface="Arial"/>
              </a:rPr>
              <a:t>EL DATO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457200"/>
            <a:ext cx="45720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585216"/>
            <a:ext cx="8046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 b="1" i="0">
                <a:solidFill>
                  <a:srgbClr val="F3EFE6"/>
                </a:solidFill>
                <a:latin typeface="Arial Black"/>
              </a:rPr>
              <a:t>UN PRESUPUESTO MÁS OPTIMISTA QUE EL MERCADO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1188720"/>
            <a:ext cx="9144000" cy="141732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ctr"/>
            <a:r>
              <a:rPr sz="10000" b="1">
                <a:solidFill>
                  <a:srgbClr val="E3A73E"/>
                </a:solidFill>
                <a:latin typeface="Arial Black"/>
              </a:rPr>
              <a:t>+4</a:t>
            </a:r>
            <a:r>
              <a:rPr sz="4200" b="1" baseline="30000">
                <a:solidFill>
                  <a:srgbClr val="E3A73E"/>
                </a:solidFill>
                <a:latin typeface="Arial Black"/>
              </a:rPr>
              <a:t>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3017520"/>
            <a:ext cx="80467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900" b="1" i="0">
                <a:solidFill>
                  <a:srgbClr val="F3EFE6"/>
                </a:solidFill>
                <a:latin typeface="Arial"/>
              </a:rPr>
              <a:t>de crecimiento del PBI proyecta el Gobierno para 2027</a:t>
            </a:r>
          </a:p>
        </p:txBody>
      </p:sp>
      <p:sp>
        <p:nvSpPr>
          <p:cNvPr id="9" name="Rectangle 8"/>
          <p:cNvSpPr/>
          <p:nvPr/>
        </p:nvSpPr>
        <p:spPr>
          <a:xfrm>
            <a:off x="4389120" y="3493008"/>
            <a:ext cx="36576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3621024"/>
            <a:ext cx="8046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250" b="0" i="1">
                <a:solidFill>
                  <a:srgbClr val="A79E8E"/>
                </a:solidFill>
                <a:latin typeface="Arial"/>
              </a:rPr>
              <a:t>El REM del BCRA proyecta apenas +2,9%  ·  una brecha de 1,1 puntos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74320" y="4846320"/>
            <a:ext cx="85953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1">
                <a:solidFill>
                  <a:srgbClr val="E3A73E"/>
                </a:solidFill>
                <a:latin typeface="Arial"/>
              </a:rPr>
              <a:t>«El Gobierno ya erró por 3 veces en la última proyección de inflación. ¿Por qué confiar ciegamente en la próxima?»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21040" y="4846320"/>
            <a:ext cx="640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746C5C"/>
                </a:solidFill>
                <a:latin typeface="Arial"/>
              </a:rPr>
              <a:t>02 / 09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7F4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Chevron 2"/>
          <p:cNvSpPr/>
          <p:nvPr/>
        </p:nvSpPr>
        <p:spPr>
          <a:xfrm>
            <a:off x="548640" y="219456"/>
            <a:ext cx="137160" cy="137160"/>
          </a:xfrm>
          <a:prstGeom prst="chevron">
            <a:avLst/>
          </a:prstGeom>
          <a:solidFill>
            <a:srgbClr val="A675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82880"/>
            <a:ext cx="78638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i="0">
                <a:solidFill>
                  <a:srgbClr val="746C5C"/>
                </a:solidFill>
                <a:latin typeface="Arial"/>
              </a:rPr>
              <a:t>EL PANORAMA COMPLETO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457200"/>
            <a:ext cx="457200" cy="41148"/>
          </a:xfrm>
          <a:prstGeom prst="rect">
            <a:avLst/>
          </a:prstGeom>
          <a:solidFill>
            <a:srgbClr val="A675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585216"/>
            <a:ext cx="8046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 b="1" i="0">
                <a:solidFill>
                  <a:srgbClr val="17140F"/>
                </a:solidFill>
                <a:latin typeface="Arial Black"/>
              </a:rPr>
              <a:t>GOBIERNO VS. MERCADO, EN NÚMEROS</a:t>
            </a:r>
          </a:p>
        </p:txBody>
      </p:sp>
      <p:pic>
        <p:nvPicPr>
          <p:cNvPr id="7" name="Picture 6" descr="presupuesto_2027_supuestos_pbi_inflacion_pptx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0882" y="960120"/>
            <a:ext cx="6562234" cy="368503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4846320"/>
            <a:ext cx="4572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746C5C"/>
                </a:solidFill>
                <a:latin typeface="Arial"/>
              </a:rPr>
              <a:t>KARTAL Consulting  ·  kartal.com.ar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21040" y="4846320"/>
            <a:ext cx="640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746C5C"/>
                </a:solidFill>
                <a:latin typeface="Arial"/>
              </a:rPr>
              <a:t>03 / 09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E11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Chevron 2"/>
          <p:cNvSpPr/>
          <p:nvPr/>
        </p:nvSpPr>
        <p:spPr>
          <a:xfrm>
            <a:off x="548640" y="219456"/>
            <a:ext cx="137160" cy="137160"/>
          </a:xfrm>
          <a:prstGeom prst="chevron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82880"/>
            <a:ext cx="78638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i="0">
                <a:solidFill>
                  <a:srgbClr val="E3A73E"/>
                </a:solidFill>
                <a:latin typeface="Arial"/>
              </a:rPr>
              <a:t>EL ANTECEDENTE QUE PESA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457200"/>
            <a:ext cx="45720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585216"/>
            <a:ext cx="8046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 b="1" i="0">
                <a:solidFill>
                  <a:srgbClr val="F3EFE6"/>
                </a:solidFill>
                <a:latin typeface="Arial Black"/>
              </a:rPr>
              <a:t>CUANDO EL 10% TERMINÓ SIENDO 30%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1188720"/>
            <a:ext cx="9144000" cy="141732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ctr"/>
            <a:r>
              <a:rPr sz="8800" b="1">
                <a:solidFill>
                  <a:srgbClr val="FF4C5E"/>
                </a:solidFill>
                <a:latin typeface="Arial Black"/>
              </a:rPr>
              <a:t>~30</a:t>
            </a:r>
            <a:r>
              <a:rPr sz="3696" b="1" baseline="30000">
                <a:solidFill>
                  <a:srgbClr val="FF4C5E"/>
                </a:solidFill>
                <a:latin typeface="Arial Black"/>
              </a:rPr>
              <a:t>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3017520"/>
            <a:ext cx="80467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900" b="1" i="0">
                <a:solidFill>
                  <a:srgbClr val="F3EFE6"/>
                </a:solidFill>
                <a:latin typeface="Arial"/>
              </a:rPr>
              <a:t>fue la inflación real de 2026 — el Gobierno había previsto 10%</a:t>
            </a:r>
          </a:p>
        </p:txBody>
      </p:sp>
      <p:sp>
        <p:nvSpPr>
          <p:cNvPr id="9" name="Rectangle 8"/>
          <p:cNvSpPr/>
          <p:nvPr/>
        </p:nvSpPr>
        <p:spPr>
          <a:xfrm>
            <a:off x="4389120" y="3493008"/>
            <a:ext cx="365760" cy="41148"/>
          </a:xfrm>
          <a:prstGeom prst="rect">
            <a:avLst/>
          </a:prstGeom>
          <a:solidFill>
            <a:srgbClr val="FF4C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3621024"/>
            <a:ext cx="8046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250" b="0" i="1">
                <a:solidFill>
                  <a:srgbClr val="A79E8E"/>
                </a:solidFill>
                <a:latin typeface="Arial"/>
              </a:rPr>
              <a:t>Proyectado en septiembre de 2025, mismo ejercicio presupuestario que ahora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74320" y="4846320"/>
            <a:ext cx="85953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1">
                <a:solidFill>
                  <a:srgbClr val="E3A73E"/>
                </a:solidFill>
                <a:latin typeface="Arial"/>
              </a:rPr>
              <a:t>«El Gobierno ya erró por 3 veces en la última proyección de inflación. ¿Por qué confiar ciegamente en la próxima?»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21040" y="4846320"/>
            <a:ext cx="640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746C5C"/>
                </a:solidFill>
                <a:latin typeface="Arial"/>
              </a:rPr>
              <a:t>04 / 09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E11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Chevron 2"/>
          <p:cNvSpPr/>
          <p:nvPr/>
        </p:nvSpPr>
        <p:spPr>
          <a:xfrm>
            <a:off x="548640" y="219456"/>
            <a:ext cx="137160" cy="137160"/>
          </a:xfrm>
          <a:prstGeom prst="chevron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82880"/>
            <a:ext cx="78638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i="0">
                <a:solidFill>
                  <a:srgbClr val="E3A73E"/>
                </a:solidFill>
                <a:latin typeface="Arial"/>
              </a:rPr>
              <a:t>EL CONTRASTE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457200"/>
            <a:ext cx="45720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585216"/>
            <a:ext cx="8046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 b="1" i="0">
                <a:solidFill>
                  <a:srgbClr val="F3EFE6"/>
                </a:solidFill>
                <a:latin typeface="Arial Black"/>
              </a:rPr>
              <a:t>DOS LECTURAS DEL MISMO DÓLAR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1051560"/>
            <a:ext cx="3794760" cy="3063240"/>
          </a:xfrm>
          <a:prstGeom prst="rect">
            <a:avLst/>
          </a:prstGeom>
          <a:solidFill>
            <a:srgbClr val="1B1F27"/>
          </a:solidFill>
          <a:ln w="9525">
            <a:solidFill>
              <a:srgbClr val="33302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48640" y="1051560"/>
            <a:ext cx="379476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1298448"/>
            <a:ext cx="31546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50" b="1" i="0">
                <a:solidFill>
                  <a:srgbClr val="A79E8E"/>
                </a:solidFill>
                <a:latin typeface="Arial"/>
              </a:rPr>
              <a:t>PRESUPUESTO (GOBIERNO)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59" y="1691640"/>
            <a:ext cx="3246120" cy="105156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/>
            <a:r>
              <a:rPr sz="4400" b="1">
                <a:solidFill>
                  <a:srgbClr val="F3EFE6"/>
                </a:solidFill>
                <a:latin typeface="Arial Black"/>
              </a:rPr>
              <a:t>1.848</a:t>
            </a:r>
            <a:r>
              <a:rPr sz="1848" b="1" baseline="30000">
                <a:solidFill>
                  <a:srgbClr val="F3EFE6"/>
                </a:solidFill>
                <a:latin typeface="Arial Black"/>
              </a:rPr>
              <a:t/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2880360"/>
            <a:ext cx="31546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surge de aplicar la inflación proyectada al dólar actual, no es una apuesta cambiaria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800600" y="1051560"/>
            <a:ext cx="3794760" cy="3063240"/>
          </a:xfrm>
          <a:prstGeom prst="rect">
            <a:avLst/>
          </a:prstGeom>
          <a:solidFill>
            <a:srgbClr val="1B1F27"/>
          </a:solidFill>
          <a:ln w="9525">
            <a:solidFill>
              <a:srgbClr val="33302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800600" y="1051560"/>
            <a:ext cx="3794760" cy="41148"/>
          </a:xfrm>
          <a:prstGeom prst="rect">
            <a:avLst/>
          </a:prstGeom>
          <a:solidFill>
            <a:srgbClr val="FF4C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120640" y="1298448"/>
            <a:ext cx="31546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50" b="1" i="0">
                <a:solidFill>
                  <a:srgbClr val="A79E8E"/>
                </a:solidFill>
                <a:latin typeface="Arial"/>
              </a:rPr>
              <a:t>REM (BCRA / MERCADO)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74920" y="1691640"/>
            <a:ext cx="3246120" cy="105156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/>
            <a:r>
              <a:rPr sz="4400" b="1">
                <a:solidFill>
                  <a:srgbClr val="F3EFE6"/>
                </a:solidFill>
                <a:latin typeface="Arial Black"/>
              </a:rPr>
              <a:t>2.016</a:t>
            </a:r>
            <a:r>
              <a:rPr sz="1848" b="1" baseline="30000">
                <a:solidFill>
                  <a:srgbClr val="F3EFE6"/>
                </a:solidFill>
                <a:latin typeface="Arial Black"/>
              </a:rPr>
              <a:t/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120640" y="2880360"/>
            <a:ext cx="31546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es una proyección cambiaria real de las consultoras relevadas por el BCRA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4279392"/>
            <a:ext cx="80467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50" b="0" i="1">
                <a:solidFill>
                  <a:srgbClr val="A79E8E"/>
                </a:solidFill>
                <a:latin typeface="Arial"/>
              </a:rPr>
              <a:t>Casi $170 de diferencia — una brecha que impacta directo en costos e ingresos en pesos.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74320" y="4846320"/>
            <a:ext cx="85953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1">
                <a:solidFill>
                  <a:srgbClr val="E3A73E"/>
                </a:solidFill>
                <a:latin typeface="Arial"/>
              </a:rPr>
              <a:t>«El Gobierno ya erró por 3 veces en la última proyección de inflación. ¿Por qué confiar ciegamente en la próxima?»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21040" y="4846320"/>
            <a:ext cx="640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746C5C"/>
                </a:solidFill>
                <a:latin typeface="Arial"/>
              </a:rPr>
              <a:t>05 / 09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7F4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Chevron 2"/>
          <p:cNvSpPr/>
          <p:nvPr/>
        </p:nvSpPr>
        <p:spPr>
          <a:xfrm>
            <a:off x="548640" y="219456"/>
            <a:ext cx="137160" cy="137160"/>
          </a:xfrm>
          <a:prstGeom prst="chevron">
            <a:avLst/>
          </a:prstGeom>
          <a:solidFill>
            <a:srgbClr val="A675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82880"/>
            <a:ext cx="78638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i="0">
                <a:solidFill>
                  <a:srgbClr val="746C5C"/>
                </a:solidFill>
                <a:latin typeface="Arial"/>
              </a:rPr>
              <a:t>EL TIPO DE CAMBIO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457200"/>
            <a:ext cx="457200" cy="41148"/>
          </a:xfrm>
          <a:prstGeom prst="rect">
            <a:avLst/>
          </a:prstGeom>
          <a:solidFill>
            <a:srgbClr val="A675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585216"/>
            <a:ext cx="8046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 b="1" i="0">
                <a:solidFill>
                  <a:srgbClr val="17140F"/>
                </a:solidFill>
                <a:latin typeface="Arial Black"/>
              </a:rPr>
              <a:t>DOS PROYECCIONES QUE NO COINCIDEN</a:t>
            </a:r>
          </a:p>
        </p:txBody>
      </p:sp>
      <p:pic>
        <p:nvPicPr>
          <p:cNvPr id="7" name="Picture 6" descr="presupuesto_2027_supuestos_dolar_pptx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0125" y="960120"/>
            <a:ext cx="5863749" cy="368503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4846320"/>
            <a:ext cx="4572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746C5C"/>
                </a:solidFill>
                <a:latin typeface="Arial"/>
              </a:rPr>
              <a:t>KARTAL Consulting  ·  kartal.com.ar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21040" y="4846320"/>
            <a:ext cx="640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746C5C"/>
                </a:solidFill>
                <a:latin typeface="Arial"/>
              </a:rPr>
              <a:t>06 / 09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E11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Chevron 2"/>
          <p:cNvSpPr/>
          <p:nvPr/>
        </p:nvSpPr>
        <p:spPr>
          <a:xfrm>
            <a:off x="548640" y="219456"/>
            <a:ext cx="137160" cy="137160"/>
          </a:xfrm>
          <a:prstGeom prst="chevron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82880"/>
            <a:ext cx="78638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i="0">
                <a:solidFill>
                  <a:srgbClr val="E3A73E"/>
                </a:solidFill>
                <a:latin typeface="Arial"/>
              </a:rPr>
              <a:t>LA AGENDA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457200"/>
            <a:ext cx="45720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585216"/>
            <a:ext cx="8046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 b="1" i="0">
                <a:solidFill>
                  <a:srgbClr val="F3EFE6"/>
                </a:solidFill>
                <a:latin typeface="Arial Black"/>
              </a:rPr>
              <a:t>LO QUE ESTO SIGNIFICA PARA EL NEGOCIO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1051560"/>
            <a:ext cx="2606040" cy="3063240"/>
          </a:xfrm>
          <a:prstGeom prst="rect">
            <a:avLst/>
          </a:prstGeom>
          <a:solidFill>
            <a:srgbClr val="1B1F27"/>
          </a:solidFill>
          <a:ln w="9525">
            <a:solidFill>
              <a:srgbClr val="33302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48640" y="1051560"/>
            <a:ext cx="260604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59" y="1252728"/>
            <a:ext cx="20574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 i="0">
                <a:solidFill>
                  <a:srgbClr val="E3A73E"/>
                </a:solidFill>
                <a:latin typeface="Arial Black"/>
              </a:rPr>
              <a:t>01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59" y="1783080"/>
            <a:ext cx="205740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F3EFE6"/>
                </a:solidFill>
                <a:latin typeface="Arial"/>
              </a:rPr>
              <a:t>Presupuestar con dos escenarios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22959" y="2743200"/>
            <a:ext cx="2057400" cy="10972"/>
          </a:xfrm>
          <a:prstGeom prst="rect">
            <a:avLst/>
          </a:prstGeom>
          <a:solidFill>
            <a:srgbClr val="333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2959" y="2898648"/>
            <a:ext cx="20574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Modelar costos e ingresos con el supuesto oficial y con el REM en paralelo, no con uno solo.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401568" y="1051560"/>
            <a:ext cx="2606040" cy="3063240"/>
          </a:xfrm>
          <a:prstGeom prst="rect">
            <a:avLst/>
          </a:prstGeom>
          <a:solidFill>
            <a:srgbClr val="1B1F27"/>
          </a:solidFill>
          <a:ln w="9525">
            <a:solidFill>
              <a:srgbClr val="33302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3401568" y="1051560"/>
            <a:ext cx="2606040" cy="41148"/>
          </a:xfrm>
          <a:prstGeom prst="rect">
            <a:avLst/>
          </a:prstGeom>
          <a:solidFill>
            <a:srgbClr val="746C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675888" y="1252728"/>
            <a:ext cx="20574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 i="0">
                <a:solidFill>
                  <a:srgbClr val="746C5C"/>
                </a:solidFill>
                <a:latin typeface="Arial Black"/>
              </a:rPr>
              <a:t>02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75888" y="1783080"/>
            <a:ext cx="205740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F3EFE6"/>
                </a:solidFill>
                <a:latin typeface="Arial"/>
              </a:rPr>
              <a:t>Monitorear los sectores rezagados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675888" y="2743200"/>
            <a:ext cx="2057400" cy="10972"/>
          </a:xfrm>
          <a:prstGeom prst="rect">
            <a:avLst/>
          </a:prstGeom>
          <a:solidFill>
            <a:srgbClr val="333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675888" y="2898648"/>
            <a:ext cx="20574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Construcción, industria y comercio definen si el PBI converge al 4% oficial o al 2,9% del mercado.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254496" y="1051560"/>
            <a:ext cx="2606040" cy="3063240"/>
          </a:xfrm>
          <a:prstGeom prst="rect">
            <a:avLst/>
          </a:prstGeom>
          <a:solidFill>
            <a:srgbClr val="1B1F27"/>
          </a:solidFill>
          <a:ln w="9525">
            <a:solidFill>
              <a:srgbClr val="33302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254496" y="1051560"/>
            <a:ext cx="2606040" cy="41148"/>
          </a:xfrm>
          <a:prstGeom prst="rect">
            <a:avLst/>
          </a:prstGeom>
          <a:solidFill>
            <a:srgbClr val="5FAE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528816" y="1252728"/>
            <a:ext cx="20574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 i="0">
                <a:solidFill>
                  <a:srgbClr val="5FAE84"/>
                </a:solidFill>
                <a:latin typeface="Arial Black"/>
              </a:rPr>
              <a:t>03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528816" y="1783080"/>
            <a:ext cx="205740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F3EFE6"/>
                </a:solidFill>
                <a:latin typeface="Arial"/>
              </a:rPr>
              <a:t>Dimensionar la cobertura cambiaria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528816" y="2743200"/>
            <a:ext cx="2057400" cy="10972"/>
          </a:xfrm>
          <a:prstGeom prst="rect">
            <a:avLst/>
          </a:prstGeom>
          <a:solidFill>
            <a:srgbClr val="333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528816" y="2898648"/>
            <a:ext cx="20574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La brecha de casi $170 en el dólar de diciembre 2027 es un indicador a seguir, no un dato cerrado.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74320" y="4846320"/>
            <a:ext cx="85953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1">
                <a:solidFill>
                  <a:srgbClr val="E3A73E"/>
                </a:solidFill>
                <a:latin typeface="Arial"/>
              </a:rPr>
              <a:t>«El Gobierno ya erró por 3 veces en la última proyección de inflación. ¿Por qué confiar ciegamente en la próxima?»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321040" y="4846320"/>
            <a:ext cx="640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746C5C"/>
                </a:solidFill>
                <a:latin typeface="Arial"/>
              </a:rPr>
              <a:t>07 / 09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E11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Chevron 2"/>
          <p:cNvSpPr/>
          <p:nvPr/>
        </p:nvSpPr>
        <p:spPr>
          <a:xfrm>
            <a:off x="548640" y="219456"/>
            <a:ext cx="137160" cy="137160"/>
          </a:xfrm>
          <a:prstGeom prst="chevron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82880"/>
            <a:ext cx="78638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i="0">
                <a:solidFill>
                  <a:srgbClr val="E3A73E"/>
                </a:solidFill>
                <a:latin typeface="Arial"/>
              </a:rPr>
              <a:t>POR QUÉ IMPORTA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457200"/>
            <a:ext cx="45720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585216"/>
            <a:ext cx="8046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 b="1" i="0">
                <a:solidFill>
                  <a:srgbClr val="F3EFE6"/>
                </a:solidFill>
                <a:latin typeface="Arial Black"/>
              </a:rPr>
              <a:t>CUATRO RAZONES PARA LA CAUTELA</a:t>
            </a:r>
          </a:p>
        </p:txBody>
      </p:sp>
      <p:sp>
        <p:nvSpPr>
          <p:cNvPr id="7" name="Chevron 6"/>
          <p:cNvSpPr/>
          <p:nvPr/>
        </p:nvSpPr>
        <p:spPr>
          <a:xfrm>
            <a:off x="548640" y="1143000"/>
            <a:ext cx="146304" cy="146304"/>
          </a:xfrm>
          <a:prstGeom prst="chevron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1078992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 i="0">
                <a:solidFill>
                  <a:srgbClr val="E3A73E"/>
                </a:solidFill>
                <a:latin typeface="Arial Black"/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17320" y="1078992"/>
            <a:ext cx="2926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350" b="1" i="0">
                <a:solidFill>
                  <a:srgbClr val="F3EFE6"/>
                </a:solidFill>
                <a:latin typeface="Arial"/>
              </a:rPr>
              <a:t>El track record reciente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434840" y="1078992"/>
            <a:ext cx="41605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La inflación 2026 real casi triplicó la proyección oficial de septiembre 2025.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48640" y="1737360"/>
            <a:ext cx="8046720" cy="9144"/>
          </a:xfrm>
          <a:prstGeom prst="rect">
            <a:avLst/>
          </a:prstGeom>
          <a:solidFill>
            <a:srgbClr val="333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Chevron 11"/>
          <p:cNvSpPr/>
          <p:nvPr/>
        </p:nvSpPr>
        <p:spPr>
          <a:xfrm>
            <a:off x="548640" y="1929384"/>
            <a:ext cx="146304" cy="146304"/>
          </a:xfrm>
          <a:prstGeom prst="chevron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1865376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 i="0">
                <a:solidFill>
                  <a:srgbClr val="E3A73E"/>
                </a:solidFill>
                <a:latin typeface="Arial Black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17320" y="1865376"/>
            <a:ext cx="2926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350" b="1" i="0">
                <a:solidFill>
                  <a:srgbClr val="F3EFE6"/>
                </a:solidFill>
                <a:latin typeface="Arial"/>
              </a:rPr>
              <a:t>El superávit depende del crecimiento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34840" y="1865376"/>
            <a:ext cx="41605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El 4° año de superávit fiscal necesita que el PBI acompañe, y ahí está la mayor brecha.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523744"/>
            <a:ext cx="8046720" cy="9144"/>
          </a:xfrm>
          <a:prstGeom prst="rect">
            <a:avLst/>
          </a:prstGeom>
          <a:solidFill>
            <a:srgbClr val="333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Chevron 16"/>
          <p:cNvSpPr/>
          <p:nvPr/>
        </p:nvSpPr>
        <p:spPr>
          <a:xfrm>
            <a:off x="548640" y="2715768"/>
            <a:ext cx="146304" cy="146304"/>
          </a:xfrm>
          <a:prstGeom prst="chevron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68680" y="265176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 i="0">
                <a:solidFill>
                  <a:srgbClr val="E3A73E"/>
                </a:solidFill>
                <a:latin typeface="Arial Black"/>
              </a:rPr>
              <a:t>03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17320" y="2651760"/>
            <a:ext cx="2926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350" b="1" i="0">
                <a:solidFill>
                  <a:srgbClr val="F3EFE6"/>
                </a:solidFill>
                <a:latin typeface="Arial"/>
              </a:rPr>
              <a:t>La brecha cambiaria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434840" y="2651760"/>
            <a:ext cx="41605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El REM proyecta casi $170 más que el Presupuesto para el dólar de diciembre 2027.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8640" y="3310127"/>
            <a:ext cx="8046720" cy="9144"/>
          </a:xfrm>
          <a:prstGeom prst="rect">
            <a:avLst/>
          </a:prstGeom>
          <a:solidFill>
            <a:srgbClr val="333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Chevron 21"/>
          <p:cNvSpPr/>
          <p:nvPr/>
        </p:nvSpPr>
        <p:spPr>
          <a:xfrm>
            <a:off x="548640" y="3502151"/>
            <a:ext cx="146304" cy="146304"/>
          </a:xfrm>
          <a:prstGeom prst="chevron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68680" y="3438144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 i="0">
                <a:solidFill>
                  <a:srgbClr val="E3A73E"/>
                </a:solidFill>
                <a:latin typeface="Arial Black"/>
              </a:rPr>
              <a:t>04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417320" y="3438144"/>
            <a:ext cx="2926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350" b="1" i="0">
                <a:solidFill>
                  <a:srgbClr val="F3EFE6"/>
                </a:solidFill>
                <a:latin typeface="Arial"/>
              </a:rPr>
              <a:t>El año electoral como variable no modelizada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434840" y="3438144"/>
            <a:ext cx="41605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Ningún ejercicio a 15 meses captura de antemano la dinámica política del año.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74320" y="4846320"/>
            <a:ext cx="85953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1">
                <a:solidFill>
                  <a:srgbClr val="E3A73E"/>
                </a:solidFill>
                <a:latin typeface="Arial"/>
              </a:rPr>
              <a:t>«El Gobierno ya erró por 3 veces en la última proyección de inflación. ¿Por qué confiar ciegamente en la próxima?»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321040" y="4846320"/>
            <a:ext cx="640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746C5C"/>
                </a:solidFill>
                <a:latin typeface="Arial"/>
              </a:rPr>
              <a:t>08 / 09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E11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20040" y="45720"/>
            <a:ext cx="137160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0" b="1" i="0">
                <a:solidFill>
                  <a:srgbClr val="333026"/>
                </a:solidFill>
                <a:latin typeface="Georgia"/>
              </a:rPr>
              <a:t>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7498079" cy="1783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750" b="1" i="1">
                <a:solidFill>
                  <a:srgbClr val="F3EFE6"/>
                </a:solidFill>
                <a:latin typeface="Arial"/>
              </a:rPr>
              <a:t>El Gobierno ya erró por 3 veces en la última proyección de inflación. ¿Por qué confiar ciegamente en la próxima?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2514600"/>
            <a:ext cx="45720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80" y="2697480"/>
            <a:ext cx="5486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 i="0">
                <a:solidFill>
                  <a:srgbClr val="E3A73E"/>
                </a:solidFill>
                <a:latin typeface="Arial"/>
              </a:rPr>
              <a:t>Agop Karagoz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3063240"/>
            <a:ext cx="5486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Director, KARTAL Consulting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0" y="2834640"/>
            <a:ext cx="20116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600" b="1" i="0">
                <a:solidFill>
                  <a:srgbClr val="746C5C"/>
                </a:solidFill>
                <a:latin typeface="Arial"/>
              </a:rPr>
              <a:t>kartal.com.ar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4846320"/>
            <a:ext cx="8046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 i="0">
                <a:solidFill>
                  <a:srgbClr val="746C5C"/>
                </a:solidFill>
                <a:latin typeface="Arial"/>
              </a:rPr>
              <a:t>ESTRATEGIA · DECISIÓN · EJECUCIÓN  ·  15 de septiembre de 2026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