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</p:sldIdLst>
  <p:sldSz cx="9144000" cy="51435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notesMaster" Target="notesMasters/notesMaster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/Relationships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89C1C7-3DCD-1040-A9CF-14679D8B5DDD}" type="datetimeFigureOut">
              <a:rPr lang="en-US" smtClean="0"/>
              <a:t>10/17/16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5E49A5-4136-284D-997B-48E1D791AD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3252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PORTADA. Argentina bajo de 155 a 150 impuestos vigentes. El gobierno lo presenta como reforma. Pero los 6 tributos mas distorsivos del sistema — los que explican el 85% de la recaudacion — siguen intactos. Frase viral: ordenar los muebles mientras la estructura sigue siendo la misma.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CIERRE. La frase resume el analisis: la reforma tributaria de 2026 fue cosmetica. Los seis impuestos que realmente importan — los que generan el 85% de la recaudacion — siguen exactamente igual. El verdadero desafio para Argentina no es la cantidad de impuestos, es el diseño distorsivo de los pocos que realmente recaudan.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HOOK. El 85% de la recaudacion lo generan solo 6 impuestos. Los otros 144 — la inmensa mayoria municipal — explican apenas el 15% restante pero generan un costo de cumplimiento desproporcionado. Bajaron 5 tributos de 155 a 150, pero ninguno de los eliminados estaba entre los relevantes. Frase viral: ordenar los muebles mientras la estructura sigue siendo la misma.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SITUACION. Lo que bajo: 5 tributos menores que no representaban nada en la recaudacion. Lo que sigue igual: los 6 tributos que explican el 85% de toda la recaudacion del pais. El contraste visual deja claro que la reforma fue cosmetica, no estructural.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CHART. El grafico muestra los 6 tributos que concentran el 85% de la recaudacion. IVA lidera con 25%, seguido de aportes a la seguridad social (19%) y Ganancias (18%). Ingresos Brutos, el mas distorsivo de todos, aporta 14,7%. El resto — 144 tributos — apenas explica el 15% restante.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NIVELES DE GOBIERNO. El 55% de los tributos (82 de 150) son municipales, pero su aporte conjunto a la recaudacion es marginal. Esto genera un costo de cumplimiento desproporcionado para empresas que operan en multiples municipios.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DATO CLAVE. Ingresos Brutos es el impuesto provincial con efecto cascada: cada eslabon de la cadena productiva paga sobre un valor que ya fue gravado en el eslabon anterior. Esto penaliza la integracion vertical de las empresas y es considerado el tributo subnacional mas distorsivo de la region. No fue tocado por la reforma.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COMPARACION INTERNACIONAL. Argentina (26,6% del PBI) supera a Mexico, Colombia y Chile, e iguala a Estados Unidos. El nivel de presion no es excepcional. Lo que erosiona la competitividad es la combinacion de presion alta con diseño distorsivo: cascada, retenciones, impuesto a las transacciones financieras.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IMPLICANCIA. El FMI identifico un camino de reforma que generaria 3,3% del PBI adicional sin tocar Ingresos Brutos ni retenciones: revisar exenciones, reformar el monotributo, ampliar la base de Ganancias y actualizar impuestos a los combustibles. Es el camino de menor resistencia politica — pero no resuelve el problema de fondo del diseño distorsivo.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ESCENARIOS. Status quo (55%): sigue la simplificacion administrativa cosmetica. Reforma parcial (30%): se toca monotributo y exenciones siguiendo al FMI. Reforma estructural (15%): se ataca Ingresos Brutos o retenciones — el escenario menos probable pero el unico con impacto real sobre la competitividad empresarial.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0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notesSlide" Target="../notesSlides/notesSlide4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Relationship Id="rId3" Type="http://schemas.openxmlformats.org/officeDocument/2006/relationships/notesSlide" Target="../notesSlides/notesSlide5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6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3" Type="http://schemas.openxmlformats.org/officeDocument/2006/relationships/notesSlide" Target="../notesSlides/notesSlide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8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7253D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65760" y="475488"/>
            <a:ext cx="841248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0" i="0">
                <a:solidFill>
                  <a:srgbClr val="5B91CC"/>
                </a:solidFill>
              </a:rPr>
              <a:t>KARTAL CONSULTING  *  ANALISIS TRIBUTARIO</a:t>
            </a:r>
          </a:p>
        </p:txBody>
      </p:sp>
      <p:sp>
        <p:nvSpPr>
          <p:cNvPr id="3" name="Rectangle 2"/>
          <p:cNvSpPr/>
          <p:nvPr/>
        </p:nvSpPr>
        <p:spPr>
          <a:xfrm>
            <a:off x="1463040" y="731520"/>
            <a:ext cx="6217920" cy="36576"/>
          </a:xfrm>
          <a:prstGeom prst="rect">
            <a:avLst/>
          </a:prstGeom>
          <a:solidFill>
            <a:srgbClr val="B895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274320" y="859536"/>
            <a:ext cx="8595360" cy="11887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600" b="1" i="0">
                <a:solidFill>
                  <a:srgbClr val="FFFFFF"/>
                </a:solidFill>
              </a:rPr>
              <a:t>150 IMPUESTOS,
EL MISMO PROBLEMA</a:t>
            </a:r>
          </a:p>
        </p:txBody>
      </p:sp>
      <p:sp>
        <p:nvSpPr>
          <p:cNvPr id="5" name="Rectangle 4"/>
          <p:cNvSpPr/>
          <p:nvPr/>
        </p:nvSpPr>
        <p:spPr>
          <a:xfrm>
            <a:off x="1463040" y="2121408"/>
            <a:ext cx="6217920" cy="36576"/>
          </a:xfrm>
          <a:prstGeom prst="rect">
            <a:avLst/>
          </a:prstGeom>
          <a:solidFill>
            <a:srgbClr val="B895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2249424"/>
            <a:ext cx="82296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700" b="0" i="0">
                <a:solidFill>
                  <a:srgbClr val="5B91CC"/>
                </a:solidFill>
              </a:rPr>
              <a:t>Bajaron de 155 a 150 tributos, pero los 6 mas distorsivos siguen intactos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65760" y="2834640"/>
            <a:ext cx="84124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0" i="0">
                <a:solidFill>
                  <a:srgbClr val="B8952A"/>
                </a:solidFill>
              </a:rPr>
              <a:t>ESTRATEGIA  *  DECISION  *  EJECUCION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" y="4846320"/>
            <a:ext cx="896112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0">
                <a:solidFill>
                  <a:srgbClr val="2E6CB8"/>
                </a:solidFill>
              </a:rPr>
              <a:t>KARTAL Consulting  |  kartal.com.ar  |  Sabado 14 de Junio de 2026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7253D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384048"/>
            <a:ext cx="8229600" cy="1691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900" b="1" i="1">
                <a:solidFill>
                  <a:srgbClr val="FFFFFF"/>
                </a:solidFill>
              </a:rPr>
              <a:t>"Bajar de 155 a 150 impuestos no es una reforma tributaria:
es ordenar los muebles mientras la estructura
de la casa sigue siendo la misma."</a:t>
            </a:r>
          </a:p>
        </p:txBody>
      </p:sp>
      <p:sp>
        <p:nvSpPr>
          <p:cNvPr id="3" name="Rectangle 2"/>
          <p:cNvSpPr/>
          <p:nvPr/>
        </p:nvSpPr>
        <p:spPr>
          <a:xfrm>
            <a:off x="3657600" y="2359152"/>
            <a:ext cx="1828800" cy="36576"/>
          </a:xfrm>
          <a:prstGeom prst="rect">
            <a:avLst/>
          </a:prstGeom>
          <a:solidFill>
            <a:srgbClr val="B895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2487168"/>
            <a:ext cx="8229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0" i="1">
                <a:solidFill>
                  <a:srgbClr val="B8952A"/>
                </a:solidFill>
              </a:rPr>
              <a:t>Agop Karagoz  --  Director, Kartal Consulting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2962656"/>
            <a:ext cx="82296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1" i="0">
                <a:solidFill>
                  <a:srgbClr val="5B91CC"/>
                </a:solidFill>
              </a:rPr>
              <a:t>kartal.com.ar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3474720"/>
            <a:ext cx="8229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0" i="0">
                <a:solidFill>
                  <a:srgbClr val="5B91CC"/>
                </a:solidFill>
              </a:rPr>
              <a:t>Descarga el informe completo: kartal.com.ar/informes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" y="4846320"/>
            <a:ext cx="896112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0">
                <a:solidFill>
                  <a:srgbClr val="2E6CB8"/>
                </a:solidFill>
              </a:rPr>
              <a:t>ESTRATEGIA  *  DECISION  *  EJECUCION  |  kartal.com.ar  |  Sabado 14 de Junio de 2026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4D96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65760" y="201168"/>
            <a:ext cx="84124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B8952A"/>
                </a:solidFill>
              </a:rPr>
              <a:t>EL NUMERO QUE DESARMA EL RELATO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74320" y="566928"/>
            <a:ext cx="8595360" cy="11887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600" b="1" i="0">
                <a:solidFill>
                  <a:srgbClr val="B8952A"/>
                </a:solidFill>
              </a:rPr>
              <a:t>85%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920240"/>
            <a:ext cx="82296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000" b="0" i="0">
                <a:solidFill>
                  <a:srgbClr val="FFFFFF"/>
                </a:solidFill>
              </a:rPr>
              <a:t>de toda la recaudacion la generan solo 6 impuestos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2423160"/>
            <a:ext cx="8229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0" i="1">
                <a:solidFill>
                  <a:srgbClr val="5B91CC"/>
                </a:solidFill>
              </a:rPr>
              <a:t>los otros 144 tributos explican apenas el 15% restante</a:t>
            </a:r>
          </a:p>
        </p:txBody>
      </p:sp>
      <p:sp>
        <p:nvSpPr>
          <p:cNvPr id="6" name="Rectangle 5"/>
          <p:cNvSpPr/>
          <p:nvPr/>
        </p:nvSpPr>
        <p:spPr>
          <a:xfrm>
            <a:off x="182880" y="2926080"/>
            <a:ext cx="2606040" cy="804672"/>
          </a:xfrm>
          <a:prstGeom prst="rect">
            <a:avLst/>
          </a:prstGeom>
          <a:solidFill>
            <a:srgbClr val="17253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256032" y="2953512"/>
            <a:ext cx="2459736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600" b="1" i="0">
                <a:solidFill>
                  <a:srgbClr val="B8952A"/>
                </a:solidFill>
              </a:rPr>
              <a:t>150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56032" y="3410712"/>
            <a:ext cx="2459736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0">
                <a:solidFill>
                  <a:srgbClr val="5B91CC"/>
                </a:solidFill>
              </a:rPr>
              <a:t>tributos
vigentes hoy</a:t>
            </a:r>
          </a:p>
        </p:txBody>
      </p:sp>
      <p:sp>
        <p:nvSpPr>
          <p:cNvPr id="9" name="Rectangle 8"/>
          <p:cNvSpPr/>
          <p:nvPr/>
        </p:nvSpPr>
        <p:spPr>
          <a:xfrm>
            <a:off x="3127248" y="2926080"/>
            <a:ext cx="2606040" cy="804672"/>
          </a:xfrm>
          <a:prstGeom prst="rect">
            <a:avLst/>
          </a:prstGeom>
          <a:solidFill>
            <a:srgbClr val="17253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3200400" y="2953512"/>
            <a:ext cx="2459736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600" b="1" i="0">
                <a:solidFill>
                  <a:srgbClr val="B8952A"/>
                </a:solidFill>
              </a:rPr>
              <a:t>-5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200400" y="3410712"/>
            <a:ext cx="2459736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0">
                <a:solidFill>
                  <a:srgbClr val="5B91CC"/>
                </a:solidFill>
              </a:rPr>
              <a:t>tributos
eliminados</a:t>
            </a:r>
          </a:p>
        </p:txBody>
      </p:sp>
      <p:sp>
        <p:nvSpPr>
          <p:cNvPr id="12" name="Rectangle 11"/>
          <p:cNvSpPr/>
          <p:nvPr/>
        </p:nvSpPr>
        <p:spPr>
          <a:xfrm>
            <a:off x="6071616" y="2926080"/>
            <a:ext cx="2606040" cy="804672"/>
          </a:xfrm>
          <a:prstGeom prst="rect">
            <a:avLst/>
          </a:prstGeom>
          <a:solidFill>
            <a:srgbClr val="17253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6144768" y="2953512"/>
            <a:ext cx="2459736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600" b="1" i="0">
                <a:solidFill>
                  <a:srgbClr val="B8952A"/>
                </a:solidFill>
              </a:rPr>
              <a:t>26,6%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144768" y="3410712"/>
            <a:ext cx="2459736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0">
                <a:solidFill>
                  <a:srgbClr val="5B91CC"/>
                </a:solidFill>
              </a:rPr>
              <a:t>presion
tributaria del PBI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1440" y="4846320"/>
            <a:ext cx="896112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1" i="1">
                <a:solidFill>
                  <a:srgbClr val="B8952A"/>
                </a:solidFill>
              </a:rPr>
              <a:t>«Ordenar los muebles mientras la estructura sigue siendo la misma»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7253D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65760" y="201168"/>
            <a:ext cx="84124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B8952A"/>
                </a:solidFill>
              </a:rPr>
              <a:t>LO QUE CAMBIO — Y LO QUE NO</a:t>
            </a:r>
          </a:p>
        </p:txBody>
      </p:sp>
      <p:sp>
        <p:nvSpPr>
          <p:cNvPr id="3" name="Rectangle 2"/>
          <p:cNvSpPr/>
          <p:nvPr/>
        </p:nvSpPr>
        <p:spPr>
          <a:xfrm>
            <a:off x="137160" y="685800"/>
            <a:ext cx="4251960" cy="3794760"/>
          </a:xfrm>
          <a:prstGeom prst="rect">
            <a:avLst/>
          </a:prstGeom>
          <a:solidFill>
            <a:srgbClr val="2E6CB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228600" y="822960"/>
            <a:ext cx="406908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600" b="1" i="0">
                <a:solidFill>
                  <a:srgbClr val="FFFFFF"/>
                </a:solidFill>
              </a:rPr>
              <a:t>LO QUE BAJO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28600" y="1371600"/>
            <a:ext cx="406908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3000" b="1" i="0">
                <a:solidFill>
                  <a:srgbClr val="5B91CC"/>
                </a:solidFill>
              </a:rPr>
              <a:t>5 tributos
menores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74320" y="2331720"/>
            <a:ext cx="3977639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0" i="0">
                <a:solidFill>
                  <a:srgbClr val="5B91CC"/>
                </a:solidFill>
              </a:rPr>
              <a:t>Vehiculos, embarcaciones,
seguros, telefonia, lujo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2971800"/>
            <a:ext cx="3977639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0" i="1">
                <a:solidFill>
                  <a:srgbClr val="5B91CC"/>
                </a:solidFill>
              </a:rPr>
              <a:t>Ninguno estaba entre los
10 que explican el 94%
de la recaudacion</a:t>
            </a:r>
          </a:p>
        </p:txBody>
      </p:sp>
      <p:sp>
        <p:nvSpPr>
          <p:cNvPr id="8" name="Rectangle 7"/>
          <p:cNvSpPr/>
          <p:nvPr/>
        </p:nvSpPr>
        <p:spPr>
          <a:xfrm>
            <a:off x="4754880" y="685800"/>
            <a:ext cx="4251960" cy="3794760"/>
          </a:xfrm>
          <a:prstGeom prst="rect">
            <a:avLst/>
          </a:prstGeom>
          <a:solidFill>
            <a:srgbClr val="78141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846320" y="822960"/>
            <a:ext cx="406908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600" b="1" i="0">
                <a:solidFill>
                  <a:srgbClr val="FFFFFF"/>
                </a:solidFill>
              </a:rPr>
              <a:t>LO QUE SIGUE IGUAL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846320" y="1371600"/>
            <a:ext cx="406908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3000" b="1" i="0">
                <a:solidFill>
                  <a:srgbClr val="B8952A"/>
                </a:solidFill>
              </a:rPr>
              <a:t>6 tributos
clave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92040" y="2331720"/>
            <a:ext cx="3977639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0" i="0">
                <a:solidFill>
                  <a:srgbClr val="B8952A"/>
                </a:solidFill>
              </a:rPr>
              <a:t>IVA, Ganancias, Ingresos Brutos,
aportes, Cheque, tasas municipales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892040" y="2971800"/>
            <a:ext cx="3977639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0" i="1">
                <a:solidFill>
                  <a:srgbClr val="B8952A"/>
                </a:solidFill>
              </a:rPr>
              <a:t>Explican el 85% de
toda la recaudacion.
Intactos.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1440" y="4846320"/>
            <a:ext cx="896112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1" i="1">
                <a:solidFill>
                  <a:srgbClr val="B8952A"/>
                </a:solidFill>
              </a:rPr>
              <a:t>«Ordenar los muebles mientras la estructura sigue siendo la misma»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65760" y="201168"/>
            <a:ext cx="84124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17253D"/>
                </a:solidFill>
              </a:rPr>
              <a:t>POCOS IMPUESTOS HACEN TODO EL TRABAJO</a:t>
            </a:r>
          </a:p>
        </p:txBody>
      </p:sp>
      <p:pic>
        <p:nvPicPr>
          <p:cNvPr id="3" name="Picture 2" descr="presion_tributaria_argentina_2026_concentracion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4320" y="594360"/>
            <a:ext cx="8595360" cy="3977639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1440" y="4846320"/>
            <a:ext cx="896112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0">
                <a:solidFill>
                  <a:srgbClr val="2E6CB8"/>
                </a:solidFill>
              </a:rPr>
              <a:t>Fuente: La Nacion / especialistas tributarios.  |  kartal.com.ar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65760" y="201168"/>
            <a:ext cx="84124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17253D"/>
                </a:solidFill>
              </a:rPr>
              <a:t>82 MUNICIPIOS, 82 REGIMENES DISTINTOS</a:t>
            </a:r>
          </a:p>
        </p:txBody>
      </p:sp>
      <p:pic>
        <p:nvPicPr>
          <p:cNvPr id="3" name="Picture 2" descr="presion_tributaria_argentina_2026_nivel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640" y="594360"/>
            <a:ext cx="8046720" cy="3977639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1440" y="4846320"/>
            <a:ext cx="896112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0">
                <a:solidFill>
                  <a:srgbClr val="2E6CB8"/>
                </a:solidFill>
              </a:rPr>
              <a:t>Fuente: La Nacion, junio 2026.  |  kartal.com.ar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1223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65760" y="201168"/>
            <a:ext cx="84124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B8952A"/>
                </a:solidFill>
              </a:rPr>
              <a:t>EL IMPUESTO QUE CASTIGA PRODUCIR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74320" y="502920"/>
            <a:ext cx="8595360" cy="1417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800" b="1" i="0">
                <a:solidFill>
                  <a:srgbClr val="B8952A"/>
                </a:solidFill>
              </a:rPr>
              <a:t>INGRESOS
BRUTOS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2103120"/>
            <a:ext cx="82296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0" i="0">
                <a:solidFill>
                  <a:srgbClr val="FFFFFF"/>
                </a:solidFill>
              </a:rPr>
              <a:t>efecto cascada en toda la cadena productiva</a:t>
            </a:r>
          </a:p>
        </p:txBody>
      </p:sp>
      <p:sp>
        <p:nvSpPr>
          <p:cNvPr id="5" name="Rectangle 4"/>
          <p:cNvSpPr/>
          <p:nvPr/>
        </p:nvSpPr>
        <p:spPr>
          <a:xfrm>
            <a:off x="914400" y="2606040"/>
            <a:ext cx="7315200" cy="36576"/>
          </a:xfrm>
          <a:prstGeom prst="rect">
            <a:avLst/>
          </a:prstGeom>
          <a:solidFill>
            <a:srgbClr val="B895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48640" y="2743200"/>
            <a:ext cx="804672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500" b="0" i="1">
                <a:solidFill>
                  <a:srgbClr val="5B91CC"/>
                </a:solidFill>
              </a:rPr>
              <a:t>Cada eslabon paga sobre el valor ya gravado del anterior.
Es el impuesto subnacional mas distorsivo de America Latina.
Y no fue tocado.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" y="4846320"/>
            <a:ext cx="896112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1" i="1">
                <a:solidFill>
                  <a:srgbClr val="B8952A"/>
                </a:solidFill>
              </a:rPr>
              <a:t>«Ordenar los muebles mientras la estructura sigue siendo la misma»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65760" y="201168"/>
            <a:ext cx="84124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17253D"/>
                </a:solidFill>
              </a:rPr>
              <a:t>NO ES SOLO CUANTO — ES COMO</a:t>
            </a:r>
          </a:p>
        </p:txBody>
      </p:sp>
      <p:pic>
        <p:nvPicPr>
          <p:cNvPr id="3" name="Picture 2" descr="presion_tributaria_argentina_2026_comparativa_internacional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4320" y="594360"/>
            <a:ext cx="8595360" cy="3977639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1440" y="4846320"/>
            <a:ext cx="896112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0">
                <a:solidFill>
                  <a:srgbClr val="2E6CB8"/>
                </a:solidFill>
              </a:rPr>
              <a:t>Fuente: Elaboracion propia en base a datos OCDE y organismos nacionales.  |  kartal.com.ar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7253D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65760" y="201168"/>
            <a:ext cx="84124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B8952A"/>
                </a:solidFill>
              </a:rPr>
              <a:t>EL CAMINO QUE EL FMI YA TRAZO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74320" y="566928"/>
            <a:ext cx="8595360" cy="10058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400" b="1" i="0">
                <a:solidFill>
                  <a:srgbClr val="B8952A"/>
                </a:solidFill>
              </a:rPr>
              <a:t>3,3% del PBI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691640"/>
            <a:ext cx="82296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700" b="0" i="0">
                <a:solidFill>
                  <a:srgbClr val="FFFFFF"/>
                </a:solidFill>
              </a:rPr>
              <a:t>de recaudacion adicional posible sin tocar los tributos mas distorsivos</a:t>
            </a:r>
          </a:p>
        </p:txBody>
      </p:sp>
      <p:sp>
        <p:nvSpPr>
          <p:cNvPr id="5" name="Rectangle 4"/>
          <p:cNvSpPr/>
          <p:nvPr/>
        </p:nvSpPr>
        <p:spPr>
          <a:xfrm>
            <a:off x="182880" y="2423160"/>
            <a:ext cx="2743200" cy="1691640"/>
          </a:xfrm>
          <a:prstGeom prst="rect">
            <a:avLst/>
          </a:prstGeom>
          <a:solidFill>
            <a:srgbClr val="1E4D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274320" y="2542032"/>
            <a:ext cx="25603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 i="0">
                <a:solidFill>
                  <a:srgbClr val="FFFFFF"/>
                </a:solidFill>
              </a:rPr>
              <a:t>Revisar
exenciones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3108960"/>
            <a:ext cx="256032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0" i="0">
                <a:solidFill>
                  <a:srgbClr val="5B91CC"/>
                </a:solidFill>
              </a:rPr>
              <a:t>Sectores con
beneficios no
justificados</a:t>
            </a:r>
          </a:p>
        </p:txBody>
      </p:sp>
      <p:sp>
        <p:nvSpPr>
          <p:cNvPr id="8" name="Rectangle 7"/>
          <p:cNvSpPr/>
          <p:nvPr/>
        </p:nvSpPr>
        <p:spPr>
          <a:xfrm>
            <a:off x="3200400" y="2423160"/>
            <a:ext cx="2743200" cy="1691640"/>
          </a:xfrm>
          <a:prstGeom prst="rect">
            <a:avLst/>
          </a:prstGeom>
          <a:solidFill>
            <a:srgbClr val="1E4D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3291840" y="2542032"/>
            <a:ext cx="25603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 i="0">
                <a:solidFill>
                  <a:srgbClr val="FFFFFF"/>
                </a:solidFill>
              </a:rPr>
              <a:t>Reformar
monotributo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291840" y="3108960"/>
            <a:ext cx="256032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0" i="0">
                <a:solidFill>
                  <a:srgbClr val="5B91CC"/>
                </a:solidFill>
              </a:rPr>
              <a:t>Formalizar
trabajadores
independientes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6217920" y="2423160"/>
            <a:ext cx="2743200" cy="1691640"/>
          </a:xfrm>
          <a:prstGeom prst="rect">
            <a:avLst/>
          </a:prstGeom>
          <a:solidFill>
            <a:srgbClr val="1E4D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309360" y="2542032"/>
            <a:ext cx="25603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 i="0">
                <a:solidFill>
                  <a:srgbClr val="FFFFFF"/>
                </a:solidFill>
              </a:rPr>
              <a:t>Ampliar base
de Ganancias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309360" y="3108960"/>
            <a:ext cx="256032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0" i="0">
                <a:solidFill>
                  <a:srgbClr val="5B91CC"/>
                </a:solidFill>
              </a:rPr>
              <a:t>Actualizar
impuestos a
combustibles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91440" y="4846320"/>
            <a:ext cx="896112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1" i="1">
                <a:solidFill>
                  <a:srgbClr val="B8952A"/>
                </a:solidFill>
              </a:rPr>
              <a:t>«Ordenar los muebles mientras la estructura sigue siendo la misma»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7253D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65760" y="201168"/>
            <a:ext cx="84124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B8952A"/>
                </a:solidFill>
              </a:rPr>
              <a:t>TRES CAMINOS POSIBLES</a:t>
            </a:r>
          </a:p>
        </p:txBody>
      </p:sp>
      <p:sp>
        <p:nvSpPr>
          <p:cNvPr id="3" name="Rectangle 2"/>
          <p:cNvSpPr/>
          <p:nvPr/>
        </p:nvSpPr>
        <p:spPr>
          <a:xfrm>
            <a:off x="182880" y="658368"/>
            <a:ext cx="2743200" cy="566928"/>
          </a:xfrm>
          <a:prstGeom prst="rect">
            <a:avLst/>
          </a:prstGeom>
          <a:solidFill>
            <a:srgbClr val="1E4D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228600" y="694944"/>
            <a:ext cx="265176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 i="0">
                <a:solidFill>
                  <a:srgbClr val="FFFFFF"/>
                </a:solidFill>
              </a:rPr>
              <a:t>STATUS
QUO</a:t>
            </a:r>
          </a:p>
        </p:txBody>
      </p:sp>
      <p:sp>
        <p:nvSpPr>
          <p:cNvPr id="5" name="Rectangle 4"/>
          <p:cNvSpPr/>
          <p:nvPr/>
        </p:nvSpPr>
        <p:spPr>
          <a:xfrm>
            <a:off x="182880" y="1225296"/>
            <a:ext cx="2743200" cy="3090672"/>
          </a:xfrm>
          <a:prstGeom prst="rect">
            <a:avLst/>
          </a:prstGeom>
          <a:solidFill>
            <a:srgbClr val="0A122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274320" y="1325880"/>
            <a:ext cx="2560320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0" i="0">
                <a:solidFill>
                  <a:srgbClr val="5B91CC"/>
                </a:solidFill>
              </a:rPr>
              <a:t>Simplificacion administrativa
sin tocar pilares</a:t>
            </a:r>
          </a:p>
        </p:txBody>
      </p:sp>
      <p:sp>
        <p:nvSpPr>
          <p:cNvPr id="7" name="Rectangle 6"/>
          <p:cNvSpPr/>
          <p:nvPr/>
        </p:nvSpPr>
        <p:spPr>
          <a:xfrm>
            <a:off x="411480" y="2194560"/>
            <a:ext cx="2286000" cy="36576"/>
          </a:xfrm>
          <a:prstGeom prst="rect">
            <a:avLst/>
          </a:prstGeom>
          <a:solidFill>
            <a:srgbClr val="B895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274320" y="2313432"/>
            <a:ext cx="2560320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 i="0">
                <a:solidFill>
                  <a:srgbClr val="FFFFFF"/>
                </a:solidFill>
              </a:rPr>
              <a:t>Sin cambio en carga
efectiva real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28600" y="3182112"/>
            <a:ext cx="265176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1" i="0">
                <a:solidFill>
                  <a:srgbClr val="B8952A"/>
                </a:solidFill>
              </a:rPr>
              <a:t>55%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28600" y="3675887"/>
            <a:ext cx="265176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0">
                <a:solidFill>
                  <a:srgbClr val="5B91CC"/>
                </a:solidFill>
              </a:rPr>
              <a:t>prob. estimada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127248" y="658368"/>
            <a:ext cx="2743200" cy="566928"/>
          </a:xfrm>
          <a:prstGeom prst="rect">
            <a:avLst/>
          </a:prstGeom>
          <a:solidFill>
            <a:srgbClr val="2E6CB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3172968" y="694944"/>
            <a:ext cx="265176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 i="0">
                <a:solidFill>
                  <a:srgbClr val="FFFFFF"/>
                </a:solidFill>
              </a:rPr>
              <a:t>REFORMA
PARCIAL</a:t>
            </a:r>
          </a:p>
        </p:txBody>
      </p:sp>
      <p:sp>
        <p:nvSpPr>
          <p:cNvPr id="13" name="Rectangle 12"/>
          <p:cNvSpPr/>
          <p:nvPr/>
        </p:nvSpPr>
        <p:spPr>
          <a:xfrm>
            <a:off x="3127248" y="1225296"/>
            <a:ext cx="2743200" cy="3090672"/>
          </a:xfrm>
          <a:prstGeom prst="rect">
            <a:avLst/>
          </a:prstGeom>
          <a:solidFill>
            <a:srgbClr val="0A122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3218688" y="1325880"/>
            <a:ext cx="2560320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0" i="0">
                <a:solidFill>
                  <a:srgbClr val="5B91CC"/>
                </a:solidFill>
              </a:rPr>
              <a:t>Se reforma monotributo
y exenciones (via FMI)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355848" y="2194560"/>
            <a:ext cx="2286000" cy="36576"/>
          </a:xfrm>
          <a:prstGeom prst="rect">
            <a:avLst/>
          </a:prstGeom>
          <a:solidFill>
            <a:srgbClr val="B895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3218688" y="2313432"/>
            <a:ext cx="2560320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 i="0">
                <a:solidFill>
                  <a:srgbClr val="FFFFFF"/>
                </a:solidFill>
              </a:rPr>
              <a:t>Mayor formalizacion,
mas presion en sectores exentos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172968" y="3182112"/>
            <a:ext cx="265176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1" i="0">
                <a:solidFill>
                  <a:srgbClr val="B8952A"/>
                </a:solidFill>
              </a:rPr>
              <a:t>30%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172968" y="3675887"/>
            <a:ext cx="265176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0">
                <a:solidFill>
                  <a:srgbClr val="5B91CC"/>
                </a:solidFill>
              </a:rPr>
              <a:t>prob. estimada</a:t>
            </a:r>
          </a:p>
        </p:txBody>
      </p:sp>
      <p:sp>
        <p:nvSpPr>
          <p:cNvPr id="19" name="Rectangle 18"/>
          <p:cNvSpPr/>
          <p:nvPr/>
        </p:nvSpPr>
        <p:spPr>
          <a:xfrm>
            <a:off x="6071616" y="658368"/>
            <a:ext cx="2743200" cy="566928"/>
          </a:xfrm>
          <a:prstGeom prst="rect">
            <a:avLst/>
          </a:prstGeom>
          <a:solidFill>
            <a:srgbClr val="78141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6117336" y="694944"/>
            <a:ext cx="265176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 i="0">
                <a:solidFill>
                  <a:srgbClr val="FFFFFF"/>
                </a:solidFill>
              </a:rPr>
              <a:t>REFORMA
ESTRUCTURAL</a:t>
            </a:r>
          </a:p>
        </p:txBody>
      </p:sp>
      <p:sp>
        <p:nvSpPr>
          <p:cNvPr id="21" name="Rectangle 20"/>
          <p:cNvSpPr/>
          <p:nvPr/>
        </p:nvSpPr>
        <p:spPr>
          <a:xfrm>
            <a:off x="6071616" y="1225296"/>
            <a:ext cx="2743200" cy="3090672"/>
          </a:xfrm>
          <a:prstGeom prst="rect">
            <a:avLst/>
          </a:prstGeom>
          <a:solidFill>
            <a:srgbClr val="0A122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6163056" y="1325880"/>
            <a:ext cx="2560320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0" i="0">
                <a:solidFill>
                  <a:srgbClr val="5B91CC"/>
                </a:solidFill>
              </a:rPr>
              <a:t>Se ataca Ingresos Brutos
y/o retenciones</a:t>
            </a:r>
          </a:p>
        </p:txBody>
      </p:sp>
      <p:sp>
        <p:nvSpPr>
          <p:cNvPr id="23" name="Rectangle 22"/>
          <p:cNvSpPr/>
          <p:nvPr/>
        </p:nvSpPr>
        <p:spPr>
          <a:xfrm>
            <a:off x="6300216" y="2194560"/>
            <a:ext cx="2286000" cy="36576"/>
          </a:xfrm>
          <a:prstGeom prst="rect">
            <a:avLst/>
          </a:prstGeom>
          <a:solidFill>
            <a:srgbClr val="B895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6163056" y="2313432"/>
            <a:ext cx="2560320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 i="0">
                <a:solidFill>
                  <a:srgbClr val="FFFFFF"/>
                </a:solidFill>
              </a:rPr>
              <a:t>Mejora real de competitividad
exportadora e industrial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117336" y="3182112"/>
            <a:ext cx="265176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1" i="0">
                <a:solidFill>
                  <a:srgbClr val="B8952A"/>
                </a:solidFill>
              </a:rPr>
              <a:t>15%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117336" y="3675887"/>
            <a:ext cx="265176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0">
                <a:solidFill>
                  <a:srgbClr val="5B91CC"/>
                </a:solidFill>
              </a:rPr>
              <a:t>prob. estimada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91440" y="4846320"/>
            <a:ext cx="896112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1" i="1">
                <a:solidFill>
                  <a:srgbClr val="B8952A"/>
                </a:solidFill>
              </a:rPr>
              <a:t>«Ordenar los muebles mientras la estructura sigue siendo la misma»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