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El informe analiza el Sistema de Indices de Precios Mayoristas (IPIM) de julio 2026 del INDEC, y lo compara contra el IPC minorista del mismo mes: los mayoristas suben 31,1% interanual, 2,7 puntos por debajo del 33,8% minorista.</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El IPIM mayorista subio 31,1% interanual en julio, frente al 33,8% del IPC minorista -una brecha de 2,7 puntos porcentuales que puede leerse como margen de convergencia futura o como ampliacion de margenes en la cadena de comercializacion.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La brecha de 2,7 puntos entre el IPIM mayorista (31,1%) y el IPC minorista (33,8%) admite dos lecturas: que el consumo minorista tiene margen para desacelerar, o que los margenes de la cadena de comercializacion se estan ampliando. Ninguna es automatica -requiere monitoreo de los proximos meses.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Petroleo crudo y gas se desplomo 9,2% mensual, la mayor caida de toda la canasta del IPIM. En el otro extremo, energia electrica -ya transformada- subio 5,8%, la mayor suba del mes. La dispersion dentro del propio sector energetico es la señal mas marcada de julio.</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Relevancia. Manufacturados y energia electrica representan 73,4% de la ponderacion del IPIM, frente a apenas 19,4% de productos primarios y 7,3% de importados. La suba de 1,8% mensual en ese componente pesa mucho mas en el nivel general que la volatilidad de petroleo o agro.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estrategicas. Tres acciones: 1) Cruzar la estructura de costos propia contra el IPIM para estimar el margen bruto real. 2) Vigilar el costo de energia electrica mayorista, la mayor suba del mes. 3) No asumir que la brecha se cerrara por baja del IPC -podria cerrarse por aceleracion del IPIM.</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resume el argumento central: la brecha entre precios mayoristas y minoristas es un indicador de margen bruto potencial. Las empresas que la entiendan y la monitoreen tienen una ventaja de pricing sobre las que solo miran el IPC como referencia unica.</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960120"/>
            <a:ext cx="8229600" cy="1463040"/>
          </a:xfrm>
          <a:prstGeom prst="rect">
            <a:avLst/>
          </a:prstGeom>
          <a:noFill/>
        </p:spPr>
        <p:txBody>
          <a:bodyPr wrap="square">
            <a:spAutoFit/>
          </a:bodyPr>
          <a:lstStyle/>
          <a:p>
            <a:pPr algn="ctr"/>
            <a:r>
              <a:rPr sz="3400" b="1" i="0">
                <a:solidFill>
                  <a:srgbClr val="FFFFFF"/>
                </a:solidFill>
                <a:latin typeface="Arial Black"/>
              </a:rPr>
              <a:t>LA BRECHA QUE
ANTICIPA LA INFLACIÓN</a:t>
            </a:r>
          </a:p>
        </p:txBody>
      </p:sp>
      <p:sp>
        <p:nvSpPr>
          <p:cNvPr id="4" name="Rectangle 3"/>
          <p:cNvSpPr/>
          <p:nvPr/>
        </p:nvSpPr>
        <p:spPr>
          <a:xfrm>
            <a:off x="2057400" y="2606040"/>
            <a:ext cx="50292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2743200"/>
            <a:ext cx="8229600" cy="822960"/>
          </a:xfrm>
          <a:prstGeom prst="rect">
            <a:avLst/>
          </a:prstGeom>
          <a:noFill/>
        </p:spPr>
        <p:txBody>
          <a:bodyPr wrap="square">
            <a:spAutoFit/>
          </a:bodyPr>
          <a:lstStyle/>
          <a:p>
            <a:pPr algn="ctr"/>
            <a:r>
              <a:rPr sz="1500" b="0" i="0">
                <a:solidFill>
                  <a:srgbClr val="5B91CC"/>
                </a:solidFill>
                <a:latin typeface="Arial"/>
              </a:rPr>
              <a:t>Los mayoristas suben 31,1% interanual; los minoristas, 33,8%.
Una brecha de 2,7 puntos con lecturas clave para el pricing</a:t>
            </a:r>
          </a:p>
        </p:txBody>
      </p:sp>
      <p:sp>
        <p:nvSpPr>
          <p:cNvPr id="6" name="TextBox 5"/>
          <p:cNvSpPr txBox="1"/>
          <p:nvPr/>
        </p:nvSpPr>
        <p:spPr>
          <a:xfrm>
            <a:off x="457200" y="3703320"/>
            <a:ext cx="822960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457200" y="6263640"/>
            <a:ext cx="8229600" cy="320040"/>
          </a:xfrm>
          <a:prstGeom prst="rect">
            <a:avLst/>
          </a:prstGeom>
          <a:noFill/>
        </p:spPr>
        <p:txBody>
          <a:bodyPr wrap="square">
            <a:spAutoFit/>
          </a:bodyPr>
          <a:lstStyle/>
          <a:p>
            <a:pPr algn="ctr"/>
            <a:r>
              <a:rPr sz="1000" b="0" i="0">
                <a:solidFill>
                  <a:srgbClr val="2E6CB8"/>
                </a:solidFill>
                <a:latin typeface="Arial"/>
              </a:rPr>
              <a:t>KARTAL Consulting  |  kartal.com.ar  |  Miércoles 19 de agosto de 2026</a:t>
            </a:r>
          </a:p>
        </p:txBody>
      </p:sp>
      <p:sp>
        <p:nvSpPr>
          <p:cNvPr id="8" name="TextBox 7"/>
          <p:cNvSpPr txBox="1"/>
          <p:nvPr/>
        </p:nvSpPr>
        <p:spPr>
          <a:xfrm>
            <a:off x="457200" y="5989320"/>
            <a:ext cx="8229600" cy="256032"/>
          </a:xfrm>
          <a:prstGeom prst="rect">
            <a:avLst/>
          </a:prstGeom>
          <a:noFill/>
        </p:spPr>
        <p:txBody>
          <a:bodyPr wrap="square">
            <a:spAutoFit/>
          </a:bodyPr>
          <a:lstStyle/>
          <a:p>
            <a:pPr algn="ctr"/>
            <a:r>
              <a:rPr sz="900" b="0" i="0">
                <a:solidFill>
                  <a:srgbClr val="5B91CC"/>
                </a:solidFill>
                <a:latin typeface="Arial"/>
              </a:rPr>
              <a:t>Fuente: INDEC — Sistema de Índices de Precios Mayoristas, julio 2026</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500" b="1" i="0">
                <a:solidFill>
                  <a:srgbClr val="17253D"/>
                </a:solidFill>
                <a:latin typeface="Arial Black"/>
              </a:rPr>
              <a:t>MAYORISTAS Y MINORISTAS, CARA A CARA</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Variación interanual, julio 2026</a:t>
            </a:r>
          </a:p>
        </p:txBody>
      </p:sp>
      <p:pic>
        <p:nvPicPr>
          <p:cNvPr id="5" name="Picture 4" descr="precios_mayoristas_julio_2026_brecha.png"/>
          <p:cNvPicPr>
            <a:picLocks noChangeAspect="1"/>
          </p:cNvPicPr>
          <p:nvPr/>
        </p:nvPicPr>
        <p:blipFill>
          <a:blip r:embed="rId2"/>
          <a:stretch>
            <a:fillRect/>
          </a:stretch>
        </p:blipFill>
        <p:spPr>
          <a:xfrm>
            <a:off x="1188720" y="1143000"/>
            <a:ext cx="676656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brecha entre mayorista y minorista es, en el fondo, un termómetro de margen.»</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600" b="1" i="0">
                <a:solidFill>
                  <a:srgbClr val="FFFFFF"/>
                </a:solidFill>
                <a:latin typeface="Arial Black"/>
              </a:rPr>
              <a:t>DOS LECTURAS DE UNA MISMA BRECHA</a:t>
            </a:r>
          </a:p>
        </p:txBody>
      </p:sp>
      <p:sp>
        <p:nvSpPr>
          <p:cNvPr id="4" name="TextBox 3"/>
          <p:cNvSpPr txBox="1"/>
          <p:nvPr/>
        </p:nvSpPr>
        <p:spPr>
          <a:xfrm>
            <a:off x="0" y="914400"/>
            <a:ext cx="9144000" cy="2011680"/>
          </a:xfrm>
          <a:prstGeom prst="rect">
            <a:avLst/>
          </a:prstGeom>
          <a:noFill/>
        </p:spPr>
        <p:txBody>
          <a:bodyPr wrap="square">
            <a:spAutoFit/>
          </a:bodyPr>
          <a:lstStyle/>
          <a:p>
            <a:pPr algn="ctr"/>
            <a:r>
              <a:rPr sz="13000" b="1" i="0">
                <a:solidFill>
                  <a:srgbClr val="B8952A"/>
                </a:solidFill>
                <a:latin typeface="Arial Black"/>
              </a:rPr>
              <a:t>2,7pp</a:t>
            </a:r>
          </a:p>
        </p:txBody>
      </p:sp>
      <p:sp>
        <p:nvSpPr>
          <p:cNvPr id="5" name="TextBox 4"/>
          <p:cNvSpPr txBox="1"/>
          <p:nvPr/>
        </p:nvSpPr>
        <p:spPr>
          <a:xfrm>
            <a:off x="457200" y="3063240"/>
            <a:ext cx="8229600" cy="640080"/>
          </a:xfrm>
          <a:prstGeom prst="rect">
            <a:avLst/>
          </a:prstGeom>
          <a:noFill/>
        </p:spPr>
        <p:txBody>
          <a:bodyPr wrap="square">
            <a:spAutoFit/>
          </a:bodyPr>
          <a:lstStyle/>
          <a:p>
            <a:pPr algn="ctr"/>
            <a:r>
              <a:rPr sz="1800" b="1" i="0">
                <a:solidFill>
                  <a:srgbClr val="FFFFFF"/>
                </a:solidFill>
                <a:latin typeface="Arial"/>
              </a:rPr>
              <a:t>de diferencia entre el costo mayorista y el precio minorista</a:t>
            </a:r>
          </a:p>
        </p:txBody>
      </p:sp>
      <p:sp>
        <p:nvSpPr>
          <p:cNvPr id="6" name="TextBox 5"/>
          <p:cNvSpPr txBox="1"/>
          <p:nvPr/>
        </p:nvSpPr>
        <p:spPr>
          <a:xfrm>
            <a:off x="457200" y="3794760"/>
            <a:ext cx="8229600" cy="365760"/>
          </a:xfrm>
          <a:prstGeom prst="rect">
            <a:avLst/>
          </a:prstGeom>
          <a:noFill/>
        </p:spPr>
        <p:txBody>
          <a:bodyPr wrap="square">
            <a:spAutoFit/>
          </a:bodyPr>
          <a:lstStyle/>
          <a:p>
            <a:pPr algn="ctr"/>
            <a:r>
              <a:rPr sz="1200" b="0" i="0">
                <a:solidFill>
                  <a:srgbClr val="5B91CC"/>
                </a:solidFill>
                <a:latin typeface="Arial"/>
              </a:rPr>
              <a:t>¿Convergencia futura del IPC? ¿O márgenes que se amplían? INDEC, jul-2026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brecha entre mayorista y minorista es, en el fondo, un termómetro de margen.»</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700" b="1" i="0">
                <a:solidFill>
                  <a:srgbClr val="17253D"/>
                </a:solidFill>
                <a:latin typeface="Arial Black"/>
              </a:rPr>
              <a:t>PETRÓLEO ABAJO, ENERGÍA ARRIBA</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Variación mensual por división del IPIM, julio 2026</a:t>
            </a:r>
          </a:p>
        </p:txBody>
      </p:sp>
      <p:pic>
        <p:nvPicPr>
          <p:cNvPr id="5" name="Picture 4" descr="precios_mayoristas_julio_2026_divisiones.png"/>
          <p:cNvPicPr>
            <a:picLocks noChangeAspect="1"/>
          </p:cNvPicPr>
          <p:nvPr/>
        </p:nvPicPr>
        <p:blipFill>
          <a:blip r:embed="rId2"/>
          <a:stretch>
            <a:fillRect/>
          </a:stretch>
        </p:blipFill>
        <p:spPr>
          <a:xfrm>
            <a:off x="502920" y="1143000"/>
            <a:ext cx="8138160" cy="484632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brecha entre mayorista y minorista es, en el fondo, un termómetro de margen.»</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48640"/>
          </a:xfrm>
          <a:prstGeom prst="rect">
            <a:avLst/>
          </a:prstGeom>
          <a:noFill/>
        </p:spPr>
        <p:txBody>
          <a:bodyPr wrap="square">
            <a:spAutoFit/>
          </a:bodyPr>
          <a:lstStyle/>
          <a:p>
            <a:pPr algn="ctr"/>
            <a:r>
              <a:rPr sz="2700" b="1" i="0">
                <a:solidFill>
                  <a:srgbClr val="FFFFFF"/>
                </a:solidFill>
                <a:latin typeface="Arial Black"/>
              </a:rPr>
              <a:t>QUIÉN PESA DE VERDAD EN EL ÍNDICE</a:t>
            </a:r>
          </a:p>
        </p:txBody>
      </p:sp>
      <p:sp>
        <p:nvSpPr>
          <p:cNvPr id="4" name="TextBox 3"/>
          <p:cNvSpPr txBox="1"/>
          <p:nvPr/>
        </p:nvSpPr>
        <p:spPr>
          <a:xfrm>
            <a:off x="457200" y="1005840"/>
            <a:ext cx="8229600" cy="1463040"/>
          </a:xfrm>
          <a:prstGeom prst="rect">
            <a:avLst/>
          </a:prstGeom>
          <a:noFill/>
        </p:spPr>
        <p:txBody>
          <a:bodyPr wrap="square">
            <a:spAutoFit/>
          </a:bodyPr>
          <a:lstStyle/>
          <a:p>
            <a:pPr algn="ctr"/>
            <a:r>
              <a:rPr sz="9500" b="1" i="0">
                <a:solidFill>
                  <a:srgbClr val="B8952A"/>
                </a:solidFill>
                <a:latin typeface="Arial Black"/>
              </a:rPr>
              <a:t>73,4%</a:t>
            </a:r>
          </a:p>
        </p:txBody>
      </p:sp>
      <p:sp>
        <p:nvSpPr>
          <p:cNvPr id="5" name="TextBox 4"/>
          <p:cNvSpPr txBox="1"/>
          <p:nvPr/>
        </p:nvSpPr>
        <p:spPr>
          <a:xfrm>
            <a:off x="457200" y="2514600"/>
            <a:ext cx="8229600" cy="548640"/>
          </a:xfrm>
          <a:prstGeom prst="rect">
            <a:avLst/>
          </a:prstGeom>
          <a:noFill/>
        </p:spPr>
        <p:txBody>
          <a:bodyPr wrap="square">
            <a:spAutoFit/>
          </a:bodyPr>
          <a:lstStyle/>
          <a:p>
            <a:pPr algn="ctr"/>
            <a:r>
              <a:rPr sz="1800" b="1" i="0">
                <a:solidFill>
                  <a:srgbClr val="FFFFFF"/>
                </a:solidFill>
                <a:latin typeface="Arial"/>
              </a:rPr>
              <a:t>del IPIM son manufacturados y energía eléctrica</a:t>
            </a:r>
          </a:p>
        </p:txBody>
      </p:sp>
      <p:sp>
        <p:nvSpPr>
          <p:cNvPr id="6" name="TextBox 5"/>
          <p:cNvSpPr txBox="1"/>
          <p:nvPr/>
        </p:nvSpPr>
        <p:spPr>
          <a:xfrm>
            <a:off x="457200" y="3154680"/>
            <a:ext cx="8229600" cy="457200"/>
          </a:xfrm>
          <a:prstGeom prst="rect">
            <a:avLst/>
          </a:prstGeom>
          <a:noFill/>
        </p:spPr>
        <p:txBody>
          <a:bodyPr wrap="square">
            <a:spAutoFit/>
          </a:bodyPr>
          <a:lstStyle/>
          <a:p>
            <a:pPr algn="ctr"/>
            <a:r>
              <a:rPr sz="1300" b="0" i="0">
                <a:solidFill>
                  <a:srgbClr val="5B91CC"/>
                </a:solidFill>
                <a:latin typeface="Arial"/>
              </a:rPr>
              <a:t>Frente a apenas 19,4% de productos primarios y 7,3% de importados</a:t>
            </a:r>
          </a:p>
        </p:txBody>
      </p:sp>
      <p:sp>
        <p:nvSpPr>
          <p:cNvPr id="7" name="TextBox 6"/>
          <p:cNvSpPr txBox="1"/>
          <p:nvPr/>
        </p:nvSpPr>
        <p:spPr>
          <a:xfrm>
            <a:off x="457200" y="3977639"/>
            <a:ext cx="8229600" cy="822960"/>
          </a:xfrm>
          <a:prstGeom prst="rect">
            <a:avLst/>
          </a:prstGeom>
          <a:noFill/>
        </p:spPr>
        <p:txBody>
          <a:bodyPr wrap="square">
            <a:spAutoFit/>
          </a:bodyPr>
          <a:lstStyle/>
          <a:p>
            <a:pPr algn="ctr"/>
            <a:r>
              <a:rPr sz="1300" b="0" i="1">
                <a:solidFill>
                  <a:srgbClr val="D6E8F7"/>
                </a:solidFill>
                <a:latin typeface="Arial"/>
              </a:rPr>
              <a:t>La industria, no el agro ni el petróleo, es el verdadero
motor de fondo de la inflación mayorista.</a:t>
            </a:r>
          </a:p>
        </p:txBody>
      </p:sp>
      <p:sp>
        <p:nvSpPr>
          <p:cNvPr id="8" name="TextBox 7"/>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brecha entre mayorista y minorista es, en el fondo, un termómetro de margen.»</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400" b="1" i="0">
                <a:solidFill>
                  <a:srgbClr val="17253D"/>
                </a:solidFill>
                <a:latin typeface="Arial Black"/>
              </a:rPr>
              <a:t>LO QUE ESTO SIGNIFICA PARA EL PRICING</a:t>
            </a:r>
          </a:p>
        </p:txBody>
      </p:sp>
      <p:sp>
        <p:nvSpPr>
          <p:cNvPr id="4" name="Rectangle 3"/>
          <p:cNvSpPr/>
          <p:nvPr/>
        </p:nvSpPr>
        <p:spPr>
          <a:xfrm>
            <a:off x="411480" y="1005840"/>
            <a:ext cx="2606040" cy="489204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500" b="1" i="0">
                <a:solidFill>
                  <a:srgbClr val="FFFFFF"/>
                </a:solidFill>
                <a:latin typeface="Arial"/>
              </a:rPr>
              <a:t>Cruzar costos
contra el IPIM</a:t>
            </a:r>
          </a:p>
        </p:txBody>
      </p:sp>
      <p:sp>
        <p:nvSpPr>
          <p:cNvPr id="7" name="TextBox 6"/>
          <p:cNvSpPr txBox="1"/>
          <p:nvPr/>
        </p:nvSpPr>
        <p:spPr>
          <a:xfrm>
            <a:off x="411480" y="2606040"/>
            <a:ext cx="2606040" cy="2377440"/>
          </a:xfrm>
          <a:prstGeom prst="rect">
            <a:avLst/>
          </a:prstGeom>
          <a:noFill/>
        </p:spPr>
        <p:txBody>
          <a:bodyPr wrap="square">
            <a:spAutoFit/>
          </a:bodyPr>
          <a:lstStyle/>
          <a:p>
            <a:pPr algn="ctr"/>
            <a:r>
              <a:rPr sz="1200" b="0" i="0">
                <a:solidFill>
                  <a:srgbClr val="FFFFFF"/>
                </a:solidFill>
                <a:latin typeface="Arial"/>
              </a:rPr>
              <a:t>Estimar el margen bruto
real comparando la
estructura de costos
propia con el mayorista,
no solo con el IPC.</a:t>
            </a:r>
          </a:p>
        </p:txBody>
      </p:sp>
      <p:sp>
        <p:nvSpPr>
          <p:cNvPr id="8" name="Rectangle 7"/>
          <p:cNvSpPr/>
          <p:nvPr/>
        </p:nvSpPr>
        <p:spPr>
          <a:xfrm>
            <a:off x="3246120" y="1005840"/>
            <a:ext cx="2606040" cy="4892040"/>
          </a:xfrm>
          <a:prstGeom prst="rect">
            <a:avLst/>
          </a:prstGeom>
          <a:solidFill>
            <a:srgbClr val="E36C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500" b="1" i="0">
                <a:solidFill>
                  <a:srgbClr val="FFFFFF"/>
                </a:solidFill>
                <a:latin typeface="Arial"/>
              </a:rPr>
              <a:t>Vigilar la
energía eléctrica</a:t>
            </a:r>
          </a:p>
        </p:txBody>
      </p:sp>
      <p:sp>
        <p:nvSpPr>
          <p:cNvPr id="11" name="TextBox 10"/>
          <p:cNvSpPr txBox="1"/>
          <p:nvPr/>
        </p:nvSpPr>
        <p:spPr>
          <a:xfrm>
            <a:off x="3246120" y="2606040"/>
            <a:ext cx="2606040" cy="2377440"/>
          </a:xfrm>
          <a:prstGeom prst="rect">
            <a:avLst/>
          </a:prstGeom>
          <a:noFill/>
        </p:spPr>
        <p:txBody>
          <a:bodyPr wrap="square">
            <a:spAutoFit/>
          </a:bodyPr>
          <a:lstStyle/>
          <a:p>
            <a:pPr algn="ctr"/>
            <a:r>
              <a:rPr sz="1200" b="0" i="0">
                <a:solidFill>
                  <a:srgbClr val="FFFFFF"/>
                </a:solidFill>
                <a:latin typeface="Arial"/>
              </a:rPr>
              <a:t>Fue la mayor suba
mensual del sistema.
Relevante para todo
negocio con consumo
energetico intensivo.</a:t>
            </a:r>
          </a:p>
        </p:txBody>
      </p:sp>
      <p:sp>
        <p:nvSpPr>
          <p:cNvPr id="12" name="Rectangle 11"/>
          <p:cNvSpPr/>
          <p:nvPr/>
        </p:nvSpPr>
        <p:spPr>
          <a:xfrm>
            <a:off x="6080760" y="1005840"/>
            <a:ext cx="2606040" cy="489204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500" b="1" i="0">
                <a:solidFill>
                  <a:srgbClr val="FFFFFF"/>
                </a:solidFill>
                <a:latin typeface="Arial"/>
              </a:rPr>
              <a:t>No asumir
convergencia</a:t>
            </a:r>
          </a:p>
        </p:txBody>
      </p:sp>
      <p:sp>
        <p:nvSpPr>
          <p:cNvPr id="15" name="TextBox 14"/>
          <p:cNvSpPr txBox="1"/>
          <p:nvPr/>
        </p:nvSpPr>
        <p:spPr>
          <a:xfrm>
            <a:off x="6080760" y="2606040"/>
            <a:ext cx="2606040" cy="2377440"/>
          </a:xfrm>
          <a:prstGeom prst="rect">
            <a:avLst/>
          </a:prstGeom>
          <a:noFill/>
        </p:spPr>
        <p:txBody>
          <a:bodyPr wrap="square">
            <a:spAutoFit/>
          </a:bodyPr>
          <a:lstStyle/>
          <a:p>
            <a:pPr algn="ctr"/>
            <a:r>
              <a:rPr sz="1200" b="0" i="0">
                <a:solidFill>
                  <a:srgbClr val="FFFFFF"/>
                </a:solidFill>
                <a:latin typeface="Arial"/>
              </a:rPr>
              <a:t>La brecha puede
cerrarse por baja del
IPC o por suba del
IPIM. Monitorear los
proximos meses.</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brecha entre mayorista y minorista es, en el fondo, un termómetro de margen.»</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17320"/>
            <a:ext cx="45720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45920"/>
            <a:ext cx="7498079" cy="2651760"/>
          </a:xfrm>
          <a:prstGeom prst="rect">
            <a:avLst/>
          </a:prstGeom>
          <a:noFill/>
        </p:spPr>
        <p:txBody>
          <a:bodyPr wrap="square">
            <a:spAutoFit/>
          </a:bodyPr>
          <a:lstStyle/>
          <a:p>
            <a:pPr algn="ctr"/>
            <a:r>
              <a:rPr sz="1900" b="1" i="1">
                <a:solidFill>
                  <a:srgbClr val="FFFFFF"/>
                </a:solidFill>
                <a:latin typeface="Arial"/>
              </a:rPr>
              <a:t>«La brecha entre mayorista y minorista es, en el fondo, un termómetro de margen. Cerrarla o sostenerla ya no depende solo de la macro: depende de decisiones propias de pricing.»</a:t>
            </a:r>
          </a:p>
        </p:txBody>
      </p:sp>
      <p:sp>
        <p:nvSpPr>
          <p:cNvPr id="5" name="Rectangle 4"/>
          <p:cNvSpPr/>
          <p:nvPr/>
        </p:nvSpPr>
        <p:spPr>
          <a:xfrm>
            <a:off x="2971800" y="4480560"/>
            <a:ext cx="3200400" cy="16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6344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102352"/>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513832"/>
            <a:ext cx="9144000" cy="320040"/>
          </a:xfrm>
          <a:prstGeom prst="rect">
            <a:avLst/>
          </a:prstGeom>
          <a:noFill/>
        </p:spPr>
        <p:txBody>
          <a:bodyPr wrap="square">
            <a:spAutoFit/>
          </a:bodyPr>
          <a:lstStyle/>
          <a:p>
            <a:pPr algn="ctr"/>
            <a:r>
              <a:rPr sz="1100" b="0" i="0">
                <a:solidFill>
                  <a:srgbClr val="2E6CB8"/>
                </a:solidFill>
                <a:latin typeface="Arial"/>
              </a:rPr>
              <a:t>kartal.com.ar/informes/precios_mayoristas_julio_2026.php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