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LA POBREZA QUE EL INGRESO NO VE. Informe basado en el Informe de Resultados N 2044 del Idecba, publicado en julio de 2026, con datos de la Encuesta Anual de Hogares 2025 (5.400+ hogares). El título resume la paradoja central: la pobreza monetaria bajó al 12,3% pero la pobreza multidimensional sube al 18,8%.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estratégicas. Tres acciones: 1) Ajustar proyecciones Q3 usando el 18,8% como proxy de presión de gasto en básicos — no el 12,3% monetario. 2) Revisar estrategia comercial en Zona Centro, donde el deterioro es +2,5pp. 3) Activar beneficios de alimentación para empleados formales propios antes de la negociación salarial Q3-Q4.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Cierre. La cita del director resume el argumento central del informe: el índice de pobreza monetaria ya no es suficiente para capturar la realidad de los hogares porteños. El 12,6% que no aparece en ningún indicador convencional tiene carencias reales que impactan en consumo, demanda laboral y clima de negocio. Medir bien es la primera condición para decidir bien.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Hook. El 18,8% de hogares porteños tiene privaciones reales en alimentación, vivienda, educación o salud aunque no estén contados como pobres por el índice monetario. Es 6,5 puntos más que la pobreza de ingresos (12,3%). Este es el número que la narrativa de estabilización no puede explicar.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Situación. La brecha entre ambas mediciones es de 6,5 puntos porcentuales. El índice monetario dice 12,3%. El índice multidimensional dice 18,8%. No son contradictorios — el segundo ve lo que el primero no alcanza a medir: privaciones en alimentación, educación y vivienda que persisten aunque el ingreso nominal supere la línea.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Relevancia. El hallazgo clave del informe es el segmento del 12,6%: hogares que superan la línea de pobreza de ingresos pero tienen carencias en al menos dos de las cinco dimensiones. Este segmento creció desde 10,2% en 2021. Son hogares que pagan alquiler, tienen trabajo formal, pero reducen porciones de comida o no pueden pagar actividades educativas para sus hijos.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gráfico muestra la paradoja: el núcleo duro (ambas pobrezas) baja de 7,4% a 6,3%. Señal positiva. Pero el segmento que solo es multidimensional sube de 10,2% a 12,6%. La estabilización de ingresos no resuelve las carencias estructurales. La pobreza monetaria como única métrica es insuficiente para diseñar estrategia.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Impacto real. La dimensión de alimentación es la más deteriorada: pasa del 22,4% al 25,6% (+3,2pp). El 25,6% de hogares porteños reduce porciones, saltea comidas o limita la variedad de su dieta por razones económicas. Esto incluye hogares con ingresos formales que técnicamente no son pobres. Las dos dimensiones que mejoran son equipamiento del hogar y salud — las dos que tienen mayor elasticidad diferida.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clave visual. El gráfico de barras agrupadas muestra las cinco dimensiones en 2021 (azul) y 2025 (rojo cuando deteriora). Las barras rojas más altas son alimentación (+3,2pp) y privación social (+2,8pp). Las únicas que mejoran son equipamiento del hogar y salud — señal de que el consumo de bienes durables se recuperó algo, pero las necesidades básicas cotidianas se deterioraron.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Implicancia. El hallazgo territorial más relevante: la Zona Centro (comunas 2, 3, 5, 6, 13 — base de la clase media porteña) deteriora +2,5pp, pasando de 16,8% a 19,3% de pobreza multidimensional. Mientras tanto, la Zona Sur mejora -1,7pp. La narrativa de que el Sur concentra toda la pobreza porteña ya no alcanza para explicar el fenómeno: la clase media del centro también está siendo alcanzada.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Dato visual territorial. Las barras rojas de 2025 muestran el deterioro de Zona Centro y la mejora de Zona Sur y Norte. Este gráfico es clave para empresas con operaciones o clientes en Zona Centro: su mercado tiene más privaciones reales de lo que el índice de ingresos sugiere.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280160"/>
            <a:ext cx="82296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 Black"/>
              </a:rPr>
              <a:t>LA POBREZA QUE EL INGRESO NO VE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743200"/>
            <a:ext cx="50292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8229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5B91CC"/>
                </a:solidFill>
                <a:latin typeface="Arial"/>
              </a:rPr>
              <a:t>18,8% de los hogares porteños tiene carencias reales
aun cuando sus ingresos superan la línea de pobreza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84048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636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 |  kartal.com.ar  |  Jueves 17 de julio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98932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5B91CC"/>
                </a:solidFill>
                <a:latin typeface="Arial"/>
              </a:rPr>
              <a:t>Fuente: Idecba — Informe de Resultados N 2044, julio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LO QUE ESTO SIGNIFICA PARA LAS EMPRESAS</a:t>
            </a:r>
          </a:p>
        </p:txBody>
      </p:sp>
      <p:sp>
        <p:nvSpPr>
          <p:cNvPr id="4" name="Rectangle 3"/>
          <p:cNvSpPr/>
          <p:nvPr/>
        </p:nvSpPr>
        <p:spPr>
          <a:xfrm>
            <a:off x="411480" y="1005840"/>
            <a:ext cx="2606040" cy="4892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Proyecciones
Q3 sobreestimadas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El 18,8% multidimensional
vs 12,3% monetario implica
mayor presión en básicos.
Ajustar modelos ahora.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89204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Zona Centro:
nuevo riesgo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+2,5pp de deterioro
en la zona comercialmente
más dinámica de CABA.
Revisar estrategia de captación.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80760" y="1005840"/>
            <a:ext cx="2606040" cy="489204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080760" y="10789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80760" y="1645920"/>
            <a:ext cx="26060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Empleados
formales afectados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0760" y="2606040"/>
            <a:ext cx="26060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12,6% con ingreso OK
pero con carencias reales.
Activar beneficios de
alimentación pre-paritarias.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17" name="Picture 1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286000" y="1417320"/>
            <a:ext cx="45720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7498079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 i="1">
                <a:solidFill>
                  <a:srgbClr val="FFFFFF"/>
                </a:solidFill>
                <a:latin typeface="Arial"/>
              </a:rPr>
              <a:t>«Cuando el 12,6% de los hogares no es pobre por ingresos pero sí tiene privaciones reales en alimentación o vivienda, el problema no es el índice — es que el índice convencional ya no alcanza para ver la pobreza que importa.»</a:t>
            </a:r>
          </a:p>
        </p:txBody>
      </p:sp>
      <p:sp>
        <p:nvSpPr>
          <p:cNvPr id="5" name="Rectangle 4"/>
          <p:cNvSpPr/>
          <p:nvPr/>
        </p:nvSpPr>
        <p:spPr>
          <a:xfrm>
            <a:off x="2971800" y="4480560"/>
            <a:ext cx="3200400" cy="16000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B8952A"/>
                </a:solidFill>
                <a:latin typeface="Arial"/>
              </a:rPr>
              <a:t>Agop Karagoz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10235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5B91CC"/>
                </a:solidFill>
                <a:latin typeface="Arial"/>
              </a:rPr>
              <a:t>Director —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513832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E6CB8"/>
                </a:solidFill>
                <a:latin typeface="Arial"/>
              </a:rPr>
              <a:t>kartal.com.ar/informes/pobreza_multidimensional_caba_2026.php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1 DE CADA 5 HOGARES PORTEÑOS ES POBRE SIN SABERLO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500" b="1" i="0">
                <a:solidFill>
                  <a:srgbClr val="B8952A"/>
                </a:solidFill>
                <a:latin typeface="Arial Black"/>
              </a:rPr>
              <a:t>18,8%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118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FFFF"/>
                </a:solidFill>
                <a:latin typeface="Arial"/>
              </a:rPr>
              <a:t>de los hogares de CABA en situación de pobreza MULTIDIMENSIONAL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25196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B91CC"/>
                </a:solidFill>
                <a:latin typeface="Arial"/>
              </a:rPr>
              <a:t>Aunque sus ingresos superen la línea de pobreza monetaria  |  Idecba — EAH 2025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8" name="Picture 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DOS MEDIDAS, UNA SOLA REALIDAD — Y UNA BRECHA DE 6,5 PUNTOS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960120"/>
            <a:ext cx="3840480" cy="457200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POBREZA
POR INGRESOS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 i="0">
                <a:solidFill>
                  <a:srgbClr val="FFFFFF"/>
                </a:solidFill>
                <a:latin typeface="Arial Black"/>
              </a:rPr>
              <a:t>12,3%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Hogares bajo la
línea de ingresos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0C4DE"/>
                </a:solidFill>
                <a:latin typeface="Arial"/>
              </a:rPr>
              <a:t>INDEC — referencia oficial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960120"/>
            <a:ext cx="3840480" cy="45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1051560"/>
            <a:ext cx="38404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POBREZA
MULTIDIMENSIONAL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1874519"/>
            <a:ext cx="38404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0" b="1" i="0">
                <a:solidFill>
                  <a:srgbClr val="B8952A"/>
                </a:solidFill>
                <a:latin typeface="Arial Black"/>
              </a:rPr>
              <a:t>18,8%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3383280"/>
            <a:ext cx="3840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FFFF"/>
                </a:solidFill>
                <a:latin typeface="Arial"/>
              </a:rPr>
              <a:t>Hogares con carencias
en al menos 2 dimensiones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406908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4A0A0"/>
                </a:solidFill>
                <a:latin typeface="Arial"/>
              </a:rPr>
              <a:t>Idecba — EAH 2025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1960" y="2560320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E36C09"/>
                </a:solidFill>
                <a:latin typeface="Arial"/>
              </a:rPr>
              <a:t>+6,5pp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16" name="Picture 15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56032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FFFF"/>
                </a:solidFill>
                <a:latin typeface="Arial Black"/>
              </a:rPr>
              <a:t>EL SEGMENTO QUE LOS ÍNDICES NO VEN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005840"/>
            <a:ext cx="2606040" cy="457200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078992"/>
            <a:ext cx="2606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NUCLEO DURO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" y="1600200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6,3%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3017520"/>
            <a:ext cx="26060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Pobres por ingresos
Y multidimensionales
(bajó desde 7,4%)</a:t>
            </a:r>
          </a:p>
        </p:txBody>
      </p:sp>
      <p:sp>
        <p:nvSpPr>
          <p:cNvPr id="8" name="Rectangle 7"/>
          <p:cNvSpPr/>
          <p:nvPr/>
        </p:nvSpPr>
        <p:spPr>
          <a:xfrm>
            <a:off x="3246120" y="1005840"/>
            <a:ext cx="2606040" cy="457200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46120" y="1078992"/>
            <a:ext cx="2606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EL SEGMENTO INVISIBLE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46120" y="1600200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12,6%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6120" y="3017520"/>
            <a:ext cx="26060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No pobres por ingresos
PERO con carencias reales
(subió desde 10,2%)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72200" y="1005840"/>
            <a:ext cx="2606040" cy="457200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72200" y="1078992"/>
            <a:ext cx="26060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  <a:latin typeface="Arial"/>
              </a:rPr>
              <a:t>TOTAL MULTIDIM.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1600200"/>
            <a:ext cx="26060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18,8%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017520"/>
            <a:ext cx="26060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FFFF"/>
                </a:solidFill>
                <a:latin typeface="Arial"/>
              </a:rPr>
              <a:t>Suma de los dos segmentos
de privación real en CABA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5687568"/>
            <a:ext cx="8229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Arial"/>
              </a:rPr>
              <a:t>El 12,6% que no aparece en ningún índice de pobreza tiene privaciones reales. Son el segmento que más presiona al consumo de necesidades básicas.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18" name="Picture 17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17253D"/>
                </a:solidFill>
                <a:latin typeface="Arial Black"/>
              </a:rPr>
              <a:t>LA PARADOJA EN NÚMEROS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2E6CB8"/>
                </a:solidFill>
                <a:latin typeface="Arial"/>
              </a:rPr>
              <a:t>Nucleo duro baja — pero los pobres sin serlo suben</a:t>
            </a:r>
          </a:p>
        </p:txBody>
      </p:sp>
      <p:pic>
        <p:nvPicPr>
          <p:cNvPr id="5" name="Picture 4" descr="pobreza_multidimensional_caba_2026_paradoj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786384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4320" y="365760"/>
            <a:ext cx="38404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1 DE CADA 4
HOGARES PORTEÑOS
COME MAL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2103120"/>
            <a:ext cx="38404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0" b="1" i="0">
                <a:solidFill>
                  <a:srgbClr val="B8952A"/>
                </a:solidFill>
                <a:latin typeface="Arial Black"/>
              </a:rPr>
              <a:t>25,6%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3794760"/>
            <a:ext cx="38404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FFFFFF"/>
                </a:solidFill>
                <a:latin typeface="Arial"/>
              </a:rPr>
              <a:t>privación
alimentaria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4553712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5B91CC"/>
                </a:solidFill>
                <a:latin typeface="Arial"/>
              </a:rPr>
              <a:t>Sube desde 22,4% en 2021 (+3,2pp)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320040"/>
            <a:ext cx="4023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7253D"/>
                </a:solidFill>
                <a:latin typeface="Arial"/>
              </a:rPr>
              <a:t>Las 5 dimensiones
2021 → 2025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143000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7253D"/>
                </a:solidFill>
                <a:latin typeface="Arial"/>
              </a:rPr>
              <a:t>Alimentacion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0" y="1508760"/>
            <a:ext cx="2965094" cy="2926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93126" y="1490472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00000"/>
                </a:solidFill>
                <a:latin typeface="Arial"/>
              </a:rPr>
              <a:t>22.4% -&gt; 25.6%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057400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7253D"/>
                </a:solidFill>
                <a:latin typeface="Arial"/>
              </a:rPr>
              <a:t>Priv. social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54880" y="2423160"/>
            <a:ext cx="2420721" cy="2926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48753" y="2404872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00000"/>
                </a:solidFill>
                <a:latin typeface="Arial"/>
              </a:rPr>
              <a:t>18.1% -&gt; 20.9%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54880" y="2971800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7253D"/>
                </a:solidFill>
                <a:latin typeface="Arial"/>
              </a:rPr>
              <a:t>Vivienda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54880" y="3337560"/>
            <a:ext cx="1401470" cy="292608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29502" y="3319272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36C09"/>
                </a:solidFill>
                <a:latin typeface="Arial"/>
              </a:rPr>
              <a:t>11.2% -&gt; 12.1%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3886200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7253D"/>
                </a:solidFill>
                <a:latin typeface="Arial"/>
              </a:rPr>
              <a:t>Equipamiento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54880" y="4251960"/>
            <a:ext cx="845515" cy="292608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73547" y="4233672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75623"/>
                </a:solidFill>
                <a:latin typeface="Arial"/>
              </a:rPr>
              <a:t>8.4% -&gt; 7.3%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54880" y="4800600"/>
            <a:ext cx="2011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7253D"/>
                </a:solidFill>
                <a:latin typeface="Arial"/>
              </a:rPr>
              <a:t>Salud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54880" y="5166360"/>
            <a:ext cx="474878" cy="292608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02910" y="5148072"/>
            <a:ext cx="1371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75623"/>
                </a:solidFill>
                <a:latin typeface="Arial"/>
              </a:rPr>
              <a:t>4.8% -&gt; 4.1%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25" name="Picture 24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17253D"/>
                </a:solidFill>
                <a:latin typeface="Arial Black"/>
              </a:rPr>
              <a:t>PRIVACIÓN POR DIMENSIÓN — 2021 vs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Alimentacion y privacion social: los dos frentes que más se deterioraron</a:t>
            </a:r>
          </a:p>
        </p:txBody>
      </p:sp>
      <p:pic>
        <p:nvPicPr>
          <p:cNvPr id="5" name="Picture 4" descr="pobreza_multidimensional_caba_2026_dimension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43000"/>
            <a:ext cx="8229600" cy="4754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201168"/>
            <a:ext cx="8412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17253D"/>
                </a:solidFill>
                <a:latin typeface="Arial Black"/>
              </a:rPr>
              <a:t>EL CENTRO PORTEÑO SE PAUPERIZA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Por primera vez, la zona historicamente de clase media muestra el mayor deterioro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1234440"/>
            <a:ext cx="2606040" cy="438912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ZONA 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783080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30.4%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108960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B8952A"/>
                </a:solidFill>
                <a:latin typeface="Arial"/>
              </a:rPr>
              <a:t>-1.7pp vs 2021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566160"/>
            <a:ext cx="2606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2021: 32.1%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3977639"/>
            <a:ext cx="2606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La mas afectada, pero MEJORA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46120" y="1234440"/>
            <a:ext cx="2606040" cy="43891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24612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ZONA CENTRO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46120" y="1783080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19.3%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46120" y="3108960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B8952A"/>
                </a:solidFill>
                <a:latin typeface="Arial"/>
              </a:rPr>
              <a:t>+2.5pp vs 2021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6120" y="3566160"/>
            <a:ext cx="2606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2021: 16.8%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46120" y="3977639"/>
            <a:ext cx="2606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Clase media — DETERIORO critico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2200" y="1234440"/>
            <a:ext cx="2606040" cy="438912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72200" y="1307592"/>
            <a:ext cx="2606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Arial"/>
              </a:rPr>
              <a:t>ZONA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1783080"/>
            <a:ext cx="26060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 i="0">
                <a:solidFill>
                  <a:srgbClr val="FFFFFF"/>
                </a:solidFill>
                <a:latin typeface="Arial Black"/>
              </a:rPr>
              <a:t>6.5%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3108960"/>
            <a:ext cx="2606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B8952A"/>
                </a:solidFill>
                <a:latin typeface="Arial"/>
              </a:rPr>
              <a:t>-0.9pp vs 2021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72200" y="3566160"/>
            <a:ext cx="2606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2021: 7.4%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72200" y="3977639"/>
            <a:ext cx="26060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Arial"/>
              </a:rPr>
              <a:t>La menos afectada, MEJORA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24" name="Picture 23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626364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B8952A"/>
                </a:solidFill>
                <a:latin typeface="Arial"/>
              </a:rPr>
              <a:t>KARTAL Consulting · kartal.com.ar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4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POBREZA MULTIDIMENSIONAL POR ZONA — 2021 vs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13232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Zona Sur mejora. Zona Centro deteriora. La brecha territorial se reorganiza.</a:t>
            </a:r>
          </a:p>
        </p:txBody>
      </p:sp>
      <p:pic>
        <p:nvPicPr>
          <p:cNvPr id="5" name="Picture 4" descr="pobreza_multidimensional_caba_2026_zo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786384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73952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1" i="1">
                <a:solidFill>
                  <a:srgbClr val="B8952A"/>
                </a:solidFill>
                <a:latin typeface="Arial"/>
              </a:rPr>
              <a:t>«El ingreso subió. La pobreza real también. Los números no se contradicen — se complementan.»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18872"/>
            <a:ext cx="1188720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