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Lst>
  <p:sldSz cx="9144000" cy="51435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Portada. El financiamiento accesible y el deterioro relativo del transporte publico se combinaron en 2026 para consolidar a la moto como alternativa de movilidad de facto. Los patentamientos de motos crecen 41,2% i.a. y la tarifa de subte se multiplico por casi 18 veces desde noviembre de 2023.</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Hook macro. Los patentamientos de motos crecen 41,2% interanual en los primeros 8 meses de 2026 (586.650 unidades), mientras los patentamientos de autos 0km caen alrededor de -40% interanual en el mismo periodo, segun ACARA y CAFAM.</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Dato clave visual. Desde noviembre de 2023, el subte subio 1.668%, el colectivo entre 1.250% y 1.545% segun jurisdiccion y el tren 1.221% -todos muy por encima del 303,5% de inflacion general acumulada, segun CEPA en base a INDEC.</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Ancla humana. El gasto mensual en transporte de un trabajador que usa colectivo y subte paso de representar 2,6% a 17,3% del salario minimo, vital y movil (SMVM) entre diciembre de 2023 y abril de 2026 -no solo por la suba de tarifa, sino porque el SMVM real cayo cerca de 43% en el mismo periodo, segun CEPA.</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Contraste. Durante el periodo de financiacion (36 a 60 meses), el costo total de tener una moto propia (106.700-141.500/mes) es similar o superior al de usar transporte publico combinado. Una vez cancelada la cuota, el costo mensual cae a 41.000-49.000, muy por debajo del boleto.</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Dato clave visual. El transporte publico combinado cuesta 79.400-109.720 por mes; una moto financiada, 106.700-141.500 (cuota+combustible+seguro); una moto ya pagada, apenas 41.000-49.000 (solo combustible+seguro).</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Dato clave visual. La variacion interanual del patentamiento de motos paso de +55% en marzo a +34,2% en agosto -una desaceleracion gradual que es señal sobre el techo de la expansion, mas que sobre su continuidad, segun ACARA.</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Implicancias estrategicas. Tres acciones: 1) Disenar credito prendario con cuota inicial equivalente al gasto en transporte publico. 2) Bancaseguros atados al credito para capturar la base asegurable en origen. 3) Monitorear el circulo vicioso de menor demanda y tarifas mas altas en el transporte publico.</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cuatro drivers del boom: la tarifa de transporte subio muy por encima de la inflacion, el salario minimo real cayo ~43% en el mismo periodo, el credito prendario se expandio con plazos mas largos, y crecio la demanda laboral de motos para delivery y changas de movilidad.</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Cierre. La cita del director resume el argumento central: la migracion de transporte publico a moto ya no es una decision de gusto o comodidad, es una decision economica racional frente al costo relativo de cada alternativa.</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0E11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502920"/>
            <a:ext cx="8046720" cy="274320"/>
          </a:xfrm>
          <a:prstGeom prst="rect">
            <a:avLst/>
          </a:prstGeom>
          <a:noFill/>
        </p:spPr>
        <p:txBody>
          <a:bodyPr wrap="square">
            <a:spAutoFit/>
          </a:bodyPr>
          <a:lstStyle/>
          <a:p>
            <a:pPr algn="l"/>
            <a:r>
              <a:rPr sz="1050" b="1" i="0">
                <a:solidFill>
                  <a:srgbClr val="A79E8E"/>
                </a:solidFill>
                <a:latin typeface="Arial"/>
              </a:rPr>
              <a:t>KARTAL CONSULTING  ·  ANÁLISIS ESTRATÉGICO</a:t>
            </a:r>
          </a:p>
        </p:txBody>
      </p:sp>
      <p:sp>
        <p:nvSpPr>
          <p:cNvPr id="4" name="Rectangle 3"/>
          <p:cNvSpPr/>
          <p:nvPr/>
        </p:nvSpPr>
        <p:spPr>
          <a:xfrm>
            <a:off x="548640" y="822960"/>
            <a:ext cx="502920" cy="41148"/>
          </a:xfrm>
          <a:prstGeom prst="rect">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02920" y="1024128"/>
            <a:ext cx="8321040" cy="502920"/>
          </a:xfrm>
          <a:prstGeom prst="rect">
            <a:avLst/>
          </a:prstGeom>
          <a:noFill/>
        </p:spPr>
        <p:txBody>
          <a:bodyPr wrap="none">
            <a:spAutoFit/>
          </a:bodyPr>
          <a:lstStyle/>
          <a:p>
            <a:pPr algn="l"/>
            <a:r>
              <a:rPr sz="2200" b="1" i="0">
                <a:solidFill>
                  <a:srgbClr val="F3EFE6"/>
                </a:solidFill>
                <a:latin typeface="Arial Black"/>
              </a:rPr>
              <a:t>EL AUGE DE LAS MOTOS Y EL</a:t>
            </a:r>
          </a:p>
        </p:txBody>
      </p:sp>
      <p:sp>
        <p:nvSpPr>
          <p:cNvPr id="6" name="TextBox 5"/>
          <p:cNvSpPr txBox="1"/>
          <p:nvPr/>
        </p:nvSpPr>
        <p:spPr>
          <a:xfrm>
            <a:off x="502920" y="1481328"/>
            <a:ext cx="8321040" cy="502920"/>
          </a:xfrm>
          <a:prstGeom prst="rect">
            <a:avLst/>
          </a:prstGeom>
          <a:noFill/>
        </p:spPr>
        <p:txBody>
          <a:bodyPr wrap="none">
            <a:spAutoFit/>
          </a:bodyPr>
          <a:lstStyle/>
          <a:p>
            <a:pPr algn="l"/>
            <a:r>
              <a:rPr sz="2700" b="1" i="0">
                <a:solidFill>
                  <a:srgbClr val="E3A73E"/>
                </a:solidFill>
                <a:latin typeface="Arial Black"/>
              </a:rPr>
              <a:t>COSTO DEL TRANSPORTE PÚBLICO</a:t>
            </a:r>
          </a:p>
        </p:txBody>
      </p:sp>
      <p:sp>
        <p:nvSpPr>
          <p:cNvPr id="7" name="TextBox 6"/>
          <p:cNvSpPr txBox="1"/>
          <p:nvPr/>
        </p:nvSpPr>
        <p:spPr>
          <a:xfrm>
            <a:off x="548640" y="2240280"/>
            <a:ext cx="7863840" cy="548640"/>
          </a:xfrm>
          <a:prstGeom prst="rect">
            <a:avLst/>
          </a:prstGeom>
          <a:noFill/>
        </p:spPr>
        <p:txBody>
          <a:bodyPr wrap="square">
            <a:spAutoFit/>
          </a:bodyPr>
          <a:lstStyle/>
          <a:p>
            <a:pPr algn="l"/>
            <a:r>
              <a:rPr sz="1350" b="0" i="0">
                <a:solidFill>
                  <a:srgbClr val="A79E8E"/>
                </a:solidFill>
                <a:latin typeface="Arial"/>
              </a:rPr>
              <a:t>Patentamientos, tarifas y el cálculo económico detrás de la
migración modal (2023-2026).</a:t>
            </a:r>
          </a:p>
        </p:txBody>
      </p:sp>
      <p:sp>
        <p:nvSpPr>
          <p:cNvPr id="8" name="TextBox 7"/>
          <p:cNvSpPr txBox="1"/>
          <p:nvPr/>
        </p:nvSpPr>
        <p:spPr>
          <a:xfrm>
            <a:off x="548640" y="3017520"/>
            <a:ext cx="2651760" cy="685800"/>
          </a:xfrm>
          <a:prstGeom prst="rect">
            <a:avLst/>
          </a:prstGeom>
          <a:noFill/>
        </p:spPr>
        <p:txBody>
          <a:bodyPr wrap="none">
            <a:noAutofit/>
          </a:bodyPr>
          <a:lstStyle/>
          <a:p>
            <a:pPr algn="l"/>
            <a:r>
              <a:rPr sz="3800" b="1">
                <a:solidFill>
                  <a:srgbClr val="E3A73E"/>
                </a:solidFill>
                <a:latin typeface="Arial Black"/>
              </a:rPr>
              <a:t>+41,2</a:t>
            </a:r>
            <a:r>
              <a:rPr sz="1900" b="1" baseline="30000">
                <a:solidFill>
                  <a:srgbClr val="E3A73E"/>
                </a:solidFill>
                <a:latin typeface="Arial Black"/>
              </a:rPr>
              <a:t>%</a:t>
            </a:r>
          </a:p>
        </p:txBody>
      </p:sp>
      <p:sp>
        <p:nvSpPr>
          <p:cNvPr id="9" name="TextBox 8"/>
          <p:cNvSpPr txBox="1"/>
          <p:nvPr/>
        </p:nvSpPr>
        <p:spPr>
          <a:xfrm>
            <a:off x="548640" y="3584448"/>
            <a:ext cx="2926080" cy="274320"/>
          </a:xfrm>
          <a:prstGeom prst="rect">
            <a:avLst/>
          </a:prstGeom>
          <a:noFill/>
        </p:spPr>
        <p:txBody>
          <a:bodyPr wrap="square">
            <a:spAutoFit/>
          </a:bodyPr>
          <a:lstStyle/>
          <a:p>
            <a:pPr algn="l"/>
            <a:r>
              <a:rPr sz="1050" b="0" i="0">
                <a:solidFill>
                  <a:srgbClr val="A79E8E"/>
                </a:solidFill>
                <a:latin typeface="Arial"/>
              </a:rPr>
              <a:t>patentamientos de motos, ene-ago</a:t>
            </a:r>
          </a:p>
        </p:txBody>
      </p:sp>
      <p:sp>
        <p:nvSpPr>
          <p:cNvPr id="10" name="Rectangle 9"/>
          <p:cNvSpPr/>
          <p:nvPr/>
        </p:nvSpPr>
        <p:spPr>
          <a:xfrm>
            <a:off x="3611880" y="3063239"/>
            <a:ext cx="10972" cy="566928"/>
          </a:xfrm>
          <a:prstGeom prst="rect">
            <a:avLst/>
          </a:prstGeom>
          <a:solidFill>
            <a:srgbClr val="3330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886200" y="3017520"/>
            <a:ext cx="2651760" cy="685800"/>
          </a:xfrm>
          <a:prstGeom prst="rect">
            <a:avLst/>
          </a:prstGeom>
          <a:noFill/>
        </p:spPr>
        <p:txBody>
          <a:bodyPr wrap="none">
            <a:noAutofit/>
          </a:bodyPr>
          <a:lstStyle/>
          <a:p>
            <a:pPr algn="l"/>
            <a:r>
              <a:rPr sz="3200" b="1">
                <a:solidFill>
                  <a:srgbClr val="F3EFE6"/>
                </a:solidFill>
                <a:latin typeface="Arial Black"/>
              </a:rPr>
              <a:t>+1.668</a:t>
            </a:r>
            <a:r>
              <a:rPr sz="1600" b="1" baseline="30000">
                <a:solidFill>
                  <a:srgbClr val="F3EFE6"/>
                </a:solidFill>
                <a:latin typeface="Arial Black"/>
              </a:rPr>
              <a:t>%</a:t>
            </a:r>
          </a:p>
        </p:txBody>
      </p:sp>
      <p:sp>
        <p:nvSpPr>
          <p:cNvPr id="12" name="TextBox 11"/>
          <p:cNvSpPr txBox="1"/>
          <p:nvPr/>
        </p:nvSpPr>
        <p:spPr>
          <a:xfrm>
            <a:off x="3886200" y="3584448"/>
            <a:ext cx="3291840" cy="274320"/>
          </a:xfrm>
          <a:prstGeom prst="rect">
            <a:avLst/>
          </a:prstGeom>
          <a:noFill/>
        </p:spPr>
        <p:txBody>
          <a:bodyPr wrap="square">
            <a:spAutoFit/>
          </a:bodyPr>
          <a:lstStyle/>
          <a:p>
            <a:pPr algn="l"/>
            <a:r>
              <a:rPr sz="1050" b="0" i="0">
                <a:solidFill>
                  <a:srgbClr val="A79E8E"/>
                </a:solidFill>
                <a:latin typeface="Arial"/>
              </a:rPr>
              <a:t>suba de la tarifa de subte desde 2023</a:t>
            </a:r>
          </a:p>
        </p:txBody>
      </p:sp>
      <p:sp>
        <p:nvSpPr>
          <p:cNvPr id="13" name="TextBox 12"/>
          <p:cNvSpPr txBox="1"/>
          <p:nvPr/>
        </p:nvSpPr>
        <p:spPr>
          <a:xfrm>
            <a:off x="548640" y="4160520"/>
            <a:ext cx="8046720" cy="274320"/>
          </a:xfrm>
          <a:prstGeom prst="rect">
            <a:avLst/>
          </a:prstGeom>
          <a:noFill/>
        </p:spPr>
        <p:txBody>
          <a:bodyPr wrap="square">
            <a:spAutoFit/>
          </a:bodyPr>
          <a:lstStyle/>
          <a:p>
            <a:pPr algn="l"/>
            <a:r>
              <a:rPr sz="1100" b="1" i="0">
                <a:solidFill>
                  <a:srgbClr val="E3A73E"/>
                </a:solidFill>
                <a:latin typeface="Arial"/>
              </a:rPr>
              <a:t>ESTRATEGIA · DECISIÓN · EJECUCIÓN</a:t>
            </a:r>
          </a:p>
        </p:txBody>
      </p:sp>
      <p:sp>
        <p:nvSpPr>
          <p:cNvPr id="14" name="TextBox 13"/>
          <p:cNvSpPr txBox="1"/>
          <p:nvPr/>
        </p:nvSpPr>
        <p:spPr>
          <a:xfrm>
            <a:off x="548640" y="4846320"/>
            <a:ext cx="5943600" cy="256032"/>
          </a:xfrm>
          <a:prstGeom prst="rect">
            <a:avLst/>
          </a:prstGeom>
          <a:noFill/>
        </p:spPr>
        <p:txBody>
          <a:bodyPr wrap="square">
            <a:spAutoFit/>
          </a:bodyPr>
          <a:lstStyle/>
          <a:p>
            <a:pPr algn="l"/>
            <a:r>
              <a:rPr sz="900" b="0" i="0">
                <a:solidFill>
                  <a:srgbClr val="746C5C"/>
                </a:solidFill>
                <a:latin typeface="Arial"/>
              </a:rPr>
              <a:t>Fuente: ACARA, CAFAM, INDEC, CEPA, RedSUBE</a:t>
            </a:r>
          </a:p>
        </p:txBody>
      </p:sp>
      <p:sp>
        <p:nvSpPr>
          <p:cNvPr id="15" name="TextBox 14"/>
          <p:cNvSpPr txBox="1"/>
          <p:nvPr/>
        </p:nvSpPr>
        <p:spPr>
          <a:xfrm>
            <a:off x="6400800" y="4846320"/>
            <a:ext cx="2194560" cy="256032"/>
          </a:xfrm>
          <a:prstGeom prst="rect">
            <a:avLst/>
          </a:prstGeom>
          <a:noFill/>
        </p:spPr>
        <p:txBody>
          <a:bodyPr wrap="none">
            <a:spAutoFit/>
          </a:bodyPr>
          <a:lstStyle/>
          <a:p>
            <a:pPr algn="r"/>
            <a:r>
              <a:rPr sz="900" b="0" i="0">
                <a:solidFill>
                  <a:srgbClr val="746C5C"/>
                </a:solidFill>
                <a:latin typeface="Arial"/>
              </a:rPr>
              <a:t>14 de septiembre de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0E11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Chevron 2"/>
          <p:cNvSpPr/>
          <p:nvPr/>
        </p:nvSpPr>
        <p:spPr>
          <a:xfrm>
            <a:off x="548640" y="219456"/>
            <a:ext cx="137160" cy="137160"/>
          </a:xfrm>
          <a:prstGeom prst="chevron">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182880"/>
            <a:ext cx="7863840" cy="256032"/>
          </a:xfrm>
          <a:prstGeom prst="rect">
            <a:avLst/>
          </a:prstGeom>
          <a:noFill/>
        </p:spPr>
        <p:txBody>
          <a:bodyPr wrap="square">
            <a:spAutoFit/>
          </a:bodyPr>
          <a:lstStyle/>
          <a:p>
            <a:pPr algn="l"/>
            <a:r>
              <a:rPr sz="1050" b="1" i="0">
                <a:solidFill>
                  <a:srgbClr val="E3A73E"/>
                </a:solidFill>
                <a:latin typeface="Arial"/>
              </a:rPr>
              <a:t>EL DATO</a:t>
            </a:r>
          </a:p>
        </p:txBody>
      </p:sp>
      <p:sp>
        <p:nvSpPr>
          <p:cNvPr id="5" name="Rectangle 4"/>
          <p:cNvSpPr/>
          <p:nvPr/>
        </p:nvSpPr>
        <p:spPr>
          <a:xfrm>
            <a:off x="548640" y="457200"/>
            <a:ext cx="457200" cy="41148"/>
          </a:xfrm>
          <a:prstGeom prst="rect">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585216"/>
            <a:ext cx="8046720" cy="457200"/>
          </a:xfrm>
          <a:prstGeom prst="rect">
            <a:avLst/>
          </a:prstGeom>
          <a:noFill/>
        </p:spPr>
        <p:txBody>
          <a:bodyPr wrap="none">
            <a:spAutoFit/>
          </a:bodyPr>
          <a:lstStyle/>
          <a:p>
            <a:pPr algn="l"/>
            <a:r>
              <a:rPr sz="2200" b="1" i="0">
                <a:solidFill>
                  <a:srgbClr val="F3EFE6"/>
                </a:solidFill>
                <a:latin typeface="Arial Black"/>
              </a:rPr>
              <a:t>LA MOTO YA ES LA ALTERNATIVA DE FACTO</a:t>
            </a:r>
          </a:p>
        </p:txBody>
      </p:sp>
      <p:sp>
        <p:nvSpPr>
          <p:cNvPr id="7" name="TextBox 6"/>
          <p:cNvSpPr txBox="1"/>
          <p:nvPr/>
        </p:nvSpPr>
        <p:spPr>
          <a:xfrm>
            <a:off x="0" y="1188720"/>
            <a:ext cx="9144000" cy="1417320"/>
          </a:xfrm>
          <a:prstGeom prst="rect">
            <a:avLst/>
          </a:prstGeom>
          <a:noFill/>
        </p:spPr>
        <p:txBody>
          <a:bodyPr wrap="none">
            <a:noAutofit/>
          </a:bodyPr>
          <a:lstStyle/>
          <a:p>
            <a:pPr algn="ctr"/>
            <a:r>
              <a:rPr sz="8800" b="1">
                <a:solidFill>
                  <a:srgbClr val="E3A73E"/>
                </a:solidFill>
                <a:latin typeface="Arial Black"/>
              </a:rPr>
              <a:t>+41,2</a:t>
            </a:r>
            <a:r>
              <a:rPr sz="3696" b="1" baseline="30000">
                <a:solidFill>
                  <a:srgbClr val="E3A73E"/>
                </a:solidFill>
                <a:latin typeface="Arial Black"/>
              </a:rPr>
              <a:t>%</a:t>
            </a:r>
          </a:p>
        </p:txBody>
      </p:sp>
      <p:sp>
        <p:nvSpPr>
          <p:cNvPr id="8" name="TextBox 7"/>
          <p:cNvSpPr txBox="1"/>
          <p:nvPr/>
        </p:nvSpPr>
        <p:spPr>
          <a:xfrm>
            <a:off x="548640" y="3017520"/>
            <a:ext cx="8046720" cy="411480"/>
          </a:xfrm>
          <a:prstGeom prst="rect">
            <a:avLst/>
          </a:prstGeom>
          <a:noFill/>
        </p:spPr>
        <p:txBody>
          <a:bodyPr wrap="none">
            <a:spAutoFit/>
          </a:bodyPr>
          <a:lstStyle/>
          <a:p>
            <a:pPr algn="ctr"/>
            <a:r>
              <a:rPr sz="1900" b="1" i="0">
                <a:solidFill>
                  <a:srgbClr val="F3EFE6"/>
                </a:solidFill>
                <a:latin typeface="Arial"/>
              </a:rPr>
              <a:t>crecieron los patentamientos de motos en lo que va de 2026</a:t>
            </a:r>
          </a:p>
        </p:txBody>
      </p:sp>
      <p:sp>
        <p:nvSpPr>
          <p:cNvPr id="9" name="Rectangle 8"/>
          <p:cNvSpPr/>
          <p:nvPr/>
        </p:nvSpPr>
        <p:spPr>
          <a:xfrm>
            <a:off x="4389120" y="3493008"/>
            <a:ext cx="365760" cy="41148"/>
          </a:xfrm>
          <a:prstGeom prst="rect">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3621024"/>
            <a:ext cx="8046720" cy="365760"/>
          </a:xfrm>
          <a:prstGeom prst="rect">
            <a:avLst/>
          </a:prstGeom>
          <a:noFill/>
        </p:spPr>
        <p:txBody>
          <a:bodyPr wrap="none">
            <a:spAutoFit/>
          </a:bodyPr>
          <a:lstStyle/>
          <a:p>
            <a:pPr algn="ctr"/>
            <a:r>
              <a:rPr sz="1250" b="0" i="1">
                <a:solidFill>
                  <a:srgbClr val="A79E8E"/>
                </a:solidFill>
                <a:latin typeface="Arial"/>
              </a:rPr>
              <a:t>586.650 unidades, ene-ago  ·  mientras los autos 0km caen ~40%  ·  ACARA/CAFAM</a:t>
            </a:r>
          </a:p>
        </p:txBody>
      </p:sp>
      <p:sp>
        <p:nvSpPr>
          <p:cNvPr id="11" name="TextBox 10"/>
          <p:cNvSpPr txBox="1"/>
          <p:nvPr/>
        </p:nvSpPr>
        <p:spPr>
          <a:xfrm>
            <a:off x="274320" y="4846320"/>
            <a:ext cx="8595360" cy="274320"/>
          </a:xfrm>
          <a:prstGeom prst="rect">
            <a:avLst/>
          </a:prstGeom>
          <a:noFill/>
        </p:spPr>
        <p:txBody>
          <a:bodyPr wrap="square">
            <a:spAutoFit/>
          </a:bodyPr>
          <a:lstStyle/>
          <a:p>
            <a:pPr algn="ctr"/>
            <a:r>
              <a:rPr sz="1000" b="1" i="1">
                <a:solidFill>
                  <a:srgbClr val="E3A73E"/>
                </a:solidFill>
                <a:latin typeface="Arial"/>
              </a:rPr>
              <a:t>«Cuando el boleto cuesta como una cuota, la moto deja de ser un gusto y pasa a ser una cuenta.»</a:t>
            </a:r>
          </a:p>
        </p:txBody>
      </p:sp>
      <p:sp>
        <p:nvSpPr>
          <p:cNvPr id="12" name="TextBox 11"/>
          <p:cNvSpPr txBox="1"/>
          <p:nvPr/>
        </p:nvSpPr>
        <p:spPr>
          <a:xfrm>
            <a:off x="8321040" y="4846320"/>
            <a:ext cx="640080" cy="256032"/>
          </a:xfrm>
          <a:prstGeom prst="rect">
            <a:avLst/>
          </a:prstGeom>
          <a:noFill/>
        </p:spPr>
        <p:txBody>
          <a:bodyPr wrap="square">
            <a:spAutoFit/>
          </a:bodyPr>
          <a:lstStyle/>
          <a:p>
            <a:pPr algn="r"/>
            <a:r>
              <a:rPr sz="900" b="0" i="0">
                <a:solidFill>
                  <a:srgbClr val="746C5C"/>
                </a:solidFill>
                <a:latin typeface="Arial"/>
              </a:rPr>
              <a:t>02 / 10</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7F4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Chevron 2"/>
          <p:cNvSpPr/>
          <p:nvPr/>
        </p:nvSpPr>
        <p:spPr>
          <a:xfrm>
            <a:off x="548640" y="219456"/>
            <a:ext cx="137160" cy="137160"/>
          </a:xfrm>
          <a:prstGeom prst="chevron">
            <a:avLst/>
          </a:prstGeom>
          <a:solidFill>
            <a:srgbClr val="A675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182880"/>
            <a:ext cx="7863840" cy="256032"/>
          </a:xfrm>
          <a:prstGeom prst="rect">
            <a:avLst/>
          </a:prstGeom>
          <a:noFill/>
        </p:spPr>
        <p:txBody>
          <a:bodyPr wrap="square">
            <a:spAutoFit/>
          </a:bodyPr>
          <a:lstStyle/>
          <a:p>
            <a:pPr algn="l"/>
            <a:r>
              <a:rPr sz="1050" b="1" i="0">
                <a:solidFill>
                  <a:srgbClr val="746C5C"/>
                </a:solidFill>
                <a:latin typeface="Arial"/>
              </a:rPr>
              <a:t>EL PANORAMA COMPLETO</a:t>
            </a:r>
          </a:p>
        </p:txBody>
      </p:sp>
      <p:sp>
        <p:nvSpPr>
          <p:cNvPr id="5" name="Rectangle 4"/>
          <p:cNvSpPr/>
          <p:nvPr/>
        </p:nvSpPr>
        <p:spPr>
          <a:xfrm>
            <a:off x="548640" y="457200"/>
            <a:ext cx="457200" cy="41148"/>
          </a:xfrm>
          <a:prstGeom prst="rect">
            <a:avLst/>
          </a:prstGeom>
          <a:solidFill>
            <a:srgbClr val="A675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585216"/>
            <a:ext cx="8046720" cy="457200"/>
          </a:xfrm>
          <a:prstGeom prst="rect">
            <a:avLst/>
          </a:prstGeom>
          <a:noFill/>
        </p:spPr>
        <p:txBody>
          <a:bodyPr wrap="none">
            <a:spAutoFit/>
          </a:bodyPr>
          <a:lstStyle/>
          <a:p>
            <a:pPr algn="l"/>
            <a:r>
              <a:rPr sz="2200" b="1" i="0">
                <a:solidFill>
                  <a:srgbClr val="17140F"/>
                </a:solidFill>
                <a:latin typeface="Arial Black"/>
              </a:rPr>
              <a:t>EL BOLETO, 5 VECES LA INFLACIÓN</a:t>
            </a:r>
          </a:p>
        </p:txBody>
      </p:sp>
      <p:pic>
        <p:nvPicPr>
          <p:cNvPr id="7" name="Picture 6" descr="motos_transporte_publico_2026_tarifas_pptx.png"/>
          <p:cNvPicPr>
            <a:picLocks noChangeAspect="1"/>
          </p:cNvPicPr>
          <p:nvPr/>
        </p:nvPicPr>
        <p:blipFill>
          <a:blip r:embed="rId2"/>
          <a:stretch>
            <a:fillRect/>
          </a:stretch>
        </p:blipFill>
        <p:spPr>
          <a:xfrm>
            <a:off x="1482290" y="960120"/>
            <a:ext cx="6179418" cy="3685032"/>
          </a:xfrm>
          <a:prstGeom prst="rect">
            <a:avLst/>
          </a:prstGeom>
        </p:spPr>
      </p:pic>
      <p:sp>
        <p:nvSpPr>
          <p:cNvPr id="8" name="TextBox 7"/>
          <p:cNvSpPr txBox="1"/>
          <p:nvPr/>
        </p:nvSpPr>
        <p:spPr>
          <a:xfrm>
            <a:off x="548640" y="4846320"/>
            <a:ext cx="4572000" cy="256032"/>
          </a:xfrm>
          <a:prstGeom prst="rect">
            <a:avLst/>
          </a:prstGeom>
          <a:noFill/>
        </p:spPr>
        <p:txBody>
          <a:bodyPr wrap="square">
            <a:spAutoFit/>
          </a:bodyPr>
          <a:lstStyle/>
          <a:p>
            <a:pPr algn="l"/>
            <a:r>
              <a:rPr sz="900" b="0" i="0">
                <a:solidFill>
                  <a:srgbClr val="746C5C"/>
                </a:solidFill>
                <a:latin typeface="Arial"/>
              </a:rPr>
              <a:t>KARTAL Consulting  ·  kartal.com.ar</a:t>
            </a:r>
          </a:p>
        </p:txBody>
      </p:sp>
      <p:sp>
        <p:nvSpPr>
          <p:cNvPr id="9" name="TextBox 8"/>
          <p:cNvSpPr txBox="1"/>
          <p:nvPr/>
        </p:nvSpPr>
        <p:spPr>
          <a:xfrm>
            <a:off x="8321040" y="4846320"/>
            <a:ext cx="640080" cy="256032"/>
          </a:xfrm>
          <a:prstGeom prst="rect">
            <a:avLst/>
          </a:prstGeom>
          <a:noFill/>
        </p:spPr>
        <p:txBody>
          <a:bodyPr wrap="square">
            <a:spAutoFit/>
          </a:bodyPr>
          <a:lstStyle/>
          <a:p>
            <a:pPr algn="r"/>
            <a:r>
              <a:rPr sz="900" b="0" i="0">
                <a:solidFill>
                  <a:srgbClr val="746C5C"/>
                </a:solidFill>
                <a:latin typeface="Arial"/>
              </a:rPr>
              <a:t>03 / 10</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0E11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Chevron 2"/>
          <p:cNvSpPr/>
          <p:nvPr/>
        </p:nvSpPr>
        <p:spPr>
          <a:xfrm>
            <a:off x="548640" y="219456"/>
            <a:ext cx="137160" cy="137160"/>
          </a:xfrm>
          <a:prstGeom prst="chevron">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182880"/>
            <a:ext cx="7863840" cy="256032"/>
          </a:xfrm>
          <a:prstGeom prst="rect">
            <a:avLst/>
          </a:prstGeom>
          <a:noFill/>
        </p:spPr>
        <p:txBody>
          <a:bodyPr wrap="square">
            <a:spAutoFit/>
          </a:bodyPr>
          <a:lstStyle/>
          <a:p>
            <a:pPr algn="l"/>
            <a:r>
              <a:rPr sz="1050" b="1" i="0">
                <a:solidFill>
                  <a:srgbClr val="E3A73E"/>
                </a:solidFill>
                <a:latin typeface="Arial"/>
              </a:rPr>
              <a:t>EL COSTO EN EL BOLSILLO</a:t>
            </a:r>
          </a:p>
        </p:txBody>
      </p:sp>
      <p:sp>
        <p:nvSpPr>
          <p:cNvPr id="5" name="Rectangle 4"/>
          <p:cNvSpPr/>
          <p:nvPr/>
        </p:nvSpPr>
        <p:spPr>
          <a:xfrm>
            <a:off x="548640" y="457200"/>
            <a:ext cx="457200" cy="41148"/>
          </a:xfrm>
          <a:prstGeom prst="rect">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585216"/>
            <a:ext cx="8046720" cy="457200"/>
          </a:xfrm>
          <a:prstGeom prst="rect">
            <a:avLst/>
          </a:prstGeom>
          <a:noFill/>
        </p:spPr>
        <p:txBody>
          <a:bodyPr wrap="none">
            <a:spAutoFit/>
          </a:bodyPr>
          <a:lstStyle/>
          <a:p>
            <a:pPr algn="l"/>
            <a:r>
              <a:rPr sz="2200" b="1" i="0">
                <a:solidFill>
                  <a:srgbClr val="F3EFE6"/>
                </a:solidFill>
                <a:latin typeface="Arial Black"/>
              </a:rPr>
              <a:t>LA DOBLE PINZA SOBRE EL SALARIO</a:t>
            </a:r>
          </a:p>
        </p:txBody>
      </p:sp>
      <p:sp>
        <p:nvSpPr>
          <p:cNvPr id="7" name="TextBox 6"/>
          <p:cNvSpPr txBox="1"/>
          <p:nvPr/>
        </p:nvSpPr>
        <p:spPr>
          <a:xfrm>
            <a:off x="0" y="1188720"/>
            <a:ext cx="9144000" cy="1417320"/>
          </a:xfrm>
          <a:prstGeom prst="rect">
            <a:avLst/>
          </a:prstGeom>
          <a:noFill/>
        </p:spPr>
        <p:txBody>
          <a:bodyPr wrap="none">
            <a:noAutofit/>
          </a:bodyPr>
          <a:lstStyle/>
          <a:p>
            <a:pPr algn="ctr"/>
            <a:r>
              <a:rPr sz="8800" b="1">
                <a:solidFill>
                  <a:srgbClr val="FF4C5E"/>
                </a:solidFill>
                <a:latin typeface="Arial Black"/>
              </a:rPr>
              <a:t>17,3</a:t>
            </a:r>
            <a:r>
              <a:rPr sz="3696" b="1" baseline="30000">
                <a:solidFill>
                  <a:srgbClr val="FF4C5E"/>
                </a:solidFill>
                <a:latin typeface="Arial Black"/>
              </a:rPr>
              <a:t>%</a:t>
            </a:r>
          </a:p>
        </p:txBody>
      </p:sp>
      <p:sp>
        <p:nvSpPr>
          <p:cNvPr id="8" name="TextBox 7"/>
          <p:cNvSpPr txBox="1"/>
          <p:nvPr/>
        </p:nvSpPr>
        <p:spPr>
          <a:xfrm>
            <a:off x="548640" y="3017520"/>
            <a:ext cx="8046720" cy="411480"/>
          </a:xfrm>
          <a:prstGeom prst="rect">
            <a:avLst/>
          </a:prstGeom>
          <a:noFill/>
        </p:spPr>
        <p:txBody>
          <a:bodyPr wrap="none">
            <a:spAutoFit/>
          </a:bodyPr>
          <a:lstStyle/>
          <a:p>
            <a:pPr algn="ctr"/>
            <a:r>
              <a:rPr sz="1900" b="1" i="0">
                <a:solidFill>
                  <a:srgbClr val="F3EFE6"/>
                </a:solidFill>
                <a:latin typeface="Arial"/>
              </a:rPr>
              <a:t>del salario mínimo se va hoy en transporte — antes era 2,6%</a:t>
            </a:r>
          </a:p>
        </p:txBody>
      </p:sp>
      <p:sp>
        <p:nvSpPr>
          <p:cNvPr id="9" name="Rectangle 8"/>
          <p:cNvSpPr/>
          <p:nvPr/>
        </p:nvSpPr>
        <p:spPr>
          <a:xfrm>
            <a:off x="4389120" y="3493008"/>
            <a:ext cx="365760" cy="41148"/>
          </a:xfrm>
          <a:prstGeom prst="rect">
            <a:avLst/>
          </a:prstGeom>
          <a:solidFill>
            <a:srgbClr val="FF4C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3621024"/>
            <a:ext cx="8046720" cy="365760"/>
          </a:xfrm>
          <a:prstGeom prst="rect">
            <a:avLst/>
          </a:prstGeom>
          <a:noFill/>
        </p:spPr>
        <p:txBody>
          <a:bodyPr wrap="none">
            <a:spAutoFit/>
          </a:bodyPr>
          <a:lstStyle/>
          <a:p>
            <a:pPr algn="ctr"/>
            <a:r>
              <a:rPr sz="1250" b="0" i="1">
                <a:solidFill>
                  <a:srgbClr val="A79E8E"/>
                </a:solidFill>
                <a:latin typeface="Arial"/>
              </a:rPr>
              <a:t>Sube la tarifa y cae el salario real -43%  ·  CEPA, dic-2023 a abr-2026</a:t>
            </a:r>
          </a:p>
        </p:txBody>
      </p:sp>
      <p:sp>
        <p:nvSpPr>
          <p:cNvPr id="11" name="TextBox 10"/>
          <p:cNvSpPr txBox="1"/>
          <p:nvPr/>
        </p:nvSpPr>
        <p:spPr>
          <a:xfrm>
            <a:off x="274320" y="4846320"/>
            <a:ext cx="8595360" cy="274320"/>
          </a:xfrm>
          <a:prstGeom prst="rect">
            <a:avLst/>
          </a:prstGeom>
          <a:noFill/>
        </p:spPr>
        <p:txBody>
          <a:bodyPr wrap="square">
            <a:spAutoFit/>
          </a:bodyPr>
          <a:lstStyle/>
          <a:p>
            <a:pPr algn="ctr"/>
            <a:r>
              <a:rPr sz="1000" b="1" i="1">
                <a:solidFill>
                  <a:srgbClr val="E3A73E"/>
                </a:solidFill>
                <a:latin typeface="Arial"/>
              </a:rPr>
              <a:t>«Cuando el boleto cuesta como una cuota, la moto deja de ser un gusto y pasa a ser una cuenta.»</a:t>
            </a:r>
          </a:p>
        </p:txBody>
      </p:sp>
      <p:sp>
        <p:nvSpPr>
          <p:cNvPr id="12" name="TextBox 11"/>
          <p:cNvSpPr txBox="1"/>
          <p:nvPr/>
        </p:nvSpPr>
        <p:spPr>
          <a:xfrm>
            <a:off x="8321040" y="4846320"/>
            <a:ext cx="640080" cy="256032"/>
          </a:xfrm>
          <a:prstGeom prst="rect">
            <a:avLst/>
          </a:prstGeom>
          <a:noFill/>
        </p:spPr>
        <p:txBody>
          <a:bodyPr wrap="square">
            <a:spAutoFit/>
          </a:bodyPr>
          <a:lstStyle/>
          <a:p>
            <a:pPr algn="r"/>
            <a:r>
              <a:rPr sz="900" b="0" i="0">
                <a:solidFill>
                  <a:srgbClr val="746C5C"/>
                </a:solidFill>
                <a:latin typeface="Arial"/>
              </a:rPr>
              <a:t>04 / 10</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0E11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Chevron 2"/>
          <p:cNvSpPr/>
          <p:nvPr/>
        </p:nvSpPr>
        <p:spPr>
          <a:xfrm>
            <a:off x="548640" y="219456"/>
            <a:ext cx="137160" cy="137160"/>
          </a:xfrm>
          <a:prstGeom prst="chevron">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182880"/>
            <a:ext cx="7863840" cy="256032"/>
          </a:xfrm>
          <a:prstGeom prst="rect">
            <a:avLst/>
          </a:prstGeom>
          <a:noFill/>
        </p:spPr>
        <p:txBody>
          <a:bodyPr wrap="square">
            <a:spAutoFit/>
          </a:bodyPr>
          <a:lstStyle/>
          <a:p>
            <a:pPr algn="l"/>
            <a:r>
              <a:rPr sz="1050" b="1" i="0">
                <a:solidFill>
                  <a:srgbClr val="E3A73E"/>
                </a:solidFill>
                <a:latin typeface="Arial"/>
              </a:rPr>
              <a:t>EL CONTRASTE</a:t>
            </a:r>
          </a:p>
        </p:txBody>
      </p:sp>
      <p:sp>
        <p:nvSpPr>
          <p:cNvPr id="5" name="Rectangle 4"/>
          <p:cNvSpPr/>
          <p:nvPr/>
        </p:nvSpPr>
        <p:spPr>
          <a:xfrm>
            <a:off x="548640" y="457200"/>
            <a:ext cx="457200" cy="41148"/>
          </a:xfrm>
          <a:prstGeom prst="rect">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585216"/>
            <a:ext cx="8046720" cy="457200"/>
          </a:xfrm>
          <a:prstGeom prst="rect">
            <a:avLst/>
          </a:prstGeom>
          <a:noFill/>
        </p:spPr>
        <p:txBody>
          <a:bodyPr wrap="none">
            <a:spAutoFit/>
          </a:bodyPr>
          <a:lstStyle/>
          <a:p>
            <a:pPr algn="l"/>
            <a:r>
              <a:rPr sz="2200" b="1" i="0">
                <a:solidFill>
                  <a:srgbClr val="F3EFE6"/>
                </a:solidFill>
                <a:latin typeface="Arial Black"/>
              </a:rPr>
              <a:t>IGUAL EN CUOTAS, MENOS YA PAGADA</a:t>
            </a:r>
          </a:p>
        </p:txBody>
      </p:sp>
      <p:sp>
        <p:nvSpPr>
          <p:cNvPr id="7" name="Rectangle 6"/>
          <p:cNvSpPr/>
          <p:nvPr/>
        </p:nvSpPr>
        <p:spPr>
          <a:xfrm>
            <a:off x="548640" y="1051560"/>
            <a:ext cx="3794760" cy="3063240"/>
          </a:xfrm>
          <a:prstGeom prst="rect">
            <a:avLst/>
          </a:prstGeom>
          <a:solidFill>
            <a:srgbClr val="1B1F27"/>
          </a:solidFill>
          <a:ln w="9525">
            <a:solidFill>
              <a:srgbClr val="33302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1051560"/>
            <a:ext cx="3794760" cy="41148"/>
          </a:xfrm>
          <a:prstGeom prst="rect">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1298448"/>
            <a:ext cx="3154680" cy="365760"/>
          </a:xfrm>
          <a:prstGeom prst="rect">
            <a:avLst/>
          </a:prstGeom>
          <a:noFill/>
        </p:spPr>
        <p:txBody>
          <a:bodyPr wrap="square">
            <a:spAutoFit/>
          </a:bodyPr>
          <a:lstStyle/>
          <a:p>
            <a:pPr algn="l"/>
            <a:r>
              <a:rPr sz="1350" b="1" i="0">
                <a:solidFill>
                  <a:srgbClr val="A79E8E"/>
                </a:solidFill>
                <a:latin typeface="Arial"/>
              </a:rPr>
              <a:t>MIENTRAS SE PAGA LA CUOTA</a:t>
            </a:r>
          </a:p>
        </p:txBody>
      </p:sp>
      <p:sp>
        <p:nvSpPr>
          <p:cNvPr id="10" name="TextBox 9"/>
          <p:cNvSpPr txBox="1"/>
          <p:nvPr/>
        </p:nvSpPr>
        <p:spPr>
          <a:xfrm>
            <a:off x="822959" y="1691640"/>
            <a:ext cx="3246120" cy="1051560"/>
          </a:xfrm>
          <a:prstGeom prst="rect">
            <a:avLst/>
          </a:prstGeom>
          <a:noFill/>
        </p:spPr>
        <p:txBody>
          <a:bodyPr wrap="none">
            <a:noAutofit/>
          </a:bodyPr>
          <a:lstStyle/>
          <a:p>
            <a:pPr algn="l"/>
            <a:r>
              <a:rPr sz="4400" b="1">
                <a:solidFill>
                  <a:srgbClr val="F3EFE6"/>
                </a:solidFill>
                <a:latin typeface="Arial Black"/>
              </a:rPr>
              <a:t>124</a:t>
            </a:r>
            <a:r>
              <a:rPr sz="1848" b="1" baseline="30000">
                <a:solidFill>
                  <a:srgbClr val="F3EFE6"/>
                </a:solidFill>
                <a:latin typeface="Arial Black"/>
              </a:rPr>
              <a:t>k</a:t>
            </a:r>
          </a:p>
        </p:txBody>
      </p:sp>
      <p:sp>
        <p:nvSpPr>
          <p:cNvPr id="11" name="TextBox 10"/>
          <p:cNvSpPr txBox="1"/>
          <p:nvPr/>
        </p:nvSpPr>
        <p:spPr>
          <a:xfrm>
            <a:off x="868680" y="2880360"/>
            <a:ext cx="3154680" cy="914400"/>
          </a:xfrm>
          <a:prstGeom prst="rect">
            <a:avLst/>
          </a:prstGeom>
          <a:noFill/>
        </p:spPr>
        <p:txBody>
          <a:bodyPr wrap="square">
            <a:spAutoFit/>
          </a:bodyPr>
          <a:lstStyle/>
          <a:p>
            <a:pPr algn="l"/>
            <a:r>
              <a:rPr sz="1150" b="0" i="0">
                <a:solidFill>
                  <a:srgbClr val="A79E8E"/>
                </a:solidFill>
                <a:latin typeface="Arial"/>
              </a:rPr>
              <a:t>costo mensual promedio (cuota + combustible + seguro) — similar al transporte combinado</a:t>
            </a:r>
          </a:p>
        </p:txBody>
      </p:sp>
      <p:sp>
        <p:nvSpPr>
          <p:cNvPr id="12" name="Rectangle 11"/>
          <p:cNvSpPr/>
          <p:nvPr/>
        </p:nvSpPr>
        <p:spPr>
          <a:xfrm>
            <a:off x="4800600" y="1051560"/>
            <a:ext cx="3794760" cy="3063240"/>
          </a:xfrm>
          <a:prstGeom prst="rect">
            <a:avLst/>
          </a:prstGeom>
          <a:solidFill>
            <a:srgbClr val="1B1F27"/>
          </a:solidFill>
          <a:ln w="9525">
            <a:solidFill>
              <a:srgbClr val="33302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800600" y="1051560"/>
            <a:ext cx="3794760" cy="41148"/>
          </a:xfrm>
          <a:prstGeom prst="rect">
            <a:avLst/>
          </a:prstGeom>
          <a:solidFill>
            <a:srgbClr val="5FA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120640" y="1298448"/>
            <a:ext cx="3154680" cy="365760"/>
          </a:xfrm>
          <a:prstGeom prst="rect">
            <a:avLst/>
          </a:prstGeom>
          <a:noFill/>
        </p:spPr>
        <p:txBody>
          <a:bodyPr wrap="square">
            <a:spAutoFit/>
          </a:bodyPr>
          <a:lstStyle/>
          <a:p>
            <a:pPr algn="l"/>
            <a:r>
              <a:rPr sz="1350" b="1" i="0">
                <a:solidFill>
                  <a:srgbClr val="A79E8E"/>
                </a:solidFill>
                <a:latin typeface="Arial"/>
              </a:rPr>
              <a:t>UNA VEZ PAGADA</a:t>
            </a:r>
          </a:p>
        </p:txBody>
      </p:sp>
      <p:sp>
        <p:nvSpPr>
          <p:cNvPr id="15" name="TextBox 14"/>
          <p:cNvSpPr txBox="1"/>
          <p:nvPr/>
        </p:nvSpPr>
        <p:spPr>
          <a:xfrm>
            <a:off x="5074920" y="1691640"/>
            <a:ext cx="3246120" cy="1051560"/>
          </a:xfrm>
          <a:prstGeom prst="rect">
            <a:avLst/>
          </a:prstGeom>
          <a:noFill/>
        </p:spPr>
        <p:txBody>
          <a:bodyPr wrap="none">
            <a:noAutofit/>
          </a:bodyPr>
          <a:lstStyle/>
          <a:p>
            <a:pPr algn="l"/>
            <a:r>
              <a:rPr sz="4400" b="1">
                <a:solidFill>
                  <a:srgbClr val="F3EFE6"/>
                </a:solidFill>
                <a:latin typeface="Arial Black"/>
              </a:rPr>
              <a:t>45</a:t>
            </a:r>
            <a:r>
              <a:rPr sz="1848" b="1" baseline="30000">
                <a:solidFill>
                  <a:srgbClr val="F3EFE6"/>
                </a:solidFill>
                <a:latin typeface="Arial Black"/>
              </a:rPr>
              <a:t>k</a:t>
            </a:r>
          </a:p>
        </p:txBody>
      </p:sp>
      <p:sp>
        <p:nvSpPr>
          <p:cNvPr id="16" name="TextBox 15"/>
          <p:cNvSpPr txBox="1"/>
          <p:nvPr/>
        </p:nvSpPr>
        <p:spPr>
          <a:xfrm>
            <a:off x="5120640" y="2880360"/>
            <a:ext cx="3154680" cy="914400"/>
          </a:xfrm>
          <a:prstGeom prst="rect">
            <a:avLst/>
          </a:prstGeom>
          <a:noFill/>
        </p:spPr>
        <p:txBody>
          <a:bodyPr wrap="square">
            <a:spAutoFit/>
          </a:bodyPr>
          <a:lstStyle/>
          <a:p>
            <a:pPr algn="l"/>
            <a:r>
              <a:rPr sz="1150" b="0" i="0">
                <a:solidFill>
                  <a:srgbClr val="A79E8E"/>
                </a:solidFill>
                <a:latin typeface="Arial"/>
              </a:rPr>
              <a:t>costo mensual promedio (solo combustible + seguro) — muy por debajo del boleto</a:t>
            </a:r>
          </a:p>
        </p:txBody>
      </p:sp>
      <p:sp>
        <p:nvSpPr>
          <p:cNvPr id="17" name="TextBox 16"/>
          <p:cNvSpPr txBox="1"/>
          <p:nvPr/>
        </p:nvSpPr>
        <p:spPr>
          <a:xfrm>
            <a:off x="548640" y="4279392"/>
            <a:ext cx="8046720" cy="320040"/>
          </a:xfrm>
          <a:prstGeom prst="rect">
            <a:avLst/>
          </a:prstGeom>
          <a:noFill/>
        </p:spPr>
        <p:txBody>
          <a:bodyPr wrap="square">
            <a:spAutoFit/>
          </a:bodyPr>
          <a:lstStyle/>
          <a:p>
            <a:pPr algn="ctr"/>
            <a:r>
              <a:rPr sz="1150" b="0" i="1">
                <a:solidFill>
                  <a:srgbClr val="A79E8E"/>
                </a:solidFill>
                <a:latin typeface="Arial"/>
              </a:rPr>
              <a:t>El recupero de la inversión se estima en dos años y medio (VAGNER), si reemplaza al transporte público.</a:t>
            </a:r>
          </a:p>
        </p:txBody>
      </p:sp>
      <p:sp>
        <p:nvSpPr>
          <p:cNvPr id="18" name="TextBox 17"/>
          <p:cNvSpPr txBox="1"/>
          <p:nvPr/>
        </p:nvSpPr>
        <p:spPr>
          <a:xfrm>
            <a:off x="274320" y="4846320"/>
            <a:ext cx="8595360" cy="274320"/>
          </a:xfrm>
          <a:prstGeom prst="rect">
            <a:avLst/>
          </a:prstGeom>
          <a:noFill/>
        </p:spPr>
        <p:txBody>
          <a:bodyPr wrap="square">
            <a:spAutoFit/>
          </a:bodyPr>
          <a:lstStyle/>
          <a:p>
            <a:pPr algn="ctr"/>
            <a:r>
              <a:rPr sz="1000" b="1" i="1">
                <a:solidFill>
                  <a:srgbClr val="E3A73E"/>
                </a:solidFill>
                <a:latin typeface="Arial"/>
              </a:rPr>
              <a:t>«Cuando el boleto cuesta como una cuota, la moto deja de ser un gusto y pasa a ser una cuenta.»</a:t>
            </a:r>
          </a:p>
        </p:txBody>
      </p:sp>
      <p:sp>
        <p:nvSpPr>
          <p:cNvPr id="19" name="TextBox 18"/>
          <p:cNvSpPr txBox="1"/>
          <p:nvPr/>
        </p:nvSpPr>
        <p:spPr>
          <a:xfrm>
            <a:off x="8321040" y="4846320"/>
            <a:ext cx="640080" cy="256032"/>
          </a:xfrm>
          <a:prstGeom prst="rect">
            <a:avLst/>
          </a:prstGeom>
          <a:noFill/>
        </p:spPr>
        <p:txBody>
          <a:bodyPr wrap="square">
            <a:spAutoFit/>
          </a:bodyPr>
          <a:lstStyle/>
          <a:p>
            <a:pPr algn="r"/>
            <a:r>
              <a:rPr sz="900" b="0" i="0">
                <a:solidFill>
                  <a:srgbClr val="746C5C"/>
                </a:solidFill>
                <a:latin typeface="Arial"/>
              </a:rPr>
              <a:t>05 / 10</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7F4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Chevron 2"/>
          <p:cNvSpPr/>
          <p:nvPr/>
        </p:nvSpPr>
        <p:spPr>
          <a:xfrm>
            <a:off x="548640" y="219456"/>
            <a:ext cx="137160" cy="137160"/>
          </a:xfrm>
          <a:prstGeom prst="chevron">
            <a:avLst/>
          </a:prstGeom>
          <a:solidFill>
            <a:srgbClr val="A675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182880"/>
            <a:ext cx="7863840" cy="256032"/>
          </a:xfrm>
          <a:prstGeom prst="rect">
            <a:avLst/>
          </a:prstGeom>
          <a:noFill/>
        </p:spPr>
        <p:txBody>
          <a:bodyPr wrap="square">
            <a:spAutoFit/>
          </a:bodyPr>
          <a:lstStyle/>
          <a:p>
            <a:pPr algn="l"/>
            <a:r>
              <a:rPr sz="1050" b="1" i="0">
                <a:solidFill>
                  <a:srgbClr val="746C5C"/>
                </a:solidFill>
                <a:latin typeface="Arial"/>
              </a:rPr>
              <a:t>EL CÁLCULO ECONÓMICO</a:t>
            </a:r>
          </a:p>
        </p:txBody>
      </p:sp>
      <p:sp>
        <p:nvSpPr>
          <p:cNvPr id="5" name="Rectangle 4"/>
          <p:cNvSpPr/>
          <p:nvPr/>
        </p:nvSpPr>
        <p:spPr>
          <a:xfrm>
            <a:off x="548640" y="457200"/>
            <a:ext cx="457200" cy="41148"/>
          </a:xfrm>
          <a:prstGeom prst="rect">
            <a:avLst/>
          </a:prstGeom>
          <a:solidFill>
            <a:srgbClr val="A675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585216"/>
            <a:ext cx="8046720" cy="457200"/>
          </a:xfrm>
          <a:prstGeom prst="rect">
            <a:avLst/>
          </a:prstGeom>
          <a:noFill/>
        </p:spPr>
        <p:txBody>
          <a:bodyPr wrap="none">
            <a:spAutoFit/>
          </a:bodyPr>
          <a:lstStyle/>
          <a:p>
            <a:pPr algn="l"/>
            <a:r>
              <a:rPr sz="2200" b="1" i="0">
                <a:solidFill>
                  <a:srgbClr val="17140F"/>
                </a:solidFill>
                <a:latin typeface="Arial Black"/>
              </a:rPr>
              <a:t>TRANSPORTE PÚBLICO VS. MOTO, MES A MES</a:t>
            </a:r>
          </a:p>
        </p:txBody>
      </p:sp>
      <p:pic>
        <p:nvPicPr>
          <p:cNvPr id="7" name="Picture 6" descr="motos_transporte_publico_2026_costos_pptx.png"/>
          <p:cNvPicPr>
            <a:picLocks noChangeAspect="1"/>
          </p:cNvPicPr>
          <p:nvPr/>
        </p:nvPicPr>
        <p:blipFill>
          <a:blip r:embed="rId2"/>
          <a:stretch>
            <a:fillRect/>
          </a:stretch>
        </p:blipFill>
        <p:spPr>
          <a:xfrm>
            <a:off x="1115777" y="960120"/>
            <a:ext cx="6912445" cy="3685032"/>
          </a:xfrm>
          <a:prstGeom prst="rect">
            <a:avLst/>
          </a:prstGeom>
        </p:spPr>
      </p:pic>
      <p:sp>
        <p:nvSpPr>
          <p:cNvPr id="8" name="TextBox 7"/>
          <p:cNvSpPr txBox="1"/>
          <p:nvPr/>
        </p:nvSpPr>
        <p:spPr>
          <a:xfrm>
            <a:off x="548640" y="4846320"/>
            <a:ext cx="4572000" cy="256032"/>
          </a:xfrm>
          <a:prstGeom prst="rect">
            <a:avLst/>
          </a:prstGeom>
          <a:noFill/>
        </p:spPr>
        <p:txBody>
          <a:bodyPr wrap="square">
            <a:spAutoFit/>
          </a:bodyPr>
          <a:lstStyle/>
          <a:p>
            <a:pPr algn="l"/>
            <a:r>
              <a:rPr sz="900" b="0" i="0">
                <a:solidFill>
                  <a:srgbClr val="746C5C"/>
                </a:solidFill>
                <a:latin typeface="Arial"/>
              </a:rPr>
              <a:t>KARTAL Consulting  ·  kartal.com.ar</a:t>
            </a:r>
          </a:p>
        </p:txBody>
      </p:sp>
      <p:sp>
        <p:nvSpPr>
          <p:cNvPr id="9" name="TextBox 8"/>
          <p:cNvSpPr txBox="1"/>
          <p:nvPr/>
        </p:nvSpPr>
        <p:spPr>
          <a:xfrm>
            <a:off x="8321040" y="4846320"/>
            <a:ext cx="640080" cy="256032"/>
          </a:xfrm>
          <a:prstGeom prst="rect">
            <a:avLst/>
          </a:prstGeom>
          <a:noFill/>
        </p:spPr>
        <p:txBody>
          <a:bodyPr wrap="square">
            <a:spAutoFit/>
          </a:bodyPr>
          <a:lstStyle/>
          <a:p>
            <a:pPr algn="r"/>
            <a:r>
              <a:rPr sz="900" b="0" i="0">
                <a:solidFill>
                  <a:srgbClr val="746C5C"/>
                </a:solidFill>
                <a:latin typeface="Arial"/>
              </a:rPr>
              <a:t>06 / 10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7F4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Chevron 2"/>
          <p:cNvSpPr/>
          <p:nvPr/>
        </p:nvSpPr>
        <p:spPr>
          <a:xfrm>
            <a:off x="548640" y="219456"/>
            <a:ext cx="137160" cy="137160"/>
          </a:xfrm>
          <a:prstGeom prst="chevron">
            <a:avLst/>
          </a:prstGeom>
          <a:solidFill>
            <a:srgbClr val="A675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182880"/>
            <a:ext cx="7863840" cy="256032"/>
          </a:xfrm>
          <a:prstGeom prst="rect">
            <a:avLst/>
          </a:prstGeom>
          <a:noFill/>
        </p:spPr>
        <p:txBody>
          <a:bodyPr wrap="square">
            <a:spAutoFit/>
          </a:bodyPr>
          <a:lstStyle/>
          <a:p>
            <a:pPr algn="l"/>
            <a:r>
              <a:rPr sz="1050" b="1" i="0">
                <a:solidFill>
                  <a:srgbClr val="746C5C"/>
                </a:solidFill>
                <a:latin typeface="Arial"/>
              </a:rPr>
              <a:t>LA SEÑAL A MONITOREAR</a:t>
            </a:r>
          </a:p>
        </p:txBody>
      </p:sp>
      <p:sp>
        <p:nvSpPr>
          <p:cNvPr id="5" name="Rectangle 4"/>
          <p:cNvSpPr/>
          <p:nvPr/>
        </p:nvSpPr>
        <p:spPr>
          <a:xfrm>
            <a:off x="548640" y="457200"/>
            <a:ext cx="457200" cy="41148"/>
          </a:xfrm>
          <a:prstGeom prst="rect">
            <a:avLst/>
          </a:prstGeom>
          <a:solidFill>
            <a:srgbClr val="A675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585216"/>
            <a:ext cx="8046720" cy="457200"/>
          </a:xfrm>
          <a:prstGeom prst="rect">
            <a:avLst/>
          </a:prstGeom>
          <a:noFill/>
        </p:spPr>
        <p:txBody>
          <a:bodyPr wrap="none">
            <a:spAutoFit/>
          </a:bodyPr>
          <a:lstStyle/>
          <a:p>
            <a:pPr algn="l"/>
            <a:r>
              <a:rPr sz="2200" b="1" i="0">
                <a:solidFill>
                  <a:srgbClr val="17140F"/>
                </a:solidFill>
                <a:latin typeface="Arial Black"/>
              </a:rPr>
              <a:t>CRECE, PERO CADA VEZ MÁS DESPACIO</a:t>
            </a:r>
          </a:p>
        </p:txBody>
      </p:sp>
      <p:pic>
        <p:nvPicPr>
          <p:cNvPr id="7" name="Picture 6" descr="motos_transporte_publico_2026_desaceleracion_pptx.png"/>
          <p:cNvPicPr>
            <a:picLocks noChangeAspect="1"/>
          </p:cNvPicPr>
          <p:nvPr/>
        </p:nvPicPr>
        <p:blipFill>
          <a:blip r:embed="rId2"/>
          <a:stretch>
            <a:fillRect/>
          </a:stretch>
        </p:blipFill>
        <p:spPr>
          <a:xfrm>
            <a:off x="1092515" y="960120"/>
            <a:ext cx="6958969" cy="3685032"/>
          </a:xfrm>
          <a:prstGeom prst="rect">
            <a:avLst/>
          </a:prstGeom>
        </p:spPr>
      </p:pic>
      <p:sp>
        <p:nvSpPr>
          <p:cNvPr id="8" name="TextBox 7"/>
          <p:cNvSpPr txBox="1"/>
          <p:nvPr/>
        </p:nvSpPr>
        <p:spPr>
          <a:xfrm>
            <a:off x="548640" y="4846320"/>
            <a:ext cx="4572000" cy="256032"/>
          </a:xfrm>
          <a:prstGeom prst="rect">
            <a:avLst/>
          </a:prstGeom>
          <a:noFill/>
        </p:spPr>
        <p:txBody>
          <a:bodyPr wrap="square">
            <a:spAutoFit/>
          </a:bodyPr>
          <a:lstStyle/>
          <a:p>
            <a:pPr algn="l"/>
            <a:r>
              <a:rPr sz="900" b="0" i="0">
                <a:solidFill>
                  <a:srgbClr val="746C5C"/>
                </a:solidFill>
                <a:latin typeface="Arial"/>
              </a:rPr>
              <a:t>KARTAL Consulting  ·  kartal.com.ar</a:t>
            </a:r>
          </a:p>
        </p:txBody>
      </p:sp>
      <p:sp>
        <p:nvSpPr>
          <p:cNvPr id="9" name="TextBox 8"/>
          <p:cNvSpPr txBox="1"/>
          <p:nvPr/>
        </p:nvSpPr>
        <p:spPr>
          <a:xfrm>
            <a:off x="8321040" y="4846320"/>
            <a:ext cx="640080" cy="256032"/>
          </a:xfrm>
          <a:prstGeom prst="rect">
            <a:avLst/>
          </a:prstGeom>
          <a:noFill/>
        </p:spPr>
        <p:txBody>
          <a:bodyPr wrap="square">
            <a:spAutoFit/>
          </a:bodyPr>
          <a:lstStyle/>
          <a:p>
            <a:pPr algn="r"/>
            <a:r>
              <a:rPr sz="900" b="0" i="0">
                <a:solidFill>
                  <a:srgbClr val="746C5C"/>
                </a:solidFill>
                <a:latin typeface="Arial"/>
              </a:rPr>
              <a:t>07 / 10</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0E11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Chevron 2"/>
          <p:cNvSpPr/>
          <p:nvPr/>
        </p:nvSpPr>
        <p:spPr>
          <a:xfrm>
            <a:off x="548640" y="219456"/>
            <a:ext cx="137160" cy="137160"/>
          </a:xfrm>
          <a:prstGeom prst="chevron">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182880"/>
            <a:ext cx="7863840" cy="256032"/>
          </a:xfrm>
          <a:prstGeom prst="rect">
            <a:avLst/>
          </a:prstGeom>
          <a:noFill/>
        </p:spPr>
        <p:txBody>
          <a:bodyPr wrap="square">
            <a:spAutoFit/>
          </a:bodyPr>
          <a:lstStyle/>
          <a:p>
            <a:pPr algn="l"/>
            <a:r>
              <a:rPr sz="1050" b="1" i="0">
                <a:solidFill>
                  <a:srgbClr val="E3A73E"/>
                </a:solidFill>
                <a:latin typeface="Arial"/>
              </a:rPr>
              <a:t>LA AGENDA</a:t>
            </a:r>
          </a:p>
        </p:txBody>
      </p:sp>
      <p:sp>
        <p:nvSpPr>
          <p:cNvPr id="5" name="Rectangle 4"/>
          <p:cNvSpPr/>
          <p:nvPr/>
        </p:nvSpPr>
        <p:spPr>
          <a:xfrm>
            <a:off x="548640" y="457200"/>
            <a:ext cx="457200" cy="41148"/>
          </a:xfrm>
          <a:prstGeom prst="rect">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585216"/>
            <a:ext cx="8046720" cy="457200"/>
          </a:xfrm>
          <a:prstGeom prst="rect">
            <a:avLst/>
          </a:prstGeom>
          <a:noFill/>
        </p:spPr>
        <p:txBody>
          <a:bodyPr wrap="none">
            <a:spAutoFit/>
          </a:bodyPr>
          <a:lstStyle/>
          <a:p>
            <a:pPr algn="l"/>
            <a:r>
              <a:rPr sz="2200" b="1" i="0">
                <a:solidFill>
                  <a:srgbClr val="F3EFE6"/>
                </a:solidFill>
                <a:latin typeface="Arial Black"/>
              </a:rPr>
              <a:t>LO QUE ESTO SIGNIFICA PARA EL NEGOCIO</a:t>
            </a:r>
          </a:p>
        </p:txBody>
      </p:sp>
      <p:sp>
        <p:nvSpPr>
          <p:cNvPr id="7" name="Rectangle 6"/>
          <p:cNvSpPr/>
          <p:nvPr/>
        </p:nvSpPr>
        <p:spPr>
          <a:xfrm>
            <a:off x="548640" y="1051560"/>
            <a:ext cx="2606040" cy="3063240"/>
          </a:xfrm>
          <a:prstGeom prst="rect">
            <a:avLst/>
          </a:prstGeom>
          <a:solidFill>
            <a:srgbClr val="1B1F27"/>
          </a:solidFill>
          <a:ln w="9525">
            <a:solidFill>
              <a:srgbClr val="33302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1051560"/>
            <a:ext cx="2606040" cy="41148"/>
          </a:xfrm>
          <a:prstGeom prst="rect">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59" y="1252728"/>
            <a:ext cx="2057400" cy="502920"/>
          </a:xfrm>
          <a:prstGeom prst="rect">
            <a:avLst/>
          </a:prstGeom>
          <a:noFill/>
        </p:spPr>
        <p:txBody>
          <a:bodyPr wrap="square">
            <a:spAutoFit/>
          </a:bodyPr>
          <a:lstStyle/>
          <a:p>
            <a:pPr algn="l"/>
            <a:r>
              <a:rPr sz="3000" b="1" i="0">
                <a:solidFill>
                  <a:srgbClr val="E3A73E"/>
                </a:solidFill>
                <a:latin typeface="Arial Black"/>
              </a:rPr>
              <a:t>01</a:t>
            </a:r>
          </a:p>
        </p:txBody>
      </p:sp>
      <p:sp>
        <p:nvSpPr>
          <p:cNvPr id="10" name="TextBox 9"/>
          <p:cNvSpPr txBox="1"/>
          <p:nvPr/>
        </p:nvSpPr>
        <p:spPr>
          <a:xfrm>
            <a:off x="822959" y="1783080"/>
            <a:ext cx="2057400" cy="868680"/>
          </a:xfrm>
          <a:prstGeom prst="rect">
            <a:avLst/>
          </a:prstGeom>
          <a:noFill/>
        </p:spPr>
        <p:txBody>
          <a:bodyPr wrap="square">
            <a:spAutoFit/>
          </a:bodyPr>
          <a:lstStyle/>
          <a:p>
            <a:pPr algn="l"/>
            <a:r>
              <a:rPr sz="1300" b="1" i="0">
                <a:solidFill>
                  <a:srgbClr val="F3EFE6"/>
                </a:solidFill>
                <a:latin typeface="Arial"/>
              </a:rPr>
              <a:t>Diseñar crédito por costo de oportunidad</a:t>
            </a:r>
          </a:p>
        </p:txBody>
      </p:sp>
      <p:sp>
        <p:nvSpPr>
          <p:cNvPr id="11" name="Rectangle 10"/>
          <p:cNvSpPr/>
          <p:nvPr/>
        </p:nvSpPr>
        <p:spPr>
          <a:xfrm>
            <a:off x="822959" y="2743200"/>
            <a:ext cx="2057400" cy="10972"/>
          </a:xfrm>
          <a:prstGeom prst="rect">
            <a:avLst/>
          </a:prstGeom>
          <a:solidFill>
            <a:srgbClr val="3330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2898648"/>
            <a:ext cx="2057400" cy="1097280"/>
          </a:xfrm>
          <a:prstGeom prst="rect">
            <a:avLst/>
          </a:prstGeom>
          <a:noFill/>
        </p:spPr>
        <p:txBody>
          <a:bodyPr wrap="square">
            <a:spAutoFit/>
          </a:bodyPr>
          <a:lstStyle/>
          <a:p>
            <a:pPr algn="l"/>
            <a:r>
              <a:rPr sz="1150" b="0" i="0">
                <a:solidFill>
                  <a:srgbClr val="A79E8E"/>
                </a:solidFill>
                <a:latin typeface="Arial"/>
              </a:rPr>
              <a:t>Cuota inicial equivalente al gasto actual en transporte público acelera la conversión de usuarios cautivos.</a:t>
            </a:r>
          </a:p>
        </p:txBody>
      </p:sp>
      <p:sp>
        <p:nvSpPr>
          <p:cNvPr id="13" name="Rectangle 12"/>
          <p:cNvSpPr/>
          <p:nvPr/>
        </p:nvSpPr>
        <p:spPr>
          <a:xfrm>
            <a:off x="3401568" y="1051560"/>
            <a:ext cx="2606040" cy="3063240"/>
          </a:xfrm>
          <a:prstGeom prst="rect">
            <a:avLst/>
          </a:prstGeom>
          <a:solidFill>
            <a:srgbClr val="1B1F27"/>
          </a:solidFill>
          <a:ln w="9525">
            <a:solidFill>
              <a:srgbClr val="33302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3401568" y="1051560"/>
            <a:ext cx="2606040" cy="41148"/>
          </a:xfrm>
          <a:prstGeom prst="rect">
            <a:avLst/>
          </a:prstGeom>
          <a:solidFill>
            <a:srgbClr val="746C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3675888" y="1252728"/>
            <a:ext cx="2057400" cy="502920"/>
          </a:xfrm>
          <a:prstGeom prst="rect">
            <a:avLst/>
          </a:prstGeom>
          <a:noFill/>
        </p:spPr>
        <p:txBody>
          <a:bodyPr wrap="square">
            <a:spAutoFit/>
          </a:bodyPr>
          <a:lstStyle/>
          <a:p>
            <a:pPr algn="l"/>
            <a:r>
              <a:rPr sz="3000" b="1" i="0">
                <a:solidFill>
                  <a:srgbClr val="746C5C"/>
                </a:solidFill>
                <a:latin typeface="Arial Black"/>
              </a:rPr>
              <a:t>02</a:t>
            </a:r>
          </a:p>
        </p:txBody>
      </p:sp>
      <p:sp>
        <p:nvSpPr>
          <p:cNvPr id="16" name="TextBox 15"/>
          <p:cNvSpPr txBox="1"/>
          <p:nvPr/>
        </p:nvSpPr>
        <p:spPr>
          <a:xfrm>
            <a:off x="3675888" y="1783080"/>
            <a:ext cx="2057400" cy="868680"/>
          </a:xfrm>
          <a:prstGeom prst="rect">
            <a:avLst/>
          </a:prstGeom>
          <a:noFill/>
        </p:spPr>
        <p:txBody>
          <a:bodyPr wrap="square">
            <a:spAutoFit/>
          </a:bodyPr>
          <a:lstStyle/>
          <a:p>
            <a:pPr algn="l"/>
            <a:r>
              <a:rPr sz="1300" b="1" i="0">
                <a:solidFill>
                  <a:srgbClr val="F3EFE6"/>
                </a:solidFill>
                <a:latin typeface="Arial"/>
              </a:rPr>
              <a:t>Capturar la base asegurable en origen</a:t>
            </a:r>
          </a:p>
        </p:txBody>
      </p:sp>
      <p:sp>
        <p:nvSpPr>
          <p:cNvPr id="17" name="Rectangle 16"/>
          <p:cNvSpPr/>
          <p:nvPr/>
        </p:nvSpPr>
        <p:spPr>
          <a:xfrm>
            <a:off x="3675888" y="2743200"/>
            <a:ext cx="2057400" cy="10972"/>
          </a:xfrm>
          <a:prstGeom prst="rect">
            <a:avLst/>
          </a:prstGeom>
          <a:solidFill>
            <a:srgbClr val="3330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3675888" y="2898648"/>
            <a:ext cx="2057400" cy="1097280"/>
          </a:xfrm>
          <a:prstGeom prst="rect">
            <a:avLst/>
          </a:prstGeom>
          <a:noFill/>
        </p:spPr>
        <p:txBody>
          <a:bodyPr wrap="square">
            <a:spAutoFit/>
          </a:bodyPr>
          <a:lstStyle/>
          <a:p>
            <a:pPr algn="l"/>
            <a:r>
              <a:rPr sz="1150" b="0" i="0">
                <a:solidFill>
                  <a:srgbClr val="A79E8E"/>
                </a:solidFill>
                <a:latin typeface="Arial"/>
              </a:rPr>
              <a:t>Bancaseguros atados al crédito prendario permiten sumar la nueva base de motos patentadas desde el arranque.</a:t>
            </a:r>
          </a:p>
        </p:txBody>
      </p:sp>
      <p:sp>
        <p:nvSpPr>
          <p:cNvPr id="19" name="Rectangle 18"/>
          <p:cNvSpPr/>
          <p:nvPr/>
        </p:nvSpPr>
        <p:spPr>
          <a:xfrm>
            <a:off x="6254496" y="1051560"/>
            <a:ext cx="2606040" cy="3063240"/>
          </a:xfrm>
          <a:prstGeom prst="rect">
            <a:avLst/>
          </a:prstGeom>
          <a:solidFill>
            <a:srgbClr val="1B1F27"/>
          </a:solidFill>
          <a:ln w="9525">
            <a:solidFill>
              <a:srgbClr val="33302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6254496" y="1051560"/>
            <a:ext cx="2606040" cy="41148"/>
          </a:xfrm>
          <a:prstGeom prst="rect">
            <a:avLst/>
          </a:prstGeom>
          <a:solidFill>
            <a:srgbClr val="5FA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28816" y="1252728"/>
            <a:ext cx="2057400" cy="502920"/>
          </a:xfrm>
          <a:prstGeom prst="rect">
            <a:avLst/>
          </a:prstGeom>
          <a:noFill/>
        </p:spPr>
        <p:txBody>
          <a:bodyPr wrap="square">
            <a:spAutoFit/>
          </a:bodyPr>
          <a:lstStyle/>
          <a:p>
            <a:pPr algn="l"/>
            <a:r>
              <a:rPr sz="3000" b="1" i="0">
                <a:solidFill>
                  <a:srgbClr val="5FAE84"/>
                </a:solidFill>
                <a:latin typeface="Arial Black"/>
              </a:rPr>
              <a:t>03</a:t>
            </a:r>
          </a:p>
        </p:txBody>
      </p:sp>
      <p:sp>
        <p:nvSpPr>
          <p:cNvPr id="22" name="TextBox 21"/>
          <p:cNvSpPr txBox="1"/>
          <p:nvPr/>
        </p:nvSpPr>
        <p:spPr>
          <a:xfrm>
            <a:off x="6528816" y="1783080"/>
            <a:ext cx="2057400" cy="868680"/>
          </a:xfrm>
          <a:prstGeom prst="rect">
            <a:avLst/>
          </a:prstGeom>
          <a:noFill/>
        </p:spPr>
        <p:txBody>
          <a:bodyPr wrap="square">
            <a:spAutoFit/>
          </a:bodyPr>
          <a:lstStyle/>
          <a:p>
            <a:pPr algn="l"/>
            <a:r>
              <a:rPr sz="1300" b="1" i="0">
                <a:solidFill>
                  <a:srgbClr val="F3EFE6"/>
                </a:solidFill>
                <a:latin typeface="Arial"/>
              </a:rPr>
              <a:t>Monitorear el círculo vicioso del transporte</a:t>
            </a:r>
          </a:p>
        </p:txBody>
      </p:sp>
      <p:sp>
        <p:nvSpPr>
          <p:cNvPr id="23" name="Rectangle 22"/>
          <p:cNvSpPr/>
          <p:nvPr/>
        </p:nvSpPr>
        <p:spPr>
          <a:xfrm>
            <a:off x="6528816" y="2743200"/>
            <a:ext cx="2057400" cy="10972"/>
          </a:xfrm>
          <a:prstGeom prst="rect">
            <a:avLst/>
          </a:prstGeom>
          <a:solidFill>
            <a:srgbClr val="3330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528816" y="2898648"/>
            <a:ext cx="2057400" cy="1097280"/>
          </a:xfrm>
          <a:prstGeom prst="rect">
            <a:avLst/>
          </a:prstGeom>
          <a:noFill/>
        </p:spPr>
        <p:txBody>
          <a:bodyPr wrap="square">
            <a:spAutoFit/>
          </a:bodyPr>
          <a:lstStyle/>
          <a:p>
            <a:pPr algn="l"/>
            <a:r>
              <a:rPr sz="1150" b="0" i="0">
                <a:solidFill>
                  <a:srgbClr val="A79E8E"/>
                </a:solidFill>
                <a:latin typeface="Arial"/>
              </a:rPr>
              <a:t>Menos pasajeros → mayor costo por pasajero → tarifas más altas → más migración a moto.</a:t>
            </a:r>
          </a:p>
        </p:txBody>
      </p:sp>
      <p:sp>
        <p:nvSpPr>
          <p:cNvPr id="25" name="TextBox 24"/>
          <p:cNvSpPr txBox="1"/>
          <p:nvPr/>
        </p:nvSpPr>
        <p:spPr>
          <a:xfrm>
            <a:off x="274320" y="4846320"/>
            <a:ext cx="8595360" cy="274320"/>
          </a:xfrm>
          <a:prstGeom prst="rect">
            <a:avLst/>
          </a:prstGeom>
          <a:noFill/>
        </p:spPr>
        <p:txBody>
          <a:bodyPr wrap="square">
            <a:spAutoFit/>
          </a:bodyPr>
          <a:lstStyle/>
          <a:p>
            <a:pPr algn="ctr"/>
            <a:r>
              <a:rPr sz="1000" b="1" i="1">
                <a:solidFill>
                  <a:srgbClr val="E3A73E"/>
                </a:solidFill>
                <a:latin typeface="Arial"/>
              </a:rPr>
              <a:t>«Cuando el boleto cuesta como una cuota, la moto deja de ser un gusto y pasa a ser una cuenta.»</a:t>
            </a:r>
          </a:p>
        </p:txBody>
      </p:sp>
      <p:sp>
        <p:nvSpPr>
          <p:cNvPr id="26" name="TextBox 25"/>
          <p:cNvSpPr txBox="1"/>
          <p:nvPr/>
        </p:nvSpPr>
        <p:spPr>
          <a:xfrm>
            <a:off x="8321040" y="4846320"/>
            <a:ext cx="640080" cy="256032"/>
          </a:xfrm>
          <a:prstGeom prst="rect">
            <a:avLst/>
          </a:prstGeom>
          <a:noFill/>
        </p:spPr>
        <p:txBody>
          <a:bodyPr wrap="square">
            <a:spAutoFit/>
          </a:bodyPr>
          <a:lstStyle/>
          <a:p>
            <a:pPr algn="r"/>
            <a:r>
              <a:rPr sz="900" b="0" i="0">
                <a:solidFill>
                  <a:srgbClr val="746C5C"/>
                </a:solidFill>
                <a:latin typeface="Arial"/>
              </a:rPr>
              <a:t>08 / 10</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0E11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Chevron 2"/>
          <p:cNvSpPr/>
          <p:nvPr/>
        </p:nvSpPr>
        <p:spPr>
          <a:xfrm>
            <a:off x="548640" y="219456"/>
            <a:ext cx="137160" cy="137160"/>
          </a:xfrm>
          <a:prstGeom prst="chevron">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182880"/>
            <a:ext cx="7863840" cy="256032"/>
          </a:xfrm>
          <a:prstGeom prst="rect">
            <a:avLst/>
          </a:prstGeom>
          <a:noFill/>
        </p:spPr>
        <p:txBody>
          <a:bodyPr wrap="square">
            <a:spAutoFit/>
          </a:bodyPr>
          <a:lstStyle/>
          <a:p>
            <a:pPr algn="l"/>
            <a:r>
              <a:rPr sz="1050" b="1" i="0">
                <a:solidFill>
                  <a:srgbClr val="E3A73E"/>
                </a:solidFill>
                <a:latin typeface="Arial"/>
              </a:rPr>
              <a:t>POR QUÉ PASA</a:t>
            </a:r>
          </a:p>
        </p:txBody>
      </p:sp>
      <p:sp>
        <p:nvSpPr>
          <p:cNvPr id="5" name="Rectangle 4"/>
          <p:cNvSpPr/>
          <p:nvPr/>
        </p:nvSpPr>
        <p:spPr>
          <a:xfrm>
            <a:off x="548640" y="457200"/>
            <a:ext cx="457200" cy="41148"/>
          </a:xfrm>
          <a:prstGeom prst="rect">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585216"/>
            <a:ext cx="8046720" cy="457200"/>
          </a:xfrm>
          <a:prstGeom prst="rect">
            <a:avLst/>
          </a:prstGeom>
          <a:noFill/>
        </p:spPr>
        <p:txBody>
          <a:bodyPr wrap="none">
            <a:spAutoFit/>
          </a:bodyPr>
          <a:lstStyle/>
          <a:p>
            <a:pPr algn="l"/>
            <a:r>
              <a:rPr sz="2200" b="1" i="0">
                <a:solidFill>
                  <a:srgbClr val="F3EFE6"/>
                </a:solidFill>
                <a:latin typeface="Arial Black"/>
              </a:rPr>
              <a:t>LA DOBLE PINZA DETRÁS DEL BOOM</a:t>
            </a:r>
          </a:p>
        </p:txBody>
      </p:sp>
      <p:sp>
        <p:nvSpPr>
          <p:cNvPr id="7" name="Chevron 6"/>
          <p:cNvSpPr/>
          <p:nvPr/>
        </p:nvSpPr>
        <p:spPr>
          <a:xfrm>
            <a:off x="548640" y="1143000"/>
            <a:ext cx="146304" cy="146304"/>
          </a:xfrm>
          <a:prstGeom prst="chevron">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68680" y="1078992"/>
            <a:ext cx="548640" cy="365760"/>
          </a:xfrm>
          <a:prstGeom prst="rect">
            <a:avLst/>
          </a:prstGeom>
          <a:noFill/>
        </p:spPr>
        <p:txBody>
          <a:bodyPr wrap="square">
            <a:spAutoFit/>
          </a:bodyPr>
          <a:lstStyle/>
          <a:p>
            <a:pPr algn="l"/>
            <a:r>
              <a:rPr sz="1500" b="1" i="0">
                <a:solidFill>
                  <a:srgbClr val="E3A73E"/>
                </a:solidFill>
                <a:latin typeface="Arial Black"/>
              </a:rPr>
              <a:t>01</a:t>
            </a:r>
          </a:p>
        </p:txBody>
      </p:sp>
      <p:sp>
        <p:nvSpPr>
          <p:cNvPr id="9" name="TextBox 8"/>
          <p:cNvSpPr txBox="1"/>
          <p:nvPr/>
        </p:nvSpPr>
        <p:spPr>
          <a:xfrm>
            <a:off x="1417320" y="1078992"/>
            <a:ext cx="2651760" cy="365760"/>
          </a:xfrm>
          <a:prstGeom prst="rect">
            <a:avLst/>
          </a:prstGeom>
          <a:noFill/>
        </p:spPr>
        <p:txBody>
          <a:bodyPr wrap="none">
            <a:spAutoFit/>
          </a:bodyPr>
          <a:lstStyle/>
          <a:p>
            <a:pPr algn="l"/>
            <a:r>
              <a:rPr sz="1350" b="1" i="0">
                <a:solidFill>
                  <a:srgbClr val="F3EFE6"/>
                </a:solidFill>
                <a:latin typeface="Arial"/>
              </a:rPr>
              <a:t>Tarifa vs. inflación</a:t>
            </a:r>
          </a:p>
        </p:txBody>
      </p:sp>
      <p:sp>
        <p:nvSpPr>
          <p:cNvPr id="10" name="TextBox 9"/>
          <p:cNvSpPr txBox="1"/>
          <p:nvPr/>
        </p:nvSpPr>
        <p:spPr>
          <a:xfrm>
            <a:off x="4160520" y="1078992"/>
            <a:ext cx="4434840" cy="548640"/>
          </a:xfrm>
          <a:prstGeom prst="rect">
            <a:avLst/>
          </a:prstGeom>
          <a:noFill/>
        </p:spPr>
        <p:txBody>
          <a:bodyPr wrap="square">
            <a:spAutoFit/>
          </a:bodyPr>
          <a:lstStyle/>
          <a:p>
            <a:pPr algn="l"/>
            <a:r>
              <a:rPr sz="1150" b="0" i="0">
                <a:solidFill>
                  <a:srgbClr val="A79E8E"/>
                </a:solidFill>
                <a:latin typeface="Arial"/>
              </a:rPr>
              <a:t>El boleto subió 4 a 5 veces más que la inflación general desde nov-2023.</a:t>
            </a:r>
          </a:p>
        </p:txBody>
      </p:sp>
      <p:sp>
        <p:nvSpPr>
          <p:cNvPr id="11" name="Rectangle 10"/>
          <p:cNvSpPr/>
          <p:nvPr/>
        </p:nvSpPr>
        <p:spPr>
          <a:xfrm>
            <a:off x="548640" y="1737360"/>
            <a:ext cx="8046720" cy="9144"/>
          </a:xfrm>
          <a:prstGeom prst="rect">
            <a:avLst/>
          </a:prstGeom>
          <a:solidFill>
            <a:srgbClr val="3330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hevron 11"/>
          <p:cNvSpPr/>
          <p:nvPr/>
        </p:nvSpPr>
        <p:spPr>
          <a:xfrm>
            <a:off x="548640" y="1929384"/>
            <a:ext cx="146304" cy="146304"/>
          </a:xfrm>
          <a:prstGeom prst="chevron">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1865376"/>
            <a:ext cx="548640" cy="365760"/>
          </a:xfrm>
          <a:prstGeom prst="rect">
            <a:avLst/>
          </a:prstGeom>
          <a:noFill/>
        </p:spPr>
        <p:txBody>
          <a:bodyPr wrap="square">
            <a:spAutoFit/>
          </a:bodyPr>
          <a:lstStyle/>
          <a:p>
            <a:pPr algn="l"/>
            <a:r>
              <a:rPr sz="1500" b="1" i="0">
                <a:solidFill>
                  <a:srgbClr val="E3A73E"/>
                </a:solidFill>
                <a:latin typeface="Arial Black"/>
              </a:rPr>
              <a:t>02</a:t>
            </a:r>
          </a:p>
        </p:txBody>
      </p:sp>
      <p:sp>
        <p:nvSpPr>
          <p:cNvPr id="14" name="TextBox 13"/>
          <p:cNvSpPr txBox="1"/>
          <p:nvPr/>
        </p:nvSpPr>
        <p:spPr>
          <a:xfrm>
            <a:off x="1417320" y="1865376"/>
            <a:ext cx="2651760" cy="365760"/>
          </a:xfrm>
          <a:prstGeom prst="rect">
            <a:avLst/>
          </a:prstGeom>
          <a:noFill/>
        </p:spPr>
        <p:txBody>
          <a:bodyPr wrap="none">
            <a:spAutoFit/>
          </a:bodyPr>
          <a:lstStyle/>
          <a:p>
            <a:pPr algn="l"/>
            <a:r>
              <a:rPr sz="1350" b="1" i="0">
                <a:solidFill>
                  <a:srgbClr val="F3EFE6"/>
                </a:solidFill>
                <a:latin typeface="Arial"/>
              </a:rPr>
              <a:t>Salario real vs. tarifa</a:t>
            </a:r>
          </a:p>
        </p:txBody>
      </p:sp>
      <p:sp>
        <p:nvSpPr>
          <p:cNvPr id="15" name="TextBox 14"/>
          <p:cNvSpPr txBox="1"/>
          <p:nvPr/>
        </p:nvSpPr>
        <p:spPr>
          <a:xfrm>
            <a:off x="4160520" y="1865376"/>
            <a:ext cx="4434840" cy="548640"/>
          </a:xfrm>
          <a:prstGeom prst="rect">
            <a:avLst/>
          </a:prstGeom>
          <a:noFill/>
        </p:spPr>
        <p:txBody>
          <a:bodyPr wrap="square">
            <a:spAutoFit/>
          </a:bodyPr>
          <a:lstStyle/>
          <a:p>
            <a:pPr algn="l"/>
            <a:r>
              <a:rPr sz="1150" b="0" i="0">
                <a:solidFill>
                  <a:srgbClr val="A79E8E"/>
                </a:solidFill>
                <a:latin typeface="Arial"/>
              </a:rPr>
              <a:t>El SMVM real cayó ~43% en el mismo período, amplificando el peso del boleto.</a:t>
            </a:r>
          </a:p>
        </p:txBody>
      </p:sp>
      <p:sp>
        <p:nvSpPr>
          <p:cNvPr id="16" name="Rectangle 15"/>
          <p:cNvSpPr/>
          <p:nvPr/>
        </p:nvSpPr>
        <p:spPr>
          <a:xfrm>
            <a:off x="548640" y="2523744"/>
            <a:ext cx="8046720" cy="9144"/>
          </a:xfrm>
          <a:prstGeom prst="rect">
            <a:avLst/>
          </a:prstGeom>
          <a:solidFill>
            <a:srgbClr val="3330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Chevron 16"/>
          <p:cNvSpPr/>
          <p:nvPr/>
        </p:nvSpPr>
        <p:spPr>
          <a:xfrm>
            <a:off x="548640" y="2715768"/>
            <a:ext cx="146304" cy="146304"/>
          </a:xfrm>
          <a:prstGeom prst="chevron">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68680" y="2651760"/>
            <a:ext cx="548640" cy="365760"/>
          </a:xfrm>
          <a:prstGeom prst="rect">
            <a:avLst/>
          </a:prstGeom>
          <a:noFill/>
        </p:spPr>
        <p:txBody>
          <a:bodyPr wrap="square">
            <a:spAutoFit/>
          </a:bodyPr>
          <a:lstStyle/>
          <a:p>
            <a:pPr algn="l"/>
            <a:r>
              <a:rPr sz="1500" b="1" i="0">
                <a:solidFill>
                  <a:srgbClr val="E3A73E"/>
                </a:solidFill>
                <a:latin typeface="Arial Black"/>
              </a:rPr>
              <a:t>03</a:t>
            </a:r>
          </a:p>
        </p:txBody>
      </p:sp>
      <p:sp>
        <p:nvSpPr>
          <p:cNvPr id="19" name="TextBox 18"/>
          <p:cNvSpPr txBox="1"/>
          <p:nvPr/>
        </p:nvSpPr>
        <p:spPr>
          <a:xfrm>
            <a:off x="1417320" y="2651760"/>
            <a:ext cx="2651760" cy="365760"/>
          </a:xfrm>
          <a:prstGeom prst="rect">
            <a:avLst/>
          </a:prstGeom>
          <a:noFill/>
        </p:spPr>
        <p:txBody>
          <a:bodyPr wrap="none">
            <a:spAutoFit/>
          </a:bodyPr>
          <a:lstStyle/>
          <a:p>
            <a:pPr algn="l"/>
            <a:r>
              <a:rPr sz="1350" b="1" i="0">
                <a:solidFill>
                  <a:srgbClr val="F3EFE6"/>
                </a:solidFill>
                <a:latin typeface="Arial"/>
              </a:rPr>
              <a:t>Crédito prendario en expansión</a:t>
            </a:r>
          </a:p>
        </p:txBody>
      </p:sp>
      <p:sp>
        <p:nvSpPr>
          <p:cNvPr id="20" name="TextBox 19"/>
          <p:cNvSpPr txBox="1"/>
          <p:nvPr/>
        </p:nvSpPr>
        <p:spPr>
          <a:xfrm>
            <a:off x="4160520" y="2651760"/>
            <a:ext cx="4434840" cy="548640"/>
          </a:xfrm>
          <a:prstGeom prst="rect">
            <a:avLst/>
          </a:prstGeom>
          <a:noFill/>
        </p:spPr>
        <p:txBody>
          <a:bodyPr wrap="square">
            <a:spAutoFit/>
          </a:bodyPr>
          <a:lstStyle/>
          <a:p>
            <a:pPr algn="l"/>
            <a:r>
              <a:rPr sz="1150" b="0" i="0">
                <a:solidFill>
                  <a:srgbClr val="A79E8E"/>
                </a:solidFill>
                <a:latin typeface="Arial"/>
              </a:rPr>
              <a:t>Bancos ampliaron plazos hasta 72 meses, bajando la cuota de entrada.</a:t>
            </a:r>
          </a:p>
        </p:txBody>
      </p:sp>
      <p:sp>
        <p:nvSpPr>
          <p:cNvPr id="21" name="Rectangle 20"/>
          <p:cNvSpPr/>
          <p:nvPr/>
        </p:nvSpPr>
        <p:spPr>
          <a:xfrm>
            <a:off x="548640" y="3310127"/>
            <a:ext cx="8046720" cy="9144"/>
          </a:xfrm>
          <a:prstGeom prst="rect">
            <a:avLst/>
          </a:prstGeom>
          <a:solidFill>
            <a:srgbClr val="3330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Chevron 21"/>
          <p:cNvSpPr/>
          <p:nvPr/>
        </p:nvSpPr>
        <p:spPr>
          <a:xfrm>
            <a:off x="548640" y="3502151"/>
            <a:ext cx="146304" cy="146304"/>
          </a:xfrm>
          <a:prstGeom prst="chevron">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68680" y="3438144"/>
            <a:ext cx="548640" cy="365760"/>
          </a:xfrm>
          <a:prstGeom prst="rect">
            <a:avLst/>
          </a:prstGeom>
          <a:noFill/>
        </p:spPr>
        <p:txBody>
          <a:bodyPr wrap="square">
            <a:spAutoFit/>
          </a:bodyPr>
          <a:lstStyle/>
          <a:p>
            <a:pPr algn="l"/>
            <a:r>
              <a:rPr sz="1500" b="1" i="0">
                <a:solidFill>
                  <a:srgbClr val="E3A73E"/>
                </a:solidFill>
                <a:latin typeface="Arial Black"/>
              </a:rPr>
              <a:t>04</a:t>
            </a:r>
          </a:p>
        </p:txBody>
      </p:sp>
      <p:sp>
        <p:nvSpPr>
          <p:cNvPr id="24" name="TextBox 23"/>
          <p:cNvSpPr txBox="1"/>
          <p:nvPr/>
        </p:nvSpPr>
        <p:spPr>
          <a:xfrm>
            <a:off x="1417320" y="3438144"/>
            <a:ext cx="2651760" cy="365760"/>
          </a:xfrm>
          <a:prstGeom prst="rect">
            <a:avLst/>
          </a:prstGeom>
          <a:noFill/>
        </p:spPr>
        <p:txBody>
          <a:bodyPr wrap="none">
            <a:spAutoFit/>
          </a:bodyPr>
          <a:lstStyle/>
          <a:p>
            <a:pPr algn="l"/>
            <a:r>
              <a:rPr sz="1350" b="1" i="0">
                <a:solidFill>
                  <a:srgbClr val="F3EFE6"/>
                </a:solidFill>
                <a:latin typeface="Arial"/>
              </a:rPr>
              <a:t>Uso laboral: delivery y changas</a:t>
            </a:r>
          </a:p>
        </p:txBody>
      </p:sp>
      <p:sp>
        <p:nvSpPr>
          <p:cNvPr id="25" name="TextBox 24"/>
          <p:cNvSpPr txBox="1"/>
          <p:nvPr/>
        </p:nvSpPr>
        <p:spPr>
          <a:xfrm>
            <a:off x="4160520" y="3438144"/>
            <a:ext cx="4434840" cy="548640"/>
          </a:xfrm>
          <a:prstGeom prst="rect">
            <a:avLst/>
          </a:prstGeom>
          <a:noFill/>
        </p:spPr>
        <p:txBody>
          <a:bodyPr wrap="square">
            <a:spAutoFit/>
          </a:bodyPr>
          <a:lstStyle/>
          <a:p>
            <a:pPr algn="l"/>
            <a:r>
              <a:rPr sz="1150" b="0" i="0">
                <a:solidFill>
                  <a:srgbClr val="A79E8E"/>
                </a:solidFill>
                <a:latin typeface="Arial"/>
              </a:rPr>
              <a:t>La demanda de vehículos económicos para trabajo ya es estructural, no solo personal.</a:t>
            </a:r>
          </a:p>
        </p:txBody>
      </p:sp>
      <p:sp>
        <p:nvSpPr>
          <p:cNvPr id="26" name="TextBox 25"/>
          <p:cNvSpPr txBox="1"/>
          <p:nvPr/>
        </p:nvSpPr>
        <p:spPr>
          <a:xfrm>
            <a:off x="274320" y="4846320"/>
            <a:ext cx="8595360" cy="274320"/>
          </a:xfrm>
          <a:prstGeom prst="rect">
            <a:avLst/>
          </a:prstGeom>
          <a:noFill/>
        </p:spPr>
        <p:txBody>
          <a:bodyPr wrap="square">
            <a:spAutoFit/>
          </a:bodyPr>
          <a:lstStyle/>
          <a:p>
            <a:pPr algn="ctr"/>
            <a:r>
              <a:rPr sz="1000" b="1" i="1">
                <a:solidFill>
                  <a:srgbClr val="E3A73E"/>
                </a:solidFill>
                <a:latin typeface="Arial"/>
              </a:rPr>
              <a:t>«Cuando el boleto cuesta como una cuota, la moto deja de ser un gusto y pasa a ser una cuenta.»</a:t>
            </a:r>
          </a:p>
        </p:txBody>
      </p:sp>
      <p:sp>
        <p:nvSpPr>
          <p:cNvPr id="27" name="TextBox 26"/>
          <p:cNvSpPr txBox="1"/>
          <p:nvPr/>
        </p:nvSpPr>
        <p:spPr>
          <a:xfrm>
            <a:off x="8321040" y="4846320"/>
            <a:ext cx="640080" cy="256032"/>
          </a:xfrm>
          <a:prstGeom prst="rect">
            <a:avLst/>
          </a:prstGeom>
          <a:noFill/>
        </p:spPr>
        <p:txBody>
          <a:bodyPr wrap="square">
            <a:spAutoFit/>
          </a:bodyPr>
          <a:lstStyle/>
          <a:p>
            <a:pPr algn="r"/>
            <a:r>
              <a:rPr sz="900" b="0" i="0">
                <a:solidFill>
                  <a:srgbClr val="746C5C"/>
                </a:solidFill>
                <a:latin typeface="Arial"/>
              </a:rPr>
              <a:t>09 / 10</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0E11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20040" y="45720"/>
            <a:ext cx="1371600" cy="1280160"/>
          </a:xfrm>
          <a:prstGeom prst="rect">
            <a:avLst/>
          </a:prstGeom>
          <a:noFill/>
        </p:spPr>
        <p:txBody>
          <a:bodyPr wrap="square">
            <a:spAutoFit/>
          </a:bodyPr>
          <a:lstStyle/>
          <a:p>
            <a:pPr algn="l"/>
            <a:r>
              <a:rPr sz="11000" b="1" i="0">
                <a:solidFill>
                  <a:srgbClr val="333026"/>
                </a:solidFill>
                <a:latin typeface="Georgia"/>
              </a:rPr>
              <a:t>“</a:t>
            </a:r>
          </a:p>
        </p:txBody>
      </p:sp>
      <p:sp>
        <p:nvSpPr>
          <p:cNvPr id="4" name="TextBox 3"/>
          <p:cNvSpPr txBox="1"/>
          <p:nvPr/>
        </p:nvSpPr>
        <p:spPr>
          <a:xfrm>
            <a:off x="640080" y="777240"/>
            <a:ext cx="7498079" cy="1783080"/>
          </a:xfrm>
          <a:prstGeom prst="rect">
            <a:avLst/>
          </a:prstGeom>
          <a:noFill/>
        </p:spPr>
        <p:txBody>
          <a:bodyPr wrap="square">
            <a:spAutoFit/>
          </a:bodyPr>
          <a:lstStyle/>
          <a:p>
            <a:pPr algn="l"/>
            <a:r>
              <a:rPr sz="1850" b="1" i="1">
                <a:solidFill>
                  <a:srgbClr val="F3EFE6"/>
                </a:solidFill>
                <a:latin typeface="Arial"/>
              </a:rPr>
              <a:t>Cuando el boleto cuesta como una cuota, la moto deja de ser un gusto y pasa a ser una cuenta.</a:t>
            </a:r>
          </a:p>
        </p:txBody>
      </p:sp>
      <p:sp>
        <p:nvSpPr>
          <p:cNvPr id="5" name="Rectangle 4"/>
          <p:cNvSpPr/>
          <p:nvPr/>
        </p:nvSpPr>
        <p:spPr>
          <a:xfrm>
            <a:off x="640080" y="2423160"/>
            <a:ext cx="457200" cy="41148"/>
          </a:xfrm>
          <a:prstGeom prst="rect">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0080" y="2606040"/>
            <a:ext cx="5486400" cy="365760"/>
          </a:xfrm>
          <a:prstGeom prst="rect">
            <a:avLst/>
          </a:prstGeom>
          <a:noFill/>
        </p:spPr>
        <p:txBody>
          <a:bodyPr wrap="square">
            <a:spAutoFit/>
          </a:bodyPr>
          <a:lstStyle/>
          <a:p>
            <a:pPr algn="l"/>
            <a:r>
              <a:rPr sz="1500" b="1" i="0">
                <a:solidFill>
                  <a:srgbClr val="E3A73E"/>
                </a:solidFill>
                <a:latin typeface="Arial"/>
              </a:rPr>
              <a:t>Agop Karagoz</a:t>
            </a:r>
          </a:p>
        </p:txBody>
      </p:sp>
      <p:sp>
        <p:nvSpPr>
          <p:cNvPr id="7" name="TextBox 6"/>
          <p:cNvSpPr txBox="1"/>
          <p:nvPr/>
        </p:nvSpPr>
        <p:spPr>
          <a:xfrm>
            <a:off x="640080" y="2971800"/>
            <a:ext cx="5486400" cy="320040"/>
          </a:xfrm>
          <a:prstGeom prst="rect">
            <a:avLst/>
          </a:prstGeom>
          <a:noFill/>
        </p:spPr>
        <p:txBody>
          <a:bodyPr wrap="square">
            <a:spAutoFit/>
          </a:bodyPr>
          <a:lstStyle/>
          <a:p>
            <a:pPr algn="l"/>
            <a:r>
              <a:rPr sz="1150" b="0" i="0">
                <a:solidFill>
                  <a:srgbClr val="A79E8E"/>
                </a:solidFill>
                <a:latin typeface="Arial"/>
              </a:rPr>
              <a:t>Director, KARTAL Consulting</a:t>
            </a:r>
          </a:p>
        </p:txBody>
      </p:sp>
      <p:sp>
        <p:nvSpPr>
          <p:cNvPr id="8" name="TextBox 7"/>
          <p:cNvSpPr txBox="1"/>
          <p:nvPr/>
        </p:nvSpPr>
        <p:spPr>
          <a:xfrm>
            <a:off x="6583680" y="2743200"/>
            <a:ext cx="2011680" cy="411480"/>
          </a:xfrm>
          <a:prstGeom prst="rect">
            <a:avLst/>
          </a:prstGeom>
          <a:noFill/>
        </p:spPr>
        <p:txBody>
          <a:bodyPr wrap="square">
            <a:spAutoFit/>
          </a:bodyPr>
          <a:lstStyle/>
          <a:p>
            <a:pPr algn="r"/>
            <a:r>
              <a:rPr sz="1600" b="1" i="0">
                <a:solidFill>
                  <a:srgbClr val="746C5C"/>
                </a:solidFill>
                <a:latin typeface="Arial"/>
              </a:rPr>
              <a:t>kartal.com.ar</a:t>
            </a:r>
          </a:p>
        </p:txBody>
      </p:sp>
      <p:sp>
        <p:nvSpPr>
          <p:cNvPr id="9" name="TextBox 8"/>
          <p:cNvSpPr txBox="1"/>
          <p:nvPr/>
        </p:nvSpPr>
        <p:spPr>
          <a:xfrm>
            <a:off x="548640" y="4846320"/>
            <a:ext cx="8046720" cy="274320"/>
          </a:xfrm>
          <a:prstGeom prst="rect">
            <a:avLst/>
          </a:prstGeom>
          <a:noFill/>
        </p:spPr>
        <p:txBody>
          <a:bodyPr wrap="square">
            <a:spAutoFit/>
          </a:bodyPr>
          <a:lstStyle/>
          <a:p>
            <a:pPr algn="ctr"/>
            <a:r>
              <a:rPr sz="900" b="0" i="0">
                <a:solidFill>
                  <a:srgbClr val="746C5C"/>
                </a:solidFill>
                <a:latin typeface="Arial"/>
              </a:rPr>
              <a:t>ESTRATEGIA · DECISIÓN · EJECUCIÓN  ·  14 de septiembre de 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