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Portada. El informe analiza el Informe de Deudores del Sistema Financiero del BCRA de junio 2026: tras 19 meses consecutivos de suba, la mora del credito a familias se estabilizo en 12,7%, pero sigue en niveles historicamente altos y ya excluyo a 6 millones de personas del sistema de credito.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Hook. Despues de 19 meses consecutivos de suba, la mora del credito a familias se estabilizo en 12,7% en junio de 2026, tras tocar en mayo un maximo de mas de dos decadas (12,8%). El freno es real pero no representa una mejora del problema de deuda de los hogares.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Dato clave visual. Prestamos personales (15,9%) y tarjetas de credito (13,1%) -el credito sin garantia- casi cuadruplican la mora de los creditos hipotecarios (1,6%) y superan ampliamente al credito a empresas (3,5%). El deterioro es predominantemente un fenomeno de consumo, no de financiamiento productivo.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Relevancia. Seis millones de personas quedaron excluidas de acceder a credito nuevo por tener prestamos impagos. Mas de una de cada cuatro personas que tomo credito en 2024-2025 dejo de ser sujeto de credito -la propia expansion crediticia reciente genero buena parte del deterioro actual.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Dato clave visual. La mora en entidades no financieras (fintech) llego a 33,0% en junio y sigue en alza, casi el triple que en entidades bancarias (12,7%). El canal fintech, que crecio fuerte en originacion de credito de consumo, hoy concentra el riesgo de cartera mas alto del sistema.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Implicancias estrategicas. Tres acciones: 1) No relajar politicas de riesgo en personales y tarjetas hasta confirmar la tendencia con mas de un mes de dato. 2) Auditar la exposicion a financiamiento via canales fintech, con mora casi tres veces superior a la bancaria. 3) Priorizar el crecimiento de cartera en lineas comerciales y credito garantizado, que ya muestran recuperacion real.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Cierre. La cita del director resume el argumento central: la estabilizacion de la mora en junio es un freno estadistico, no una recuperacion. El dano acumulado -19 meses de suba y 6 millones de personas excluidas del sistema- ya esta hecho y condiciona el consumo financiado de los proximos trimestres.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1.png"/><Relationship Id="rId4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4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7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051560"/>
            <a:ext cx="822960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FFFFFF"/>
                </a:solidFill>
                <a:latin typeface="Arial Black"/>
              </a:rPr>
              <a:t>LA MORA FRENÓ,
PERO NO BAJÓ</a:t>
            </a:r>
          </a:p>
        </p:txBody>
      </p:sp>
      <p:sp>
        <p:nvSpPr>
          <p:cNvPr id="4" name="Rectangle 3"/>
          <p:cNvSpPr/>
          <p:nvPr/>
        </p:nvSpPr>
        <p:spPr>
          <a:xfrm>
            <a:off x="2057400" y="2606040"/>
            <a:ext cx="5029200" cy="16000"/>
          </a:xfrm>
          <a:prstGeom prst="rect">
            <a:avLst/>
          </a:prstGeom>
          <a:solidFill>
            <a:srgbClr val="B895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" y="2743200"/>
            <a:ext cx="82296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0" i="0">
                <a:solidFill>
                  <a:srgbClr val="5B91CC"/>
                </a:solidFill>
                <a:latin typeface="Arial"/>
              </a:rPr>
              <a:t>Tras 19 subas mensuales seguidas, la mora del crédito a familias
se estabilizó en 12,7% — pero 6 millones ya quedaron fuera del sistema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70332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B8952A"/>
                </a:solidFill>
                <a:latin typeface="Arial"/>
              </a:rPr>
              <a:t>ESTRATEGIA · DECISIÓN · EJECUCIÓN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6263640"/>
            <a:ext cx="822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2E6CB8"/>
                </a:solidFill>
                <a:latin typeface="Arial"/>
              </a:rPr>
              <a:t>KARTAL Consulting  |  kartal.com.ar  |  Lunes 3 de agosto de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5989320"/>
            <a:ext cx="82296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5B91CC"/>
                </a:solidFill>
                <a:latin typeface="Arial"/>
              </a:rPr>
              <a:t>Fuente: BCRA — Informe de Deudores del Sistema Financiero, junio 2026</a:t>
            </a:r>
          </a:p>
        </p:txBody>
      </p:sp>
      <p:pic>
        <p:nvPicPr>
          <p:cNvPr id="9" name="Picture 8" descr="Kartal_Logo_tra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18872"/>
            <a:ext cx="118872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7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56032"/>
            <a:ext cx="82296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FFFFFF"/>
                </a:solidFill>
                <a:latin typeface="Arial Black"/>
              </a:rPr>
              <a:t>DIECINUEVE MESES DE DETERIORO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914400"/>
            <a:ext cx="9144000" cy="2194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500" b="1" i="0">
                <a:solidFill>
                  <a:srgbClr val="B8952A"/>
                </a:solidFill>
                <a:latin typeface="Arial Black"/>
              </a:rPr>
              <a:t>12,7%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46120"/>
            <a:ext cx="82296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 i="0">
                <a:solidFill>
                  <a:srgbClr val="FFFFFF"/>
                </a:solidFill>
                <a:latin typeface="Arial"/>
              </a:rPr>
              <a:t>de mora en el crédito a familias en junio — el primer freno tras 19 subas seguidas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977639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5B91CC"/>
                </a:solidFill>
                <a:latin typeface="Arial"/>
              </a:rPr>
              <a:t>Máximo en más de dos décadas en mayo (12,8%)  |  BCRA, jun-2026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4320" y="6473952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 i="1">
                <a:solidFill>
                  <a:srgbClr val="B8952A"/>
                </a:solidFill>
                <a:latin typeface="Arial"/>
              </a:rPr>
              <a:t>«El freno es real. La deuda acumulada, también.»</a:t>
            </a:r>
          </a:p>
        </p:txBody>
      </p:sp>
      <p:pic>
        <p:nvPicPr>
          <p:cNvPr id="8" name="Picture 7" descr="Kartal_Logo_tra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18872"/>
            <a:ext cx="118872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4F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182880"/>
            <a:ext cx="84124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 i="0">
                <a:solidFill>
                  <a:srgbClr val="17253D"/>
                </a:solidFill>
                <a:latin typeface="Arial Black"/>
              </a:rPr>
              <a:t>EL CRÉDITO SIN GARANTÍA ES EL MÁS GOLPEADO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713232"/>
            <a:ext cx="8412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i="0">
                <a:solidFill>
                  <a:srgbClr val="2E6CB8"/>
                </a:solidFill>
                <a:latin typeface="Arial"/>
              </a:rPr>
              <a:t>Mora por tipo de crédito, junio 2026</a:t>
            </a:r>
          </a:p>
        </p:txBody>
      </p:sp>
      <p:pic>
        <p:nvPicPr>
          <p:cNvPr id="5" name="Picture 4" descr="mora_credito_familias_2026_por_tip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143000"/>
            <a:ext cx="8046720" cy="47548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4320" y="6473952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 i="1">
                <a:solidFill>
                  <a:srgbClr val="B8952A"/>
                </a:solidFill>
                <a:latin typeface="Arial"/>
              </a:rPr>
              <a:t>«El freno es real. La deuda acumulada, también.»</a:t>
            </a:r>
          </a:p>
        </p:txBody>
      </p:sp>
      <p:pic>
        <p:nvPicPr>
          <p:cNvPr id="7" name="Picture 6" descr="Kartal_Logo_tran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118872"/>
            <a:ext cx="118872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E4D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56032"/>
            <a:ext cx="8229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 i="0">
                <a:solidFill>
                  <a:srgbClr val="FFFFFF"/>
                </a:solidFill>
                <a:latin typeface="Arial Black"/>
              </a:rPr>
              <a:t>EL DAÑO YA ESTÁ HECHO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005840"/>
            <a:ext cx="822960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800" b="1" i="0">
                <a:solidFill>
                  <a:srgbClr val="B8952A"/>
                </a:solidFill>
                <a:latin typeface="Arial Black"/>
              </a:rPr>
              <a:t>6 millones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377440"/>
            <a:ext cx="8229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 i="0">
                <a:solidFill>
                  <a:srgbClr val="FFFFFF"/>
                </a:solidFill>
                <a:latin typeface="Arial"/>
              </a:rPr>
              <a:t>de personas quedaron excluidas de acceder a crédito nuevo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9718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5B91CC"/>
                </a:solidFill>
                <a:latin typeface="Arial"/>
              </a:rPr>
              <a:t>por registrar préstamos impagos  |  BCRA, jun-2026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3840480"/>
            <a:ext cx="82296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1">
                <a:solidFill>
                  <a:srgbClr val="D6E8F7"/>
                </a:solidFill>
                <a:latin typeface="Arial"/>
              </a:rPr>
              <a:t>Más de 1 de cada 4 personas que tomó crédito en 2024-2025
dejó de ser sujeto de crédito.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" y="6473952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 i="1">
                <a:solidFill>
                  <a:srgbClr val="B8952A"/>
                </a:solidFill>
                <a:latin typeface="Arial"/>
              </a:rPr>
              <a:t>«El freno es real. La deuda acumulada, también.»</a:t>
            </a:r>
          </a:p>
        </p:txBody>
      </p:sp>
      <p:pic>
        <p:nvPicPr>
          <p:cNvPr id="9" name="Picture 8" descr="Kartal_Logo_tra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18872"/>
            <a:ext cx="1188720" cy="50292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6263640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B8952A"/>
                </a:solidFill>
                <a:latin typeface="Arial"/>
              </a:rPr>
              <a:t>KARTAL Consulting · kartal.com.ar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4F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182880"/>
            <a:ext cx="84124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500" b="1" i="0">
                <a:solidFill>
                  <a:srgbClr val="17253D"/>
                </a:solidFill>
                <a:latin typeface="Arial Black"/>
              </a:rPr>
              <a:t>DOS SISTEMAS, DOS RIESGOS DISTINTOS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713232"/>
            <a:ext cx="8412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i="0">
                <a:solidFill>
                  <a:srgbClr val="2E6CB8"/>
                </a:solidFill>
                <a:latin typeface="Arial"/>
              </a:rPr>
              <a:t>La mora en fintech casi triplica a la de los bancos</a:t>
            </a:r>
          </a:p>
        </p:txBody>
      </p:sp>
      <p:pic>
        <p:nvPicPr>
          <p:cNvPr id="5" name="Picture 4" descr="mora_credito_familias_2026_bancos_fintec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7360" y="1051560"/>
            <a:ext cx="5669280" cy="47548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4320" y="6473952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 i="1">
                <a:solidFill>
                  <a:srgbClr val="B8952A"/>
                </a:solidFill>
                <a:latin typeface="Arial"/>
              </a:rPr>
              <a:t>«El freno es real. La deuda acumulada, también.»</a:t>
            </a:r>
          </a:p>
        </p:txBody>
      </p:sp>
      <p:pic>
        <p:nvPicPr>
          <p:cNvPr id="7" name="Picture 6" descr="Kartal_Logo_tran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118872"/>
            <a:ext cx="118872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4F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201168"/>
            <a:ext cx="8412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300" b="1" i="0">
                <a:solidFill>
                  <a:srgbClr val="17253D"/>
                </a:solidFill>
                <a:latin typeface="Arial Black"/>
              </a:rPr>
              <a:t>LO QUE ESTO SIGNIFICA PARA QUIEN FINANCIA</a:t>
            </a:r>
          </a:p>
        </p:txBody>
      </p:sp>
      <p:sp>
        <p:nvSpPr>
          <p:cNvPr id="4" name="Rectangle 3"/>
          <p:cNvSpPr/>
          <p:nvPr/>
        </p:nvSpPr>
        <p:spPr>
          <a:xfrm>
            <a:off x="411480" y="1005840"/>
            <a:ext cx="2606040" cy="489204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11480" y="1078992"/>
            <a:ext cx="26060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 i="0">
                <a:solidFill>
                  <a:srgbClr val="FFFFFF"/>
                </a:solidFill>
                <a:latin typeface="Arial Black"/>
              </a:rPr>
              <a:t>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1645920"/>
            <a:ext cx="26060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 i="0">
                <a:solidFill>
                  <a:srgbClr val="FFFFFF"/>
                </a:solidFill>
                <a:latin typeface="Arial"/>
              </a:rPr>
              <a:t>No relajar
políticas de riesgo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2606040"/>
            <a:ext cx="260604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FFFFFF"/>
                </a:solidFill>
                <a:latin typeface="Arial"/>
              </a:rPr>
              <a:t>Un solo mes de pausa
no confirma cambio de
tendencia tras 19 meses
de suba consecutiva.</a:t>
            </a:r>
          </a:p>
        </p:txBody>
      </p:sp>
      <p:sp>
        <p:nvSpPr>
          <p:cNvPr id="8" name="Rectangle 7"/>
          <p:cNvSpPr/>
          <p:nvPr/>
        </p:nvSpPr>
        <p:spPr>
          <a:xfrm>
            <a:off x="3246120" y="1005840"/>
            <a:ext cx="2606040" cy="4892040"/>
          </a:xfrm>
          <a:prstGeom prst="rect">
            <a:avLst/>
          </a:prstGeom>
          <a:solidFill>
            <a:srgbClr val="E36C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246120" y="1078992"/>
            <a:ext cx="26060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 i="0">
                <a:solidFill>
                  <a:srgbClr val="FFFFFF"/>
                </a:solidFill>
                <a:latin typeface="Arial Black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46120" y="1645920"/>
            <a:ext cx="26060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 i="0">
                <a:solidFill>
                  <a:srgbClr val="FFFFFF"/>
                </a:solidFill>
                <a:latin typeface="Arial"/>
              </a:rPr>
              <a:t>Auditar exposición
a fintech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46120" y="2606040"/>
            <a:ext cx="260604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FFFFFF"/>
                </a:solidFill>
                <a:latin typeface="Arial"/>
              </a:rPr>
              <a:t>La mora no bancaria
triplica a la bancaria
y sigue en alza -revisar
canales de originación.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080760" y="1005840"/>
            <a:ext cx="2606040" cy="4892040"/>
          </a:xfrm>
          <a:prstGeom prst="rect">
            <a:avLst/>
          </a:prstGeom>
          <a:solidFill>
            <a:srgbClr val="2E6C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080760" y="1078992"/>
            <a:ext cx="26060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 i="0">
                <a:solidFill>
                  <a:srgbClr val="FFFFFF"/>
                </a:solidFill>
                <a:latin typeface="Arial Black"/>
              </a:rPr>
              <a:t>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80760" y="1645920"/>
            <a:ext cx="26060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 i="0">
                <a:solidFill>
                  <a:srgbClr val="FFFFFF"/>
                </a:solidFill>
                <a:latin typeface="Arial"/>
              </a:rPr>
              <a:t>Priorizar crédito
con garantía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80760" y="2606040"/>
            <a:ext cx="260604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FFFFFF"/>
                </a:solidFill>
                <a:latin typeface="Arial"/>
              </a:rPr>
              <a:t>Comercial y garantizado
ya crecen en términos
reales; el consumo sin
garantía todavía cae.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4320" y="6473952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 i="1">
                <a:solidFill>
                  <a:srgbClr val="B8952A"/>
                </a:solidFill>
                <a:latin typeface="Arial"/>
              </a:rPr>
              <a:t>«El freno es real. La deuda acumulada, también.»</a:t>
            </a:r>
          </a:p>
        </p:txBody>
      </p:sp>
      <p:pic>
        <p:nvPicPr>
          <p:cNvPr id="17" name="Picture 16" descr="Kartal_Logo_tra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18872"/>
            <a:ext cx="1188720" cy="50292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0" y="6263640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B8952A"/>
                </a:solidFill>
                <a:latin typeface="Arial"/>
              </a:rPr>
              <a:t>KARTAL Consulting · kartal.com.ar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7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2286000" y="1417320"/>
            <a:ext cx="4572000" cy="16000"/>
          </a:xfrm>
          <a:prstGeom prst="rect">
            <a:avLst/>
          </a:prstGeom>
          <a:solidFill>
            <a:srgbClr val="B895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7498079" cy="2651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900" b="1" i="1">
                <a:solidFill>
                  <a:srgbClr val="FFFFFF"/>
                </a:solidFill>
                <a:latin typeface="Arial"/>
              </a:rPr>
              <a:t>«El freno es real. La deuda acumulada, también. Un mes de pausa no borra 19 meses de deterioro ni a los seis millones de personas que ya quedaron afuera del sistema.»</a:t>
            </a:r>
          </a:p>
        </p:txBody>
      </p:sp>
      <p:sp>
        <p:nvSpPr>
          <p:cNvPr id="5" name="Rectangle 4"/>
          <p:cNvSpPr/>
          <p:nvPr/>
        </p:nvSpPr>
        <p:spPr>
          <a:xfrm>
            <a:off x="2971800" y="4480560"/>
            <a:ext cx="3200400" cy="16000"/>
          </a:xfrm>
          <a:prstGeom prst="rect">
            <a:avLst/>
          </a:prstGeom>
          <a:solidFill>
            <a:srgbClr val="B895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0" y="4663440"/>
            <a:ext cx="9144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 i="0">
                <a:solidFill>
                  <a:srgbClr val="B8952A"/>
                </a:solidFill>
                <a:latin typeface="Arial"/>
              </a:rPr>
              <a:t>Agop Karagoz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5102352"/>
            <a:ext cx="9144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i="0">
                <a:solidFill>
                  <a:srgbClr val="5B91CC"/>
                </a:solidFill>
                <a:latin typeface="Arial"/>
              </a:rPr>
              <a:t>Director — KARTAL Consulting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5513832"/>
            <a:ext cx="9144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2E6CB8"/>
                </a:solidFill>
                <a:latin typeface="Arial"/>
              </a:rPr>
              <a:t>kartal.com.ar/informes/mora_credito_familias_2026.php</a:t>
            </a:r>
          </a:p>
        </p:txBody>
      </p:sp>
      <p:pic>
        <p:nvPicPr>
          <p:cNvPr id="9" name="Picture 8" descr="Kartal_Logo_tra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18872"/>
            <a:ext cx="1188720" cy="50292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6263640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B8952A"/>
                </a:solidFill>
                <a:latin typeface="Arial"/>
              </a:rPr>
              <a:t>KARTAL Consulting · kartal.com.ar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