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la mineria argentina rompio todos los records en cuatro meses. Contexto: US$3.254M, crecimiento 84,3%, record historico. Bajada: litio y oro como motores del boom. Consecuencia: segundo vector de divisas genuinas para Argentina. «US$3.254 millones en cuatro meses: la mineria argentina rompio todos los records»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+84,3% es el crecimiento interanual de las exportaciones mineras. Contexto: US$3.254M acumulados en solo cuatro meses. Bajada: 161,8% por encima del promedio historico 2010-2025. Consecuencia: no es un pico coyuntural, es un salto estructural. «US$3.254 millones en cuatro meses: la mineria argentina rompio todos los records»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el record lo hacen dos productos. Contexto: oro lidera con $514M, litio sigue con $187M. Bajada: juntos representan el 86% de las exportaciones mineras de abril. Consecuencia: la diversificacion dentro del sector reduce riesgo. «US$3.254 millones en cuatro meses: la mineria argentina rompio todos los records»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el litio crece 137,8% en valor pero tambien 53,7% en volumen fisico. Contexto: no es solo un efecto precio, hay produccion adicional real. Bajada: Argentina avanza en el Triangulo del Litio junto a Chile y Bolivia. Consecuencia: el crecimiento tiene sustento productivo, no es una burbuja. «US$3.254 millones en cuatro meses: la mineria argentina rompio todos los records»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China es el comprador de litio que mas crece: +187%. Contexto: EEUU +101%, Corea +99%, Alemania +97%. Bajada: la demanda es global y viene de las cadenas de baterias y metales preciosos. Consecuencia: Argentina no depende de un solo comprador. «US$3.254 millones en cuatro meses: la mineria argentina rompio todos los records»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Argentina exporta el recurso crudo, no el producto terminado. Contexto: el oro se refina en Suiza, el litio se transforma en Asia. Bajada: el salto cualitativo pendiente es la industrializacion local. Consecuencia: cada dolar exportado hoy podria valer 3-5 veces mas con procesamiento. «US$3.254 millones en cuatro meses: la mineria argentina rompio todos los records»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por primera vez Argentina tiene tres vectores exportadores simultaneos. Contexto: agro, energia y mineria operan en paralelo. Bajada: el 10,9% de participacion minera en exportaciones totales es historico. Consecuencia: la dependencia del agro se diluye estructuralmente. «US$3.254 millones en cuatro meses: la mineria argentina rompio todos los records»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el futuro depende de tres variables: precio, inversion y politica. Contexto: el escenario base es crecimiento sostenido sin salto cualitativo. Bajada: el techo es &gt;$12.000M anuales si el RIGI funciona y se suma refinacion. Consecuencia: la ventana de decision es ahora, no en 2028. «US$3.254 millones en cuatro meses: la mineria argentina rompio todos los records»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Cierre: la frase que resume todo el informe. Contexto: record historico de exportaciones mineras. Bajada: Argentina consolida un tercer vector exportador. Consecuencia: la oportunidad de posicionarse en la cadena minera es ahora. «US$3.254 millones en cuatro meses: la mineria argentina rompio todos los records»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725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737360"/>
            <a:ext cx="76809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 i="0">
                <a:solidFill>
                  <a:srgbClr val="FFFFFF"/>
                </a:solidFill>
                <a:latin typeface="Arial"/>
              </a:rPr>
              <a:t>LA MONTANA DE ORO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017520"/>
            <a:ext cx="73152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100" b="0" i="0">
                <a:solidFill>
                  <a:srgbClr val="5B91CC"/>
                </a:solidFill>
                <a:latin typeface="Arial"/>
              </a:rPr>
              <a:t>Las exportaciones mineras crecen 84,3% y superan el
promedio 2010-2025 en 161,8%.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0" y="4160520"/>
            <a:ext cx="3657600" cy="22860"/>
          </a:xfrm>
          <a:prstGeom prst="rect">
            <a:avLst/>
          </a:prstGeom>
          <a:solidFill>
            <a:srgbClr val="B895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438912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B8952A"/>
                </a:solidFill>
                <a:latin typeface="Arial"/>
              </a:rPr>
              <a:t>ESTRATEGIA · DECISION · EJECUCION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12648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2E6CB8"/>
                </a:solidFill>
                <a:latin typeface="Arial"/>
              </a:rPr>
              <a:t>KARTAL Consulting | kartal.com.ar | Viernes 18 de Junio de 2026</a:t>
            </a:r>
          </a:p>
        </p:txBody>
      </p:sp>
      <p:pic>
        <p:nvPicPr>
          <p:cNvPr id="8" name="Picture 7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39" y="5029200"/>
            <a:ext cx="1737360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725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18872"/>
            <a:ext cx="1188720" cy="502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731520"/>
            <a:ext cx="76809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FFFFFF"/>
                </a:solidFill>
                <a:latin typeface="Arial"/>
              </a:rPr>
              <a:t>CUATRO MESES. UN RECORD QUE CAMBIA EL MAPA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691640"/>
            <a:ext cx="768096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0" b="1" i="0">
                <a:solidFill>
                  <a:srgbClr val="B8952A"/>
                </a:solidFill>
                <a:latin typeface="Arial"/>
              </a:rPr>
              <a:t>+84,3%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337560"/>
            <a:ext cx="7315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0" i="0">
                <a:solidFill>
                  <a:srgbClr val="5B91CC"/>
                </a:solidFill>
                <a:latin typeface="Arial"/>
              </a:rPr>
              <a:t>Crecimiento interanual de exportaciones mineras — Enero a Abril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931920"/>
            <a:ext cx="7315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 i="0">
                <a:solidFill>
                  <a:srgbClr val="FFFFFF"/>
                </a:solidFill>
                <a:latin typeface="Arial"/>
              </a:rPr>
              <a:t>US$3.254 millones — el mayor nivel de la historia argentina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4663440"/>
            <a:ext cx="6400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2E6CB8"/>
                </a:solidFill>
                <a:latin typeface="Arial"/>
              </a:rPr>
              <a:t>161,8% por encima del promedio 2010-2025  |  Fuente: Ministerio de Economia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446520"/>
            <a:ext cx="8229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1">
                <a:solidFill>
                  <a:srgbClr val="B8952A"/>
                </a:solidFill>
                <a:latin typeface="Arial"/>
              </a:rPr>
              <a:t>«US$3.254 millones en cuatro meses: la mineria argentina rompio todos los records»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18872"/>
            <a:ext cx="1188720" cy="502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768096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 i="0">
                <a:solidFill>
                  <a:srgbClr val="17253D"/>
                </a:solidFill>
                <a:latin typeface="Arial"/>
              </a:rPr>
              <a:t>ORO Y LITIO: LOS DOS MOTORES DEL BOOM</a:t>
            </a:r>
          </a:p>
        </p:txBody>
      </p:sp>
      <p:pic>
        <p:nvPicPr>
          <p:cNvPr id="5" name="Picture 4" descr="mineria_record_2026_composic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8720" y="1280160"/>
            <a:ext cx="6766560" cy="372084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1520" y="5715000"/>
            <a:ext cx="76809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2E6CB8"/>
                </a:solidFill>
                <a:latin typeface="Arial"/>
              </a:rPr>
              <a:t>Abril 2026: US$817M exportados  |  Oro $514M (63%) — Litio $187M (23%)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12648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2E6CB8"/>
                </a:solidFill>
                <a:latin typeface="Arial"/>
              </a:rPr>
              <a:t>KARTAL Consulting | kartal.com.ar | Viernes 18 de Junio de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4D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18872"/>
            <a:ext cx="1188720" cy="502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594360"/>
            <a:ext cx="768096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FFFFFF"/>
                </a:solidFill>
                <a:latin typeface="Arial"/>
              </a:rPr>
              <a:t>EL LITIO: LA APUESTA ESTRUCTURAL DE ARGENTINA</a:t>
            </a:r>
          </a:p>
        </p:txBody>
      </p:sp>
      <p:pic>
        <p:nvPicPr>
          <p:cNvPr id="5" name="Picture 4" descr="mineria_record_2026_liti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1417320"/>
            <a:ext cx="6949440" cy="382141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1520" y="5742432"/>
            <a:ext cx="76809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5B91CC"/>
                </a:solidFill>
                <a:latin typeface="Arial"/>
              </a:rPr>
              <a:t>+137,8% interanual | Volumenes fisicos +53,7% | No es precio: es produccion real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46520"/>
            <a:ext cx="8229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1">
                <a:solidFill>
                  <a:srgbClr val="B8952A"/>
                </a:solidFill>
                <a:latin typeface="Arial"/>
              </a:rPr>
              <a:t>«US$3.254 millones en cuatro meses: la mineria argentina rompio todos los records»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18872"/>
            <a:ext cx="1188720" cy="502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768096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17253D"/>
                </a:solidFill>
                <a:latin typeface="Arial"/>
              </a:rPr>
              <a:t>EL MUNDO COMPRA ARGENTINA: CHINA LIDERA CON +187%</a:t>
            </a:r>
          </a:p>
        </p:txBody>
      </p:sp>
      <p:pic>
        <p:nvPicPr>
          <p:cNvPr id="5" name="Picture 4" descr="mineria_record_2026_destino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" y="1280160"/>
            <a:ext cx="7132320" cy="391368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1520" y="5715000"/>
            <a:ext cx="76809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2E6CB8"/>
                </a:solidFill>
                <a:latin typeface="Arial"/>
              </a:rPr>
              <a:t>89% de las exportaciones de abril concentradas en 6 destinos | US$730M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12648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2E6CB8"/>
                </a:solidFill>
                <a:latin typeface="Arial"/>
              </a:rPr>
              <a:t>KARTAL Consulting | kartal.com.ar | Viernes 18 de Junio de 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725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18872"/>
            <a:ext cx="1188720" cy="502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658368"/>
            <a:ext cx="768096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FFFFFF"/>
                </a:solidFill>
                <a:latin typeface="Arial"/>
              </a:rPr>
              <a:t>LA TRAMPA QUE NADIE VE: EXTRAEMOS, PERO NO PROCESAMOS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508760"/>
            <a:ext cx="3931920" cy="4206240"/>
          </a:xfrm>
          <a:prstGeom prst="roundRect">
            <a:avLst/>
          </a:prstGeom>
          <a:solidFill>
            <a:srgbClr val="1E4D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4754880" y="1508760"/>
            <a:ext cx="3931920" cy="4206240"/>
          </a:xfrm>
          <a:prstGeom prst="roundRect">
            <a:avLst/>
          </a:prstGeom>
          <a:solidFill>
            <a:srgbClr val="1A1A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1737360"/>
            <a:ext cx="35661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5B91CC"/>
                </a:solidFill>
                <a:latin typeface="Arial"/>
              </a:rPr>
              <a:t>LO QUE EXPORTAMOS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377440"/>
            <a:ext cx="356616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 i="0">
                <a:solidFill>
                  <a:srgbClr val="FFFFFF"/>
                </a:solidFill>
                <a:latin typeface="Arial"/>
              </a:rPr>
              <a:t>Oro sin refinar
(via Suiza)
Litio como
carbonato/hidroxido
Plata en
lingotes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37760" y="1737360"/>
            <a:ext cx="35661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B8952A"/>
                </a:solidFill>
                <a:latin typeface="Arial"/>
              </a:rPr>
              <a:t>LO QUE PODRIAMOS HACER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37760" y="2377440"/>
            <a:ext cx="356616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 i="0">
                <a:solidFill>
                  <a:srgbClr val="FFFFFF"/>
                </a:solidFill>
                <a:latin typeface="Arial"/>
              </a:rPr>
              <a:t>Refinacion de oro
en Argentina
Celdas y baterias
de litio
Plata para
electronica e IA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5806440"/>
            <a:ext cx="76809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E36C09"/>
                </a:solidFill>
                <a:latin typeface="Arial"/>
              </a:rPr>
              <a:t>Capturamos el valor de la extraccion. El valor agregado sigue yendose afuera.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6446520"/>
            <a:ext cx="8229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1">
                <a:solidFill>
                  <a:srgbClr val="B8952A"/>
                </a:solidFill>
                <a:latin typeface="Arial"/>
              </a:rPr>
              <a:t>«US$3.254 millones en cuatro meses: la mineria argentina rompio todos los records»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4D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18872"/>
            <a:ext cx="1188720" cy="502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658368"/>
            <a:ext cx="768096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FFFFFF"/>
                </a:solidFill>
                <a:latin typeface="Arial"/>
              </a:rPr>
              <a:t>ARGENTINA TIENE AHORA UN SEGUNDO VECTOR DE DIVISAS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600200"/>
            <a:ext cx="7315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0" b="1" i="0">
                <a:solidFill>
                  <a:srgbClr val="B8952A"/>
                </a:solidFill>
                <a:latin typeface="Arial"/>
              </a:rPr>
              <a:t>10,9%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33172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FFFFFF"/>
                </a:solidFill>
                <a:latin typeface="Arial"/>
              </a:rPr>
              <a:t>de las exportaciones totales del pais ya son mineria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926080"/>
            <a:ext cx="73152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5B91CC"/>
                </a:solidFill>
                <a:latin typeface="Arial"/>
              </a:rPr>
              <a:t>Por primera vez en su historia, Argentina consolida tres
vectores exportadores simultaneos:
1. AGRO — tradicional, estacional, sujeto a clima
2. ENERGIA — Vaca Muerta en expansion
3. MINERIA — record historico, con RIGI como catalizador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46520"/>
            <a:ext cx="8229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1">
                <a:solidFill>
                  <a:srgbClr val="B8952A"/>
                </a:solidFill>
                <a:latin typeface="Arial"/>
              </a:rPr>
              <a:t>«US$3.254 millones en cuatro meses: la mineria argentina rompio todos los records»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18872"/>
            <a:ext cx="1188720" cy="502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768096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17253D"/>
                </a:solidFill>
                <a:latin typeface="Arial"/>
              </a:rPr>
              <a:t>TRES FUTUROS POSIBLES PARA LA MINERIA ARGENTINA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11480" y="1417320"/>
            <a:ext cx="2697480" cy="429768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600200"/>
            <a:ext cx="25146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17253D"/>
                </a:solidFill>
                <a:latin typeface="Arial"/>
              </a:rPr>
              <a:t>RIGI atrae
inversion y
escala refinacion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2514600"/>
            <a:ext cx="2514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375623"/>
                </a:solidFill>
                <a:latin typeface="Arial"/>
              </a:rPr>
              <a:t>&gt;US$12.000M
en 2027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291840" y="1417320"/>
            <a:ext cx="2697480" cy="429768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383280" y="1600200"/>
            <a:ext cx="25146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17253D"/>
                </a:solidFill>
                <a:latin typeface="Arial"/>
              </a:rPr>
              <a:t>Crecimiento
se mantiene
sin escalar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83280" y="2514600"/>
            <a:ext cx="2514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2E6CB8"/>
                </a:solidFill>
                <a:latin typeface="Arial"/>
              </a:rPr>
              <a:t>~US$9.000M
en 2026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417320"/>
            <a:ext cx="2697480" cy="4297680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63640" y="1600200"/>
            <a:ext cx="25146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17253D"/>
                </a:solidFill>
                <a:latin typeface="Arial"/>
              </a:rPr>
              <a:t>Caida del
precio litio/oro;
inversion frenada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63640" y="2514600"/>
            <a:ext cx="2514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E36C09"/>
                </a:solidFill>
                <a:latin typeface="Arial"/>
              </a:rPr>
              <a:t>&lt;US$6.000M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3474720"/>
            <a:ext cx="25146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17253D"/>
                </a:solidFill>
                <a:latin typeface="Arial"/>
              </a:rPr>
              <a:t>RIGI activo
Litio industrializado
Argentina como hub
minero regional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83280" y="3474720"/>
            <a:ext cx="25146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17253D"/>
                </a:solidFill>
                <a:latin typeface="Arial"/>
              </a:rPr>
              <a:t>Record se sostiene
Sin salto cualitativo
en valor agregado
local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63640" y="3474720"/>
            <a:ext cx="25146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17253D"/>
                </a:solidFill>
                <a:latin typeface="Arial"/>
              </a:rPr>
              <a:t>Retroceso parcial
Exposicion a volatilidad
de commodities
sin cobertura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612648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2E6CB8"/>
                </a:solidFill>
                <a:latin typeface="Arial"/>
              </a:rPr>
              <a:t>KARTAL Consulting | kartal.com.ar | Viernes 18 de Junio de 2026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725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Kartal_Logo_tr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18872"/>
            <a:ext cx="1188720" cy="502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1645920"/>
            <a:ext cx="7680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5B91CC"/>
                </a:solidFill>
                <a:latin typeface="Arial"/>
              </a:rPr>
              <a:t>LA IDEA QUE QUEDA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331720"/>
            <a:ext cx="786384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1">
                <a:solidFill>
                  <a:srgbClr val="B8952A"/>
                </a:solidFill>
                <a:latin typeface="Arial"/>
              </a:rPr>
              <a:t>«US$3.254 millones en cuatro meses: la mineria argentina rompio todos los records»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4754880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FFFFFF"/>
                </a:solidFill>
                <a:latin typeface="Arial"/>
              </a:rPr>
              <a:t>Analisis completo en kartal.com.ar/informes/mineria_record_2026.php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12648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2E6CB8"/>
                </a:solidFill>
                <a:latin typeface="Arial"/>
              </a:rPr>
              <a:t>KARTAL Consulting | kartal.com.ar | Viernes 18 de Junio de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