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Portada. El informe compara cuántas horas de trabajo necesita un asalariado para comprar un iPhone, zapatillas, un jean y un Smart TV en cada provincia argentina. Relevamiento de Focus Market (Damián Di Pace), publicado por Ámbito.com el 21 de julio de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Implicancias estratégicas. Tres acciones: 1) Revisar pricing único nacional en las 8 provincias críticas. 2) Priorizar financiamiento en cuotas como palanca de acceso, más eficaz que descuentos de lista. 3) Ajustar bandas salariales de operaciones multi-provincia contra el poder adquisitivo real.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Cierre. La cita del director resume el argumento central: el precio nominal es uniforme, pero el esfuerzo real para pagarlo varía hasta 2,8 veces entre provincias. Esa brecha es la desigualdad que el promedio nacional esconde, y la que las empresas con estrategia comercial uniforme no están viendo.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Hook. La brecha máxima entre provincias es de 2,8 veces: un trabajador de Tierra del Fuego necesita 475 horas de trabajo para comprar un iPhone, uno de La Rioja necesita 1.342. Son 867 horas de diferencia — casi 5 meses de jornada completa extra por el mismo producto.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Situación. Tierra del Fuego y La Rioja son los dos extremos del mapa de poder adquisitivo: 475 horas vs 1.342 horas para el mismo iPhone. La diferencia de 867 horas equivale a casi 5 meses de jornada completa adicionales.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Relevancia. Ocho provincias del NOA y el NEA superan las 1.000 horas de esfuerzo laboral para comprar un iPhone: Chaco, Formosa, La Rioja, Corrientes, Jujuy, Santiago del Estero, Salta y Tucumán. Un tercio del país queda estructuralmente fuera del alcance de bienes de valor unitario alto.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Dato clave visual. El gráfico compara las horas necesarias en Tierra del Fuego y La Rioja para los cuatro productos relevados: zapatillas, jean, TV y iPhone. La brecha proporcional es consistente en los cuatro casos — no es un efecto aislado del producto más caro.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Impacto real. La informalidad laboral castiga más donde el ingreso de base ya es más bajo: en La Rioja, un trabajador informal necesita 447 horas más que uno formal para comprar un iPhone; en Chaco, 397 horas más; en Tierra del Fuego, solo 159 horas más. La brecha absoluta de informalidad es mayor cuanto más pobre es la provincia.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Dato clave visual. El gráfico de barras agrupadas compara horas formal vs informal para un iPhone en las tres provincias con dato disponible: La Rioja, Chaco y Tierra del Fuego. La brecha absoluta crece a medida que baja el ingreso provincial de base.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Contexto estructural. El ingreso per cápita familiar mensual es de u$s 550 en La Rioja, u$s 619 en Chaco y u$s 1.031 en CABA. La brecha de horas de trabajo por producto es, en esencia, un reflejo directo de esta brecha de ingreso de base.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Dato clave visual. El ingreso per cápita familiar es el driver estructural detrás de toda la brecha de horas de trabajo: CABA casi duplica a La Rioja en ingreso de base.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8229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 i="0">
                <a:solidFill>
                  <a:srgbClr val="FFFFFF"/>
                </a:solidFill>
                <a:latin typeface="Arial Black"/>
              </a:rPr>
              <a:t>EL IPHONE QUE CUESTA EL TRIPLE
SEGÚN DÓNDE VIVÍS</a:t>
            </a:r>
          </a:p>
        </p:txBody>
      </p:sp>
      <p:sp>
        <p:nvSpPr>
          <p:cNvPr id="4" name="Rectangle 3"/>
          <p:cNvSpPr/>
          <p:nvPr/>
        </p:nvSpPr>
        <p:spPr>
          <a:xfrm>
            <a:off x="2057400" y="2697480"/>
            <a:ext cx="50292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834640"/>
            <a:ext cx="8229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 i="0">
                <a:solidFill>
                  <a:srgbClr val="5B91CC"/>
                </a:solidFill>
                <a:latin typeface="Arial"/>
              </a:rPr>
              <a:t>Un trabajador de Tierra del Fuego necesita 475 horas para comprar un iPhone.
Uno de La Rioja, 1.342 — 2,8 veces más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79476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B8952A"/>
                </a:solidFill>
                <a:latin typeface="Arial"/>
              </a:rPr>
              <a:t>ESTRATEGIA · DECISIÓN · EJECUCIÓN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26364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2E6CB8"/>
                </a:solidFill>
                <a:latin typeface="Arial"/>
              </a:rPr>
              <a:t>KARTAL Consulting  |  kartal.com.ar  |  Martes 21 de julio de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98932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5B91CC"/>
                </a:solidFill>
                <a:latin typeface="Arial"/>
              </a:rPr>
              <a:t>Fuente: Focus Market — Ambito.com, julio 2026</a:t>
            </a:r>
          </a:p>
        </p:txBody>
      </p:sp>
      <p:pic>
        <p:nvPicPr>
          <p:cNvPr id="9" name="Picture 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01168"/>
            <a:ext cx="8412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17253D"/>
                </a:solidFill>
                <a:latin typeface="Arial Black"/>
              </a:rPr>
              <a:t>LO QUE ESTO SIGNIFICA PARA LAS EMPRESAS</a:t>
            </a:r>
          </a:p>
        </p:txBody>
      </p:sp>
      <p:sp>
        <p:nvSpPr>
          <p:cNvPr id="4" name="Rectangle 3"/>
          <p:cNvSpPr/>
          <p:nvPr/>
        </p:nvSpPr>
        <p:spPr>
          <a:xfrm>
            <a:off x="411480" y="1005840"/>
            <a:ext cx="2606040" cy="4892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1148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Precio único
nacional, no neutro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El mismo ticket exige
2 a 3 veces más esfuerzo
en el NOA-NEA. Evaluar
pricing regional.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6120" y="1005840"/>
            <a:ext cx="2606040" cy="489204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4612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4612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Financiamiento
como palanca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4612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Cuotas y crédito de consumo
compensan la brecha de
horas más que cualquier
descuento de lista.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80760" y="1005840"/>
            <a:ext cx="2606040" cy="4892040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08076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8076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Compensación
multi-provincia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8076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Salario nominal igual no
es poder adquisitivo igual.
Ajustar bandas salariales
por costo de vida real.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precio es el mismo en todo el país. El esfuerzo para pagarlo, no.»</a:t>
            </a:r>
          </a:p>
        </p:txBody>
      </p:sp>
      <p:pic>
        <p:nvPicPr>
          <p:cNvPr id="17" name="Picture 16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286000" y="1417320"/>
            <a:ext cx="45720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7498079" cy="2651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1">
                <a:solidFill>
                  <a:srgbClr val="FFFFFF"/>
                </a:solidFill>
                <a:latin typeface="Arial"/>
              </a:rPr>
              <a:t>«El precio de un iPhone es el mismo en Ushuaia que en La Rioja. Lo que cambia es cuánta vida hay que entregar a cambio. Esa es la desigualdad que el promedio nacional esconde.»</a:t>
            </a:r>
          </a:p>
        </p:txBody>
      </p:sp>
      <p:sp>
        <p:nvSpPr>
          <p:cNvPr id="5" name="Rectangle 4"/>
          <p:cNvSpPr/>
          <p:nvPr/>
        </p:nvSpPr>
        <p:spPr>
          <a:xfrm>
            <a:off x="2971800" y="4480560"/>
            <a:ext cx="32004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4663440"/>
            <a:ext cx="9144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B8952A"/>
                </a:solidFill>
                <a:latin typeface="Arial"/>
              </a:rPr>
              <a:t>Agop Karagoz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10235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5B91CC"/>
                </a:solidFill>
                <a:latin typeface="Arial"/>
              </a:rPr>
              <a:t>Director — KARTAL Consulting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51383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2E6CB8"/>
                </a:solidFill>
                <a:latin typeface="Arial"/>
              </a:rPr>
              <a:t>kartal.com.ar/informes/mapa_poder_adquisitivo_provincias_2026.php</a:t>
            </a:r>
          </a:p>
        </p:txBody>
      </p:sp>
      <p:pic>
        <p:nvPicPr>
          <p:cNvPr id="9" name="Picture 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56032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Arial Black"/>
              </a:rPr>
              <a:t>LA MISMA COMPRA, UN ESFUERZO DISTINTO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500" b="1" i="0">
                <a:solidFill>
                  <a:srgbClr val="B8952A"/>
                </a:solidFill>
                <a:latin typeface="Arial Black"/>
              </a:rPr>
              <a:t>2,8x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1188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Arial"/>
              </a:rPr>
              <a:t>más horas de trabajo para comprar un iPhone en La Rioja que en Tierra del Fuego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5196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5B91CC"/>
                </a:solidFill>
                <a:latin typeface="Arial"/>
              </a:rPr>
              <a:t>475 horas vs. 1.342 horas — 867 horas de diferencia  |  Focus Market, jul-2026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precio es el mismo en todo el país. El esfuerzo para pagarlo, no.»</a:t>
            </a:r>
          </a:p>
        </p:txBody>
      </p:sp>
      <p:pic>
        <p:nvPicPr>
          <p:cNvPr id="8" name="Picture 7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01168"/>
            <a:ext cx="8412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17253D"/>
                </a:solidFill>
                <a:latin typeface="Arial Black"/>
              </a:rPr>
              <a:t>LOS DOS EXTREMOS DEL MAPA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960120"/>
            <a:ext cx="3840480" cy="4572000"/>
          </a:xfrm>
          <a:prstGeom prst="rect">
            <a:avLst/>
          </a:prstGeom>
          <a:solidFill>
            <a:srgbClr val="375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3840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Arial"/>
              </a:rPr>
              <a:t>TIERRA DEL FUEGO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874519"/>
            <a:ext cx="38404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FFFFFF"/>
                </a:solidFill>
                <a:latin typeface="Arial Black"/>
              </a:rPr>
              <a:t>475 hs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3383280"/>
            <a:ext cx="3840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  <a:latin typeface="Arial"/>
              </a:rPr>
              <a:t>El menor esfuerzo
del país para un iPhone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406908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D8B8"/>
                </a:solidFill>
                <a:latin typeface="Arial"/>
              </a:rPr>
              <a:t>Focus Market, jul-2026</a:t>
            </a:r>
          </a:p>
        </p:txBody>
      </p:sp>
      <p:sp>
        <p:nvSpPr>
          <p:cNvPr id="9" name="Rectangle 8"/>
          <p:cNvSpPr/>
          <p:nvPr/>
        </p:nvSpPr>
        <p:spPr>
          <a:xfrm>
            <a:off x="4937760" y="960120"/>
            <a:ext cx="3840480" cy="45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937760" y="1051560"/>
            <a:ext cx="3840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Arial"/>
              </a:rPr>
              <a:t>LA RIOJA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37760" y="1874519"/>
            <a:ext cx="38404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600" b="1" i="0">
                <a:solidFill>
                  <a:srgbClr val="B8952A"/>
                </a:solidFill>
                <a:latin typeface="Arial Black"/>
              </a:rPr>
              <a:t>1.342 hs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37760" y="3383280"/>
            <a:ext cx="3840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  <a:latin typeface="Arial"/>
              </a:rPr>
              <a:t>El mayor esfuerzo
del país para un iPhone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37760" y="406908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F4A0A0"/>
                </a:solidFill>
                <a:latin typeface="Arial"/>
              </a:rPr>
              <a:t>Focus Market, jul-2026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51960" y="2560320"/>
            <a:ext cx="640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E36C09"/>
                </a:solidFill>
                <a:latin typeface="Arial"/>
              </a:rPr>
              <a:t>+867 hs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precio es el mismo en todo el país. El esfuerzo para pagarlo, no.»</a:t>
            </a:r>
          </a:p>
        </p:txBody>
      </p:sp>
      <p:pic>
        <p:nvPicPr>
          <p:cNvPr id="16" name="Picture 15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56032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TODO EL NORTE, DEL LADO CARO DEL MAPA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8229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 i="0">
                <a:solidFill>
                  <a:srgbClr val="B8952A"/>
                </a:solidFill>
                <a:latin typeface="Arial Black"/>
              </a:rPr>
              <a:t>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331720"/>
            <a:ext cx="8229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de 24 provincias superan las 1.000 horas de trabajo
para comprar un solo iPhone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3337560"/>
            <a:ext cx="1920240" cy="50292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3419856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5B91CC"/>
                </a:solidFill>
                <a:latin typeface="Arial"/>
              </a:rPr>
              <a:t>Chaco</a:t>
            </a:r>
          </a:p>
        </p:txBody>
      </p:sp>
      <p:sp>
        <p:nvSpPr>
          <p:cNvPr id="8" name="Rectangle 7"/>
          <p:cNvSpPr/>
          <p:nvPr/>
        </p:nvSpPr>
        <p:spPr>
          <a:xfrm>
            <a:off x="2788920" y="3337560"/>
            <a:ext cx="1920240" cy="50292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788920" y="3419856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5B91CC"/>
                </a:solidFill>
                <a:latin typeface="Arial"/>
              </a:rPr>
              <a:t>Formosa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46320" y="3337560"/>
            <a:ext cx="1920240" cy="50292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846320" y="3419856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5B91CC"/>
                </a:solidFill>
                <a:latin typeface="Arial"/>
              </a:rPr>
              <a:t>La Rioja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903720" y="3337560"/>
            <a:ext cx="1920240" cy="50292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903720" y="3419856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5B91CC"/>
                </a:solidFill>
                <a:latin typeface="Arial"/>
              </a:rPr>
              <a:t>Corrientes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1520" y="4023360"/>
            <a:ext cx="1920240" cy="50292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4105656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5B91CC"/>
                </a:solidFill>
                <a:latin typeface="Arial"/>
              </a:rPr>
              <a:t>Jujuy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88920" y="4023360"/>
            <a:ext cx="1920240" cy="50292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788920" y="4105656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5B91CC"/>
                </a:solidFill>
                <a:latin typeface="Arial"/>
              </a:rPr>
              <a:t>Santiago del Estero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846320" y="4023360"/>
            <a:ext cx="1920240" cy="50292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846320" y="4105656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5B91CC"/>
                </a:solidFill>
                <a:latin typeface="Arial"/>
              </a:rPr>
              <a:t>Salta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903720" y="4023360"/>
            <a:ext cx="1920240" cy="50292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903720" y="4105656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5B91CC"/>
                </a:solidFill>
                <a:latin typeface="Arial"/>
              </a:rPr>
              <a:t>Tucumán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precio es el mismo en todo el país. El esfuerzo para pagarlo, no.»</a:t>
            </a:r>
          </a:p>
        </p:txBody>
      </p:sp>
      <p:pic>
        <p:nvPicPr>
          <p:cNvPr id="23" name="Picture 22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17253D"/>
                </a:solidFill>
                <a:latin typeface="Arial Black"/>
              </a:rPr>
              <a:t>LA MISMA BRECHA EN CADA PRODUCTO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13232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2E6CB8"/>
                </a:solidFill>
                <a:latin typeface="Arial"/>
              </a:rPr>
              <a:t>No es solo el iPhone: zapatillas, jean y TV muestran la misma brecha proporcional</a:t>
            </a:r>
          </a:p>
        </p:txBody>
      </p:sp>
      <p:pic>
        <p:nvPicPr>
          <p:cNvPr id="5" name="Picture 4" descr="mapa_poder_adquisitivo_provincias_2026_brecha_producto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143000"/>
            <a:ext cx="8046720" cy="46634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precio es el mismo en todo el país. El esfuerzo para pagarlo, no.»</a:t>
            </a:r>
          </a:p>
        </p:txBody>
      </p:sp>
      <p:pic>
        <p:nvPicPr>
          <p:cNvPr id="7" name="Picture 6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74320" y="365760"/>
            <a:ext cx="384048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Arial Black"/>
              </a:rPr>
              <a:t>LA INFORMALIDAD
DUPLICA EL CASTIGO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1783080"/>
            <a:ext cx="38404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 i="0">
                <a:solidFill>
                  <a:srgbClr val="B8952A"/>
                </a:solidFill>
                <a:latin typeface="Arial Black"/>
              </a:rPr>
              <a:t>+50%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3246120"/>
            <a:ext cx="3840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horas mensuales para un
trabajador informal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" y="3977639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B91CC"/>
                </a:solidFill>
                <a:latin typeface="Arial"/>
              </a:rPr>
              <a:t>260 hs/mes informal vs. 173 hs/mes formal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4880" y="320040"/>
            <a:ext cx="40233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7253D"/>
                </a:solidFill>
                <a:latin typeface="Arial"/>
              </a:rPr>
              <a:t>Horas extra por informalidad
(iPhone)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0" y="1143000"/>
            <a:ext cx="23774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7253D"/>
                </a:solidFill>
                <a:latin typeface="Arial"/>
              </a:rPr>
              <a:t>La Rioja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54880" y="1527048"/>
            <a:ext cx="1544116" cy="31089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90436" y="1508760"/>
            <a:ext cx="26517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>
                <a:solidFill>
                  <a:srgbClr val="C00000"/>
                </a:solidFill>
                <a:latin typeface="Arial"/>
              </a:rPr>
              <a:t>+447 hs (895-&gt;1342)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2377440"/>
            <a:ext cx="23774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7253D"/>
                </a:solidFill>
                <a:latin typeface="Arial"/>
              </a:rPr>
              <a:t>Chaco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54880" y="2761488"/>
            <a:ext cx="1371396" cy="310896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17716" y="2743200"/>
            <a:ext cx="26517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>
                <a:solidFill>
                  <a:srgbClr val="E36C09"/>
                </a:solidFill>
                <a:latin typeface="Arial"/>
              </a:rPr>
              <a:t>+397 hs (796-&gt;1193)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3611880"/>
            <a:ext cx="23774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7253D"/>
                </a:solidFill>
                <a:latin typeface="Arial"/>
              </a:rPr>
              <a:t>Tierra del Fuego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54880" y="3995928"/>
            <a:ext cx="549249" cy="310896"/>
          </a:xfrm>
          <a:prstGeom prst="rect">
            <a:avLst/>
          </a:prstGeom>
          <a:solidFill>
            <a:srgbClr val="375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395569" y="3977640"/>
            <a:ext cx="26517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>
                <a:solidFill>
                  <a:srgbClr val="375623"/>
                </a:solidFill>
                <a:latin typeface="Arial"/>
              </a:rPr>
              <a:t>+159 hs (317-&gt;476)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precio es el mismo en todo el país. El esfuerzo para pagarlo, no.»</a:t>
            </a:r>
          </a:p>
        </p:txBody>
      </p:sp>
      <p:pic>
        <p:nvPicPr>
          <p:cNvPr id="19" name="Picture 1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500" b="1" i="0">
                <a:solidFill>
                  <a:srgbClr val="17253D"/>
                </a:solidFill>
                <a:latin typeface="Arial Black"/>
              </a:rPr>
              <a:t>FORMAL VS INFORMAL: LA BRECHA SE DUPLICA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13232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2E6CB8"/>
                </a:solidFill>
                <a:latin typeface="Arial"/>
              </a:rPr>
              <a:t>A menor ingreso provincial, mayor el castigo absoluto de trabajar en negro</a:t>
            </a:r>
          </a:p>
        </p:txBody>
      </p:sp>
      <p:pic>
        <p:nvPicPr>
          <p:cNvPr id="5" name="Picture 4" descr="mapa_poder_adquisitivo_provincias_2026_formal_inform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143000"/>
            <a:ext cx="7863840" cy="46634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precio es el mismo en todo el país. El esfuerzo para pagarlo, no.»</a:t>
            </a:r>
          </a:p>
        </p:txBody>
      </p:sp>
      <p:pic>
        <p:nvPicPr>
          <p:cNvPr id="7" name="Picture 6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01168"/>
            <a:ext cx="8412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17253D"/>
                </a:solidFill>
                <a:latin typeface="Arial Black"/>
              </a:rPr>
              <a:t>EL INGRESO DE BASE EXPLICA EL MAPA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77240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2E6CB8"/>
                </a:solidFill>
                <a:latin typeface="Arial"/>
              </a:rPr>
              <a:t>El ingreso per cápita familiar de CABA casi duplica al de La Rioja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1234440"/>
            <a:ext cx="2606040" cy="43891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13075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LA RIOJA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1874519"/>
            <a:ext cx="26060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  <a:latin typeface="Arial Black"/>
              </a:rPr>
              <a:t>u$s 550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3200400"/>
            <a:ext cx="26060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Arial"/>
              </a:rPr>
              <a:t>ingreso per cápita
familiar mensual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4023360"/>
            <a:ext cx="26060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Arial"/>
              </a:rPr>
              <a:t>El ingreso per cápita
más bajo de los tres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46120" y="1234440"/>
            <a:ext cx="2606040" cy="438912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246120" y="13075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CHACO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46120" y="1874519"/>
            <a:ext cx="26060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  <a:latin typeface="Arial Black"/>
              </a:rPr>
              <a:t>u$s 619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46120" y="3200400"/>
            <a:ext cx="26060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Arial"/>
              </a:rPr>
              <a:t>ingreso per cápita
familiar mensual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46120" y="4023360"/>
            <a:ext cx="26060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Arial"/>
              </a:rPr>
              <a:t>Intermedio, pero lejos
de CABA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72200" y="1234440"/>
            <a:ext cx="2606040" cy="4389120"/>
          </a:xfrm>
          <a:prstGeom prst="rect">
            <a:avLst/>
          </a:prstGeom>
          <a:solidFill>
            <a:srgbClr val="375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172200" y="13075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CABA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2200" y="1874519"/>
            <a:ext cx="26060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  <a:latin typeface="Arial Black"/>
              </a:rPr>
              <a:t>u$s 1.031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72200" y="3200400"/>
            <a:ext cx="26060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Arial"/>
              </a:rPr>
              <a:t>ingreso per cápita
familiar mensual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72200" y="4023360"/>
            <a:ext cx="26060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Arial"/>
              </a:rPr>
              <a:t>Casi el doble que
La Rioja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precio es el mismo en todo el país. El esfuerzo para pagarlo, no.»</a:t>
            </a:r>
          </a:p>
        </p:txBody>
      </p:sp>
      <p:pic>
        <p:nvPicPr>
          <p:cNvPr id="21" name="Picture 20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700" b="1" i="0">
                <a:solidFill>
                  <a:srgbClr val="17253D"/>
                </a:solidFill>
                <a:latin typeface="Arial Black"/>
              </a:rPr>
              <a:t>INGRESO PER CÁPITA FAMILIAR (USD)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13232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2E6CB8"/>
                </a:solidFill>
                <a:latin typeface="Arial"/>
              </a:rPr>
              <a:t>La raíz del mapa de poder adquisitivo es estructural, no coyuntural</a:t>
            </a:r>
          </a:p>
        </p:txBody>
      </p:sp>
      <p:pic>
        <p:nvPicPr>
          <p:cNvPr id="5" name="Picture 4" descr="mapa_poder_adquisitivo_provincias_2026_ingreso_per_capit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280160"/>
            <a:ext cx="7498079" cy="4389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precio es el mismo en todo el país. El esfuerzo para pagarlo, no.»</a:t>
            </a:r>
          </a:p>
        </p:txBody>
      </p:sp>
      <p:pic>
        <p:nvPicPr>
          <p:cNvPr id="7" name="Picture 6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