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Tema: Trump anuncio la firma del acuerdo nuclear con Iran para su cumpleanos 80. Iran respondio el mismo dia: no sera manana. El Estrecho de Hormuz — 20% del petroleo mundial — sigue en zona de incertidumbre critica. Frase viral: Trump anuncio el acuerdo. Iran dijo: no sera manana.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frase lo resume todo: Trump cometio el error clasico del negociador aficionado — anunciar el cierre antes de cerrarlo. Ahora Iran tiene todo el leverage: puede negociar con calma mientras el mercado presiona a EEUU. El Estrecho de Hormuz sigue en zona de incertidumbre. Y para Argentina, cada dia de impasse vale plata: Vaca Muerta gana posicion estrategica en cada hora que pasa.</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El 20% del petroleo mundial pasa por el Estrecho de Hormuz. Hoy ese estrecho esta en zona de incertidumbre critica porque el acuerdo que Trump anuncio como hecho consumado no esta firmado. Cero acuerdos firmados. Tres actores con versiones distintas. El pico historico de impacto de una crisis en Hormuz fue +85% en el precio del petroleo. Frase viral: Trump anuncio el acuerdo. Iran dijo: no sera manana.</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En menos de 24 horas: Trump anuncia en Truth Social que el acuerdo se firma ese dia. Pakistan (mediador) habla de firma digital en 24 horas. Iran dice 'no sera manana' y aclara que quedan aspectos politicos, legales y tecnicos por resolver. El resultado: tres actores con tres versiones y cero acuerdos firmados.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CHART. El grafico muestra que cada episodio de tension en Hormuz impacto el precio del petroleo entre +15% y +85%. El episodio actual (barra azul) proyecta un impacto preliminar del 15% — lo que sugiere que el mercado todavia cree que hay acuerdo. Si esa expectativa se rompe, la prima de riesgo puede escalar rapidamente hacia el tramo del 25-35%.</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ACTORES. EEUU tiene maxima urgencia — Trump necesita el logro diplomatico. Pakistan como mediador es optimista pero no es parte del acuerdo nuclear. El mercado de petroleo tiene volatilidad creciente. Iran tiene el nivel mas bajo de certeza — y con razon: afirma que quedan aspectos de fondo por resolver.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DATO CLAVE. Tres palabras que mueven mercados: 'No sera manana'. El canciller irani Baqai las pronuncio el mismo dia que Trump anunciaba el acuerdo como hecho consumado. Lo critico: Iran no dice que el acuerdo es imposible, sino que quedan aspectos politicos, legales y tecnicos. Eso es un desacuerdo de fondo disfrazado de demora tecnica.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ARGENTINA. El cuadro es de doble filo. Si el acuerdo se firma: baja el petroleo, baja el gas de exportacion de Vaca Muerta, alivio en tipo de cambio. Si hay ruptura o escalada: sube el precio del gas (ganancia Vaca Muerta), sube el tipo de cambio (presion), bajan las reservas. La incertidumbre actual mantiene alta la prima de riesgo energetico — lo que beneficia a Argentina como exportador potencial de gas.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IMPLICANCIA. La tension en Hormuz tiene un ganador silencioso: Argentina. Vaca Muerta posiciona al pais como alternativa estrategica al suministro del Golfo Persico. Cada semana que el acuerdo Iran-EEUU no se firma, el valor del gas patagonico en los mercados europeos crece. Las empresas del ecosistema energetico argentino (YPF, PAE, Vista, servicios) tienen upside directo.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Acuerdo en dias (35%): el mercado suspira de alivio, el petroleo cae. Demora de semanas (40%): el escenario mas probable — volatilidad sostenida sin ruptura. Ruptura o escalada (25%): el Brent puede subir entre 20 y 35%. El riesgo de ruptura esta siendo subestimado por el mercado porque Iran no dijo que el acuerdo es imposible — solo que no sera manana.</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457200"/>
            <a:ext cx="8412480" cy="292608"/>
          </a:xfrm>
          <a:prstGeom prst="rect">
            <a:avLst/>
          </a:prstGeom>
          <a:noFill/>
        </p:spPr>
        <p:txBody>
          <a:bodyPr wrap="square">
            <a:spAutoFit/>
          </a:bodyPr>
          <a:lstStyle/>
          <a:p>
            <a:pPr algn="ctr"/>
            <a:r>
              <a:rPr sz="1100" b="0" i="0">
                <a:solidFill>
                  <a:srgbClr val="5B91CC"/>
                </a:solidFill>
              </a:rPr>
              <a:t>KARTAL CONSULTING  *  ANALISIS GEOPOLITICO-ENERGETICO</a:t>
            </a:r>
          </a:p>
        </p:txBody>
      </p:sp>
      <p:sp>
        <p:nvSpPr>
          <p:cNvPr id="3" name="Rectangle 2"/>
          <p:cNvSpPr/>
          <p:nvPr/>
        </p:nvSpPr>
        <p:spPr>
          <a:xfrm>
            <a:off x="1645920" y="713232"/>
            <a:ext cx="585216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841248"/>
            <a:ext cx="8595360" cy="914400"/>
          </a:xfrm>
          <a:prstGeom prst="rect">
            <a:avLst/>
          </a:prstGeom>
          <a:noFill/>
        </p:spPr>
        <p:txBody>
          <a:bodyPr wrap="square">
            <a:spAutoFit/>
          </a:bodyPr>
          <a:lstStyle/>
          <a:p>
            <a:pPr algn="ctr"/>
            <a:r>
              <a:rPr sz="5200" b="1" i="0">
                <a:solidFill>
                  <a:srgbClr val="FFFFFF"/>
                </a:solidFill>
              </a:rPr>
              <a:t>EL ACUERDO QUE NO FUE</a:t>
            </a:r>
          </a:p>
        </p:txBody>
      </p:sp>
      <p:sp>
        <p:nvSpPr>
          <p:cNvPr id="5" name="Rectangle 4"/>
          <p:cNvSpPr/>
          <p:nvPr/>
        </p:nvSpPr>
        <p:spPr>
          <a:xfrm>
            <a:off x="1645920" y="1874519"/>
            <a:ext cx="585216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993392"/>
            <a:ext cx="8229600" cy="640080"/>
          </a:xfrm>
          <a:prstGeom prst="rect">
            <a:avLst/>
          </a:prstGeom>
          <a:noFill/>
        </p:spPr>
        <p:txBody>
          <a:bodyPr wrap="square">
            <a:spAutoFit/>
          </a:bodyPr>
          <a:lstStyle/>
          <a:p>
            <a:pPr algn="ctr"/>
            <a:r>
              <a:rPr sz="1800" b="0" i="0">
                <a:solidFill>
                  <a:srgbClr val="5B91CC"/>
                </a:solidFill>
              </a:rPr>
              <a:t>Iran rechaza el plazo de Trump y el Estrecho de Hormuz
vuelve a la incertidumbre</a:t>
            </a:r>
          </a:p>
        </p:txBody>
      </p:sp>
      <p:sp>
        <p:nvSpPr>
          <p:cNvPr id="7" name="TextBox 6"/>
          <p:cNvSpPr txBox="1"/>
          <p:nvPr/>
        </p:nvSpPr>
        <p:spPr>
          <a:xfrm>
            <a:off x="365760" y="2743200"/>
            <a:ext cx="8412480" cy="274320"/>
          </a:xfrm>
          <a:prstGeom prst="rect">
            <a:avLst/>
          </a:prstGeom>
          <a:noFill/>
        </p:spPr>
        <p:txBody>
          <a:bodyPr wrap="square">
            <a:spAutoFit/>
          </a:bodyPr>
          <a:lstStyle/>
          <a:p>
            <a:pPr algn="ctr"/>
            <a:r>
              <a:rPr sz="1200" b="0" i="0">
                <a:solidFill>
                  <a:srgbClr val="B8952A"/>
                </a:solidFill>
              </a:rPr>
              <a:t>ESTRATEGIA  *  DECISION  *  EJECUCION</a:t>
            </a:r>
          </a:p>
        </p:txBody>
      </p:sp>
      <p:sp>
        <p:nvSpPr>
          <p:cNvPr id="8" name="TextBox 7"/>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KARTAL Consulting  |  kartal.com.ar  |  Sabado 14 de Junio de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457200" y="384048"/>
            <a:ext cx="8229600" cy="1691640"/>
          </a:xfrm>
          <a:prstGeom prst="rect">
            <a:avLst/>
          </a:prstGeom>
          <a:noFill/>
        </p:spPr>
        <p:txBody>
          <a:bodyPr wrap="square">
            <a:spAutoFit/>
          </a:bodyPr>
          <a:lstStyle/>
          <a:p>
            <a:pPr algn="l"/>
            <a:r>
              <a:rPr sz="2000" b="1" i="1">
                <a:solidFill>
                  <a:srgbClr val="FFFFFF"/>
                </a:solidFill>
              </a:rPr>
              <a:t>"En geopolitica, anunciar un acuerdo antes de cerrarlo
no es un error de comunicacion:
es una concesion gratuita al otro lado de la mesa."</a:t>
            </a:r>
          </a:p>
        </p:txBody>
      </p:sp>
      <p:sp>
        <p:nvSpPr>
          <p:cNvPr id="3" name="Rectangle 2"/>
          <p:cNvSpPr/>
          <p:nvPr/>
        </p:nvSpPr>
        <p:spPr>
          <a:xfrm>
            <a:off x="3657600" y="2359152"/>
            <a:ext cx="1828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487168"/>
            <a:ext cx="8229600" cy="320040"/>
          </a:xfrm>
          <a:prstGeom prst="rect">
            <a:avLst/>
          </a:prstGeom>
          <a:noFill/>
        </p:spPr>
        <p:txBody>
          <a:bodyPr wrap="square">
            <a:spAutoFit/>
          </a:bodyPr>
          <a:lstStyle/>
          <a:p>
            <a:pPr algn="ctr"/>
            <a:r>
              <a:rPr sz="1400" b="0" i="1">
                <a:solidFill>
                  <a:srgbClr val="B8952A"/>
                </a:solidFill>
              </a:rPr>
              <a:t>Agop Karagoz  --  Director, Kartal Consulting</a:t>
            </a:r>
          </a:p>
        </p:txBody>
      </p:sp>
      <p:sp>
        <p:nvSpPr>
          <p:cNvPr id="5" name="TextBox 4"/>
          <p:cNvSpPr txBox="1"/>
          <p:nvPr/>
        </p:nvSpPr>
        <p:spPr>
          <a:xfrm>
            <a:off x="457200" y="2962656"/>
            <a:ext cx="8229600" cy="384048"/>
          </a:xfrm>
          <a:prstGeom prst="rect">
            <a:avLst/>
          </a:prstGeom>
          <a:noFill/>
        </p:spPr>
        <p:txBody>
          <a:bodyPr wrap="square">
            <a:spAutoFit/>
          </a:bodyPr>
          <a:lstStyle/>
          <a:p>
            <a:pPr algn="ctr"/>
            <a:r>
              <a:rPr sz="1800" b="1" i="0">
                <a:solidFill>
                  <a:srgbClr val="5B91CC"/>
                </a:solidFill>
              </a:rPr>
              <a:t>kartal.com.ar</a:t>
            </a:r>
          </a:p>
        </p:txBody>
      </p:sp>
      <p:sp>
        <p:nvSpPr>
          <p:cNvPr id="6" name="TextBox 5"/>
          <p:cNvSpPr txBox="1"/>
          <p:nvPr/>
        </p:nvSpPr>
        <p:spPr>
          <a:xfrm>
            <a:off x="457200" y="3474720"/>
            <a:ext cx="8229600" cy="320040"/>
          </a:xfrm>
          <a:prstGeom prst="rect">
            <a:avLst/>
          </a:prstGeom>
          <a:noFill/>
        </p:spPr>
        <p:txBody>
          <a:bodyPr wrap="square">
            <a:spAutoFit/>
          </a:bodyPr>
          <a:lstStyle/>
          <a:p>
            <a:pPr algn="ctr"/>
            <a:r>
              <a:rPr sz="1300" b="0" i="0">
                <a:solidFill>
                  <a:srgbClr val="5B91CC"/>
                </a:solidFill>
              </a:rPr>
              <a:t>Descarga el informe completo: kartal.com.ar/informes</a:t>
            </a:r>
          </a:p>
        </p:txBody>
      </p:sp>
      <p:sp>
        <p:nvSpPr>
          <p:cNvPr id="7" name="TextBox 6"/>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ESTRATEGIA  *  DECISION  *  EJECUCION  |  kartal.com.ar  |  Sabado 14 de Junio de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300" b="1" i="0">
                <a:solidFill>
                  <a:srgbClr val="B8952A"/>
                </a:solidFill>
              </a:rPr>
              <a:t>EL NUMERO QUE EXPLICA TODO</a:t>
            </a:r>
          </a:p>
        </p:txBody>
      </p:sp>
      <p:sp>
        <p:nvSpPr>
          <p:cNvPr id="3" name="TextBox 2"/>
          <p:cNvSpPr txBox="1"/>
          <p:nvPr/>
        </p:nvSpPr>
        <p:spPr>
          <a:xfrm>
            <a:off x="274320" y="566928"/>
            <a:ext cx="8595360" cy="1188720"/>
          </a:xfrm>
          <a:prstGeom prst="rect">
            <a:avLst/>
          </a:prstGeom>
          <a:noFill/>
        </p:spPr>
        <p:txBody>
          <a:bodyPr wrap="square">
            <a:spAutoFit/>
          </a:bodyPr>
          <a:lstStyle/>
          <a:p>
            <a:pPr algn="ctr"/>
            <a:r>
              <a:rPr sz="9600" b="1" i="0">
                <a:solidFill>
                  <a:srgbClr val="B8952A"/>
                </a:solidFill>
              </a:rPr>
              <a:t>20%</a:t>
            </a:r>
          </a:p>
        </p:txBody>
      </p:sp>
      <p:sp>
        <p:nvSpPr>
          <p:cNvPr id="4" name="TextBox 3"/>
          <p:cNvSpPr txBox="1"/>
          <p:nvPr/>
        </p:nvSpPr>
        <p:spPr>
          <a:xfrm>
            <a:off x="457200" y="1920240"/>
            <a:ext cx="8229600" cy="411480"/>
          </a:xfrm>
          <a:prstGeom prst="rect">
            <a:avLst/>
          </a:prstGeom>
          <a:noFill/>
        </p:spPr>
        <p:txBody>
          <a:bodyPr wrap="square">
            <a:spAutoFit/>
          </a:bodyPr>
          <a:lstStyle/>
          <a:p>
            <a:pPr algn="ctr"/>
            <a:r>
              <a:rPr sz="2000" b="0" i="0">
                <a:solidFill>
                  <a:srgbClr val="FFFFFF"/>
                </a:solidFill>
              </a:rPr>
              <a:t>del petroleo mundial pasa por el Estrecho de Hormuz</a:t>
            </a:r>
          </a:p>
        </p:txBody>
      </p:sp>
      <p:sp>
        <p:nvSpPr>
          <p:cNvPr id="5" name="TextBox 4"/>
          <p:cNvSpPr txBox="1"/>
          <p:nvPr/>
        </p:nvSpPr>
        <p:spPr>
          <a:xfrm>
            <a:off x="457200" y="2423160"/>
            <a:ext cx="8229600" cy="320040"/>
          </a:xfrm>
          <a:prstGeom prst="rect">
            <a:avLst/>
          </a:prstGeom>
          <a:noFill/>
        </p:spPr>
        <p:txBody>
          <a:bodyPr wrap="square">
            <a:spAutoFit/>
          </a:bodyPr>
          <a:lstStyle/>
          <a:p>
            <a:pPr algn="ctr"/>
            <a:r>
              <a:rPr sz="1400" b="0" i="1">
                <a:solidFill>
                  <a:srgbClr val="5B91CC"/>
                </a:solidFill>
              </a:rPr>
              <a:t>aproximadamente 17 millones de barriles por dia</a:t>
            </a:r>
          </a:p>
        </p:txBody>
      </p:sp>
      <p:sp>
        <p:nvSpPr>
          <p:cNvPr id="6" name="Rectangle 5"/>
          <p:cNvSpPr/>
          <p:nvPr/>
        </p:nvSpPr>
        <p:spPr>
          <a:xfrm>
            <a:off x="182880" y="2926080"/>
            <a:ext cx="2606040" cy="80467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56032" y="2953512"/>
            <a:ext cx="2459736" cy="438912"/>
          </a:xfrm>
          <a:prstGeom prst="rect">
            <a:avLst/>
          </a:prstGeom>
          <a:noFill/>
        </p:spPr>
        <p:txBody>
          <a:bodyPr wrap="square">
            <a:spAutoFit/>
          </a:bodyPr>
          <a:lstStyle/>
          <a:p>
            <a:pPr algn="ctr"/>
            <a:r>
              <a:rPr sz="2600" b="1" i="0">
                <a:solidFill>
                  <a:srgbClr val="B8952A"/>
                </a:solidFill>
              </a:rPr>
              <a:t>0</a:t>
            </a:r>
          </a:p>
        </p:txBody>
      </p:sp>
      <p:sp>
        <p:nvSpPr>
          <p:cNvPr id="8" name="TextBox 7"/>
          <p:cNvSpPr txBox="1"/>
          <p:nvPr/>
        </p:nvSpPr>
        <p:spPr>
          <a:xfrm>
            <a:off x="256032" y="3410712"/>
            <a:ext cx="2459736" cy="274320"/>
          </a:xfrm>
          <a:prstGeom prst="rect">
            <a:avLst/>
          </a:prstGeom>
          <a:noFill/>
        </p:spPr>
        <p:txBody>
          <a:bodyPr wrap="square">
            <a:spAutoFit/>
          </a:bodyPr>
          <a:lstStyle/>
          <a:p>
            <a:pPr algn="ctr"/>
            <a:r>
              <a:rPr sz="1000" b="0" i="0">
                <a:solidFill>
                  <a:srgbClr val="5B91CC"/>
                </a:solidFill>
              </a:rPr>
              <a:t>acuerdos
firmados hoy</a:t>
            </a:r>
          </a:p>
        </p:txBody>
      </p:sp>
      <p:sp>
        <p:nvSpPr>
          <p:cNvPr id="9" name="Rectangle 8"/>
          <p:cNvSpPr/>
          <p:nvPr/>
        </p:nvSpPr>
        <p:spPr>
          <a:xfrm>
            <a:off x="3127248" y="2926080"/>
            <a:ext cx="2606040" cy="80467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00400" y="2953512"/>
            <a:ext cx="2459736" cy="438912"/>
          </a:xfrm>
          <a:prstGeom prst="rect">
            <a:avLst/>
          </a:prstGeom>
          <a:noFill/>
        </p:spPr>
        <p:txBody>
          <a:bodyPr wrap="square">
            <a:spAutoFit/>
          </a:bodyPr>
          <a:lstStyle/>
          <a:p>
            <a:pPr algn="ctr"/>
            <a:r>
              <a:rPr sz="2600" b="1" i="0">
                <a:solidFill>
                  <a:srgbClr val="B8952A"/>
                </a:solidFill>
              </a:rPr>
              <a:t>+85%</a:t>
            </a:r>
          </a:p>
        </p:txBody>
      </p:sp>
      <p:sp>
        <p:nvSpPr>
          <p:cNvPr id="11" name="TextBox 10"/>
          <p:cNvSpPr txBox="1"/>
          <p:nvPr/>
        </p:nvSpPr>
        <p:spPr>
          <a:xfrm>
            <a:off x="3200400" y="3410712"/>
            <a:ext cx="2459736" cy="274320"/>
          </a:xfrm>
          <a:prstGeom prst="rect">
            <a:avLst/>
          </a:prstGeom>
          <a:noFill/>
        </p:spPr>
        <p:txBody>
          <a:bodyPr wrap="square">
            <a:spAutoFit/>
          </a:bodyPr>
          <a:lstStyle/>
          <a:p>
            <a:pPr algn="ctr"/>
            <a:r>
              <a:rPr sz="1000" b="0" i="0">
                <a:solidFill>
                  <a:srgbClr val="5B91CC"/>
                </a:solidFill>
              </a:rPr>
              <a:t>pico historico
por tension</a:t>
            </a:r>
          </a:p>
        </p:txBody>
      </p:sp>
      <p:sp>
        <p:nvSpPr>
          <p:cNvPr id="12" name="Rectangle 11"/>
          <p:cNvSpPr/>
          <p:nvPr/>
        </p:nvSpPr>
        <p:spPr>
          <a:xfrm>
            <a:off x="6071616" y="2926080"/>
            <a:ext cx="2606040" cy="80467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44768" y="2953512"/>
            <a:ext cx="2459736" cy="438912"/>
          </a:xfrm>
          <a:prstGeom prst="rect">
            <a:avLst/>
          </a:prstGeom>
          <a:noFill/>
        </p:spPr>
        <p:txBody>
          <a:bodyPr wrap="square">
            <a:spAutoFit/>
          </a:bodyPr>
          <a:lstStyle/>
          <a:p>
            <a:pPr algn="ctr"/>
            <a:r>
              <a:rPr sz="2600" b="1" i="0">
                <a:solidFill>
                  <a:srgbClr val="B8952A"/>
                </a:solidFill>
              </a:rPr>
              <a:t>3</a:t>
            </a:r>
          </a:p>
        </p:txBody>
      </p:sp>
      <p:sp>
        <p:nvSpPr>
          <p:cNvPr id="14" name="TextBox 13"/>
          <p:cNvSpPr txBox="1"/>
          <p:nvPr/>
        </p:nvSpPr>
        <p:spPr>
          <a:xfrm>
            <a:off x="6144768" y="3410712"/>
            <a:ext cx="2459736" cy="274320"/>
          </a:xfrm>
          <a:prstGeom prst="rect">
            <a:avLst/>
          </a:prstGeom>
          <a:noFill/>
        </p:spPr>
        <p:txBody>
          <a:bodyPr wrap="square">
            <a:spAutoFit/>
          </a:bodyPr>
          <a:lstStyle/>
          <a:p>
            <a:pPr algn="ctr"/>
            <a:r>
              <a:rPr sz="1000" b="0" i="0">
                <a:solidFill>
                  <a:srgbClr val="5B91CC"/>
                </a:solidFill>
              </a:rPr>
              <a:t>actores con
timelines distintos</a:t>
            </a:r>
          </a:p>
        </p:txBody>
      </p:sp>
      <p:sp>
        <p:nvSpPr>
          <p:cNvPr id="15" name="TextBox 14"/>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«Trump anuncio el acuerdo. Iran dijo: no sera manana»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300" b="1" i="0">
                <a:solidFill>
                  <a:srgbClr val="B8952A"/>
                </a:solidFill>
              </a:rPr>
              <a:t>LO QUE PASO EN 24 HORAS</a:t>
            </a:r>
          </a:p>
        </p:txBody>
      </p:sp>
      <p:sp>
        <p:nvSpPr>
          <p:cNvPr id="3" name="Rectangle 2"/>
          <p:cNvSpPr/>
          <p:nvPr/>
        </p:nvSpPr>
        <p:spPr>
          <a:xfrm>
            <a:off x="365760" y="713232"/>
            <a:ext cx="2606040" cy="5029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38912" y="749808"/>
            <a:ext cx="2459736" cy="402336"/>
          </a:xfrm>
          <a:prstGeom prst="rect">
            <a:avLst/>
          </a:prstGeom>
          <a:noFill/>
        </p:spPr>
        <p:txBody>
          <a:bodyPr wrap="square">
            <a:spAutoFit/>
          </a:bodyPr>
          <a:lstStyle/>
          <a:p>
            <a:pPr algn="ctr"/>
            <a:r>
              <a:rPr sz="1300" b="1" i="0">
                <a:solidFill>
                  <a:srgbClr val="FFFFFF"/>
                </a:solidFill>
              </a:rPr>
              <a:t>Trump
Truth Social</a:t>
            </a:r>
          </a:p>
        </p:txBody>
      </p:sp>
      <p:sp>
        <p:nvSpPr>
          <p:cNvPr id="5" name="Rectangle 4"/>
          <p:cNvSpPr/>
          <p:nvPr/>
        </p:nvSpPr>
        <p:spPr>
          <a:xfrm>
            <a:off x="365760" y="1216152"/>
            <a:ext cx="2606040" cy="2331720"/>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316736"/>
            <a:ext cx="2423160" cy="2103120"/>
          </a:xfrm>
          <a:prstGeom prst="rect">
            <a:avLst/>
          </a:prstGeom>
          <a:noFill/>
        </p:spPr>
        <p:txBody>
          <a:bodyPr wrap="square">
            <a:spAutoFit/>
          </a:bodyPr>
          <a:lstStyle/>
          <a:p>
            <a:pPr algn="ctr"/>
            <a:r>
              <a:rPr sz="1400" b="0" i="0">
                <a:solidFill>
                  <a:srgbClr val="5B91CC"/>
                </a:solidFill>
              </a:rPr>
              <a:t>Anuncia firma
para su cumple 80
14 de junio</a:t>
            </a:r>
          </a:p>
        </p:txBody>
      </p:sp>
      <p:sp>
        <p:nvSpPr>
          <p:cNvPr id="7" name="Rectangle 6"/>
          <p:cNvSpPr/>
          <p:nvPr/>
        </p:nvSpPr>
        <p:spPr>
          <a:xfrm>
            <a:off x="3200400" y="713232"/>
            <a:ext cx="2606040" cy="50292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273552" y="749808"/>
            <a:ext cx="2459736" cy="402336"/>
          </a:xfrm>
          <a:prstGeom prst="rect">
            <a:avLst/>
          </a:prstGeom>
          <a:noFill/>
        </p:spPr>
        <p:txBody>
          <a:bodyPr wrap="square">
            <a:spAutoFit/>
          </a:bodyPr>
          <a:lstStyle/>
          <a:p>
            <a:pPr algn="ctr"/>
            <a:r>
              <a:rPr sz="1300" b="1" i="0">
                <a:solidFill>
                  <a:srgbClr val="FFFFFF"/>
                </a:solidFill>
              </a:rPr>
              <a:t>Pakistan
PM Sharif</a:t>
            </a:r>
          </a:p>
        </p:txBody>
      </p:sp>
      <p:sp>
        <p:nvSpPr>
          <p:cNvPr id="9" name="Rectangle 8"/>
          <p:cNvSpPr/>
          <p:nvPr/>
        </p:nvSpPr>
        <p:spPr>
          <a:xfrm>
            <a:off x="3200400" y="1216152"/>
            <a:ext cx="2606040" cy="2331720"/>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40" y="1316736"/>
            <a:ext cx="2423160" cy="2103120"/>
          </a:xfrm>
          <a:prstGeom prst="rect">
            <a:avLst/>
          </a:prstGeom>
          <a:noFill/>
        </p:spPr>
        <p:txBody>
          <a:bodyPr wrap="square">
            <a:spAutoFit/>
          </a:bodyPr>
          <a:lstStyle/>
          <a:p>
            <a:pPr algn="ctr"/>
            <a:r>
              <a:rPr sz="1400" b="0" i="0">
                <a:solidFill>
                  <a:srgbClr val="5B91CC"/>
                </a:solidFill>
              </a:rPr>
              <a:t>Firma digital
"en 24 horas"
Timeline propio</a:t>
            </a:r>
          </a:p>
        </p:txBody>
      </p:sp>
      <p:sp>
        <p:nvSpPr>
          <p:cNvPr id="11" name="Rectangle 10"/>
          <p:cNvSpPr/>
          <p:nvPr/>
        </p:nvSpPr>
        <p:spPr>
          <a:xfrm>
            <a:off x="6035040" y="713232"/>
            <a:ext cx="2606040" cy="502920"/>
          </a:xfrm>
          <a:prstGeom prst="rect">
            <a:avLst/>
          </a:prstGeom>
          <a:solidFill>
            <a:srgbClr val="78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108192" y="749808"/>
            <a:ext cx="2459736" cy="402336"/>
          </a:xfrm>
          <a:prstGeom prst="rect">
            <a:avLst/>
          </a:prstGeom>
          <a:noFill/>
        </p:spPr>
        <p:txBody>
          <a:bodyPr wrap="square">
            <a:spAutoFit/>
          </a:bodyPr>
          <a:lstStyle/>
          <a:p>
            <a:pPr algn="ctr"/>
            <a:r>
              <a:rPr sz="1300" b="1" i="0">
                <a:solidFill>
                  <a:srgbClr val="FFFFFF"/>
                </a:solidFill>
              </a:rPr>
              <a:t>Iran
Canciller Baqai</a:t>
            </a:r>
          </a:p>
        </p:txBody>
      </p:sp>
      <p:sp>
        <p:nvSpPr>
          <p:cNvPr id="13" name="Rectangle 12"/>
          <p:cNvSpPr/>
          <p:nvPr/>
        </p:nvSpPr>
        <p:spPr>
          <a:xfrm>
            <a:off x="6035040" y="1216152"/>
            <a:ext cx="2606040" cy="2331720"/>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126480" y="1316736"/>
            <a:ext cx="2423160" cy="2103120"/>
          </a:xfrm>
          <a:prstGeom prst="rect">
            <a:avLst/>
          </a:prstGeom>
          <a:noFill/>
        </p:spPr>
        <p:txBody>
          <a:bodyPr wrap="square">
            <a:spAutoFit/>
          </a:bodyPr>
          <a:lstStyle/>
          <a:p>
            <a:pPr algn="ctr"/>
            <a:r>
              <a:rPr sz="1400" b="0" i="0">
                <a:solidFill>
                  <a:srgbClr val="B8952A"/>
                </a:solidFill>
              </a:rPr>
              <a:t>"No sera
manana"
Rechazo directo</a:t>
            </a:r>
          </a:p>
        </p:txBody>
      </p:sp>
      <p:sp>
        <p:nvSpPr>
          <p:cNvPr id="15" name="Rectangle 14"/>
          <p:cNvSpPr/>
          <p:nvPr/>
        </p:nvSpPr>
        <p:spPr>
          <a:xfrm>
            <a:off x="2990088" y="1417320"/>
            <a:ext cx="91440" cy="9144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824728" y="1417320"/>
            <a:ext cx="91440" cy="9144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3730752"/>
            <a:ext cx="8229600" cy="365760"/>
          </a:xfrm>
          <a:prstGeom prst="rect">
            <a:avLst/>
          </a:prstGeom>
          <a:noFill/>
        </p:spPr>
        <p:txBody>
          <a:bodyPr wrap="square">
            <a:spAutoFit/>
          </a:bodyPr>
          <a:lstStyle/>
          <a:p>
            <a:pPr algn="ctr"/>
            <a:r>
              <a:rPr sz="1600" b="1" i="0">
                <a:solidFill>
                  <a:srgbClr val="FFFFFF"/>
                </a:solidFill>
              </a:rPr>
              <a:t>Tres actores. Tres versiones. Ningun acuerdo firmado.</a:t>
            </a:r>
          </a:p>
        </p:txBody>
      </p:sp>
      <p:sp>
        <p:nvSpPr>
          <p:cNvPr id="18" name="TextBox 17"/>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«Trump anuncio el acuerdo. Iran dijo: no sera manana»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400" b="1" i="0">
                <a:solidFill>
                  <a:srgbClr val="17253D"/>
                </a:solidFill>
              </a:rPr>
              <a:t>LA HISTORIA DE LO QUE PUEDE PASAR</a:t>
            </a:r>
          </a:p>
        </p:txBody>
      </p:sp>
      <p:sp>
        <p:nvSpPr>
          <p:cNvPr id="3" name="TextBox 2"/>
          <p:cNvSpPr txBox="1"/>
          <p:nvPr/>
        </p:nvSpPr>
        <p:spPr>
          <a:xfrm>
            <a:off x="365760" y="530352"/>
            <a:ext cx="8229600" cy="256032"/>
          </a:xfrm>
          <a:prstGeom prst="rect">
            <a:avLst/>
          </a:prstGeom>
          <a:noFill/>
        </p:spPr>
        <p:txBody>
          <a:bodyPr wrap="square">
            <a:spAutoFit/>
          </a:bodyPr>
          <a:lstStyle/>
          <a:p>
            <a:pPr algn="l"/>
            <a:r>
              <a:rPr sz="1200" b="0" i="0">
                <a:solidFill>
                  <a:srgbClr val="2E6CB8"/>
                </a:solidFill>
              </a:rPr>
              <a:t>Impacto en precio del petroleo en cada episodio de tension en Hormuz</a:t>
            </a:r>
          </a:p>
        </p:txBody>
      </p:sp>
      <p:pic>
        <p:nvPicPr>
          <p:cNvPr id="4" name="Picture 3" descr="iran_acuerdo_nuclear_2026_petroleo_hormuz.png"/>
          <p:cNvPicPr>
            <a:picLocks noChangeAspect="1"/>
          </p:cNvPicPr>
          <p:nvPr/>
        </p:nvPicPr>
        <p:blipFill>
          <a:blip r:embed="rId2"/>
          <a:stretch>
            <a:fillRect/>
          </a:stretch>
        </p:blipFill>
        <p:spPr>
          <a:xfrm>
            <a:off x="274320" y="822960"/>
            <a:ext cx="8595360" cy="3767328"/>
          </a:xfrm>
          <a:prstGeom prst="rect">
            <a:avLst/>
          </a:prstGeom>
        </p:spPr>
      </p:pic>
      <p:sp>
        <p:nvSpPr>
          <p:cNvPr id="5" name="TextBox 4"/>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Elaboracion propia en base a datos historicos. Impacto 2026 es proyeccion preliminar.  |  kartal.com.ar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400" b="1" i="0">
                <a:solidFill>
                  <a:srgbClr val="17253D"/>
                </a:solidFill>
              </a:rPr>
              <a:t>QUIEN QUIERE CERRAR — Y QUIEN NO</a:t>
            </a:r>
          </a:p>
        </p:txBody>
      </p:sp>
      <p:pic>
        <p:nvPicPr>
          <p:cNvPr id="3" name="Picture 2" descr="iran_acuerdo_nuclear_2026_actores.png"/>
          <p:cNvPicPr>
            <a:picLocks noChangeAspect="1"/>
          </p:cNvPicPr>
          <p:nvPr/>
        </p:nvPicPr>
        <p:blipFill>
          <a:blip r:embed="rId2"/>
          <a:stretch>
            <a:fillRect/>
          </a:stretch>
        </p:blipFill>
        <p:spPr>
          <a:xfrm>
            <a:off x="274320" y="640080"/>
            <a:ext cx="8595360" cy="3950208"/>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Elaboracion propia en base a declaraciones publicas al 14 de junio de 2026.  |  kartal.com.ar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A1223"/>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300" b="1" i="0">
                <a:solidFill>
                  <a:srgbClr val="B8952A"/>
                </a:solidFill>
              </a:rPr>
              <a:t>LA FRASE QUE MUEVE MERCADOS</a:t>
            </a:r>
          </a:p>
        </p:txBody>
      </p:sp>
      <p:sp>
        <p:nvSpPr>
          <p:cNvPr id="3" name="TextBox 2"/>
          <p:cNvSpPr txBox="1"/>
          <p:nvPr/>
        </p:nvSpPr>
        <p:spPr>
          <a:xfrm>
            <a:off x="274320" y="548640"/>
            <a:ext cx="8595360" cy="1463040"/>
          </a:xfrm>
          <a:prstGeom prst="rect">
            <a:avLst/>
          </a:prstGeom>
          <a:noFill/>
        </p:spPr>
        <p:txBody>
          <a:bodyPr wrap="square">
            <a:spAutoFit/>
          </a:bodyPr>
          <a:lstStyle/>
          <a:p>
            <a:pPr algn="ctr"/>
            <a:r>
              <a:rPr sz="6400" b="1" i="1">
                <a:solidFill>
                  <a:srgbClr val="B8952A"/>
                </a:solidFill>
              </a:rPr>
              <a:t>"No sera
manana"</a:t>
            </a:r>
          </a:p>
        </p:txBody>
      </p:sp>
      <p:sp>
        <p:nvSpPr>
          <p:cNvPr id="4" name="TextBox 3"/>
          <p:cNvSpPr txBox="1"/>
          <p:nvPr/>
        </p:nvSpPr>
        <p:spPr>
          <a:xfrm>
            <a:off x="457200" y="2176272"/>
            <a:ext cx="8229600" cy="347472"/>
          </a:xfrm>
          <a:prstGeom prst="rect">
            <a:avLst/>
          </a:prstGeom>
          <a:noFill/>
        </p:spPr>
        <p:txBody>
          <a:bodyPr wrap="square">
            <a:spAutoFit/>
          </a:bodyPr>
          <a:lstStyle/>
          <a:p>
            <a:pPr algn="ctr"/>
            <a:r>
              <a:rPr sz="1400" b="0" i="1">
                <a:solidFill>
                  <a:srgbClr val="5B91CC"/>
                </a:solidFill>
              </a:rPr>
              <a:t>Esmail Baqai — Canciller de Iran — 14 de junio de 2026</a:t>
            </a:r>
          </a:p>
        </p:txBody>
      </p:sp>
      <p:sp>
        <p:nvSpPr>
          <p:cNvPr id="5" name="Rectangle 4"/>
          <p:cNvSpPr/>
          <p:nvPr/>
        </p:nvSpPr>
        <p:spPr>
          <a:xfrm>
            <a:off x="914400" y="2651760"/>
            <a:ext cx="73152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2779776"/>
            <a:ext cx="8046720" cy="731520"/>
          </a:xfrm>
          <a:prstGeom prst="rect">
            <a:avLst/>
          </a:prstGeom>
          <a:noFill/>
        </p:spPr>
        <p:txBody>
          <a:bodyPr wrap="square">
            <a:spAutoFit/>
          </a:bodyPr>
          <a:lstStyle/>
          <a:p>
            <a:pPr algn="ctr"/>
            <a:r>
              <a:rPr sz="1400" b="0" i="1">
                <a:solidFill>
                  <a:srgbClr val="5B91CC"/>
                </a:solidFill>
              </a:rPr>
              <a:t>Iran afirma que quedan aspectos politicos, legales y tecnicos pendientes.
No es una demora de forma: es un desacuerdo de fondo.</a:t>
            </a:r>
          </a:p>
        </p:txBody>
      </p:sp>
      <p:sp>
        <p:nvSpPr>
          <p:cNvPr id="7" name="TextBox 6"/>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«Trump anuncio el acuerdo. Iran dijo: no sera manana»</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400" b="1" i="0">
                <a:solidFill>
                  <a:srgbClr val="17253D"/>
                </a:solidFill>
              </a:rPr>
              <a:t>QUE SIGNIFICA ESTO PARA ARGENTINA</a:t>
            </a:r>
          </a:p>
        </p:txBody>
      </p:sp>
      <p:pic>
        <p:nvPicPr>
          <p:cNvPr id="3" name="Picture 2" descr="iran_acuerdo_nuclear_2026_impacto_argentina.png"/>
          <p:cNvPicPr>
            <a:picLocks noChangeAspect="1"/>
          </p:cNvPicPr>
          <p:nvPr/>
        </p:nvPicPr>
        <p:blipFill>
          <a:blip r:embed="rId2"/>
          <a:stretch>
            <a:fillRect/>
          </a:stretch>
        </p:blipFill>
        <p:spPr>
          <a:xfrm>
            <a:off x="274320" y="640080"/>
            <a:ext cx="8595360" cy="3950208"/>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Elaboracion propia. Variaciones son estimativas cualitativas.  |  kartal.com.ar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300" b="1" i="0">
                <a:solidFill>
                  <a:srgbClr val="B8952A"/>
                </a:solidFill>
              </a:rPr>
              <a:t>EL GANADOR SILENCIOSO</a:t>
            </a:r>
          </a:p>
        </p:txBody>
      </p:sp>
      <p:sp>
        <p:nvSpPr>
          <p:cNvPr id="3" name="Rectangle 2"/>
          <p:cNvSpPr/>
          <p:nvPr/>
        </p:nvSpPr>
        <p:spPr>
          <a:xfrm>
            <a:off x="137160" y="658368"/>
            <a:ext cx="4251960" cy="3749039"/>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768096"/>
            <a:ext cx="4069080" cy="384048"/>
          </a:xfrm>
          <a:prstGeom prst="rect">
            <a:avLst/>
          </a:prstGeom>
          <a:noFill/>
        </p:spPr>
        <p:txBody>
          <a:bodyPr wrap="square">
            <a:spAutoFit/>
          </a:bodyPr>
          <a:lstStyle/>
          <a:p>
            <a:pPr algn="ctr"/>
            <a:r>
              <a:rPr sz="1800" b="1" i="0">
                <a:solidFill>
                  <a:srgbClr val="FFFFFF"/>
                </a:solidFill>
              </a:rPr>
              <a:t>RIESGO</a:t>
            </a:r>
          </a:p>
        </p:txBody>
      </p:sp>
      <p:sp>
        <p:nvSpPr>
          <p:cNvPr id="5" name="TextBox 4"/>
          <p:cNvSpPr txBox="1"/>
          <p:nvPr/>
        </p:nvSpPr>
        <p:spPr>
          <a:xfrm>
            <a:off x="228600" y="1261872"/>
            <a:ext cx="4069080" cy="640080"/>
          </a:xfrm>
          <a:prstGeom prst="rect">
            <a:avLst/>
          </a:prstGeom>
          <a:noFill/>
        </p:spPr>
        <p:txBody>
          <a:bodyPr wrap="square">
            <a:spAutoFit/>
          </a:bodyPr>
          <a:lstStyle/>
          <a:p>
            <a:pPr algn="ctr"/>
            <a:r>
              <a:rPr sz="3200" b="1" i="0">
                <a:solidFill>
                  <a:srgbClr val="5B91CC"/>
                </a:solidFill>
              </a:rPr>
              <a:t>Golfo Persico</a:t>
            </a:r>
          </a:p>
        </p:txBody>
      </p:sp>
      <p:sp>
        <p:nvSpPr>
          <p:cNvPr id="6" name="TextBox 5"/>
          <p:cNvSpPr txBox="1"/>
          <p:nvPr/>
        </p:nvSpPr>
        <p:spPr>
          <a:xfrm>
            <a:off x="274320" y="1993392"/>
            <a:ext cx="4069080" cy="594360"/>
          </a:xfrm>
          <a:prstGeom prst="rect">
            <a:avLst/>
          </a:prstGeom>
          <a:noFill/>
        </p:spPr>
        <p:txBody>
          <a:bodyPr wrap="square">
            <a:spAutoFit/>
          </a:bodyPr>
          <a:lstStyle/>
          <a:p>
            <a:pPr algn="ctr"/>
            <a:r>
              <a:rPr sz="1300" b="0" i="0">
                <a:solidFill>
                  <a:srgbClr val="5B91CC"/>
                </a:solidFill>
              </a:rPr>
              <a:t>20% del petroleo en riesgo
Hormuz bloqueado = crisis global</a:t>
            </a:r>
          </a:p>
        </p:txBody>
      </p:sp>
      <p:sp>
        <p:nvSpPr>
          <p:cNvPr id="7" name="TextBox 6"/>
          <p:cNvSpPr txBox="1"/>
          <p:nvPr/>
        </p:nvSpPr>
        <p:spPr>
          <a:xfrm>
            <a:off x="274320" y="2697480"/>
            <a:ext cx="4069080" cy="502920"/>
          </a:xfrm>
          <a:prstGeom prst="rect">
            <a:avLst/>
          </a:prstGeom>
          <a:noFill/>
        </p:spPr>
        <p:txBody>
          <a:bodyPr wrap="square">
            <a:spAutoFit/>
          </a:bodyPr>
          <a:lstStyle/>
          <a:p>
            <a:pPr algn="ctr"/>
            <a:r>
              <a:rPr sz="1200" b="0" i="1">
                <a:solidFill>
                  <a:srgbClr val="5B91CC"/>
                </a:solidFill>
              </a:rPr>
              <a:t>Cada dia sin acuerdo
eleva la prima de riesgo energetico</a:t>
            </a:r>
          </a:p>
        </p:txBody>
      </p:sp>
      <p:sp>
        <p:nvSpPr>
          <p:cNvPr id="8" name="Rectangle 7"/>
          <p:cNvSpPr/>
          <p:nvPr/>
        </p:nvSpPr>
        <p:spPr>
          <a:xfrm>
            <a:off x="4754880" y="658368"/>
            <a:ext cx="4251960" cy="3749039"/>
          </a:xfrm>
          <a:prstGeom prst="rect">
            <a:avLst/>
          </a:prstGeom>
          <a:solidFill>
            <a:srgbClr val="0F3C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46320" y="768096"/>
            <a:ext cx="4069080" cy="384048"/>
          </a:xfrm>
          <a:prstGeom prst="rect">
            <a:avLst/>
          </a:prstGeom>
          <a:noFill/>
        </p:spPr>
        <p:txBody>
          <a:bodyPr wrap="square">
            <a:spAutoFit/>
          </a:bodyPr>
          <a:lstStyle/>
          <a:p>
            <a:pPr algn="ctr"/>
            <a:r>
              <a:rPr sz="1800" b="1" i="0">
                <a:solidFill>
                  <a:srgbClr val="FFFFFF"/>
                </a:solidFill>
              </a:rPr>
              <a:t>OPORTUNIDAD</a:t>
            </a:r>
          </a:p>
        </p:txBody>
      </p:sp>
      <p:sp>
        <p:nvSpPr>
          <p:cNvPr id="10" name="TextBox 9"/>
          <p:cNvSpPr txBox="1"/>
          <p:nvPr/>
        </p:nvSpPr>
        <p:spPr>
          <a:xfrm>
            <a:off x="4846320" y="1261872"/>
            <a:ext cx="4069080" cy="640080"/>
          </a:xfrm>
          <a:prstGeom prst="rect">
            <a:avLst/>
          </a:prstGeom>
          <a:noFill/>
        </p:spPr>
        <p:txBody>
          <a:bodyPr wrap="square">
            <a:spAutoFit/>
          </a:bodyPr>
          <a:lstStyle/>
          <a:p>
            <a:pPr algn="ctr"/>
            <a:r>
              <a:rPr sz="3200" b="1" i="0">
                <a:solidFill>
                  <a:srgbClr val="B8952A"/>
                </a:solidFill>
              </a:rPr>
              <a:t>Vaca Muerta</a:t>
            </a:r>
          </a:p>
        </p:txBody>
      </p:sp>
      <p:sp>
        <p:nvSpPr>
          <p:cNvPr id="11" name="TextBox 10"/>
          <p:cNvSpPr txBox="1"/>
          <p:nvPr/>
        </p:nvSpPr>
        <p:spPr>
          <a:xfrm>
            <a:off x="4892040" y="1993392"/>
            <a:ext cx="4069080" cy="594360"/>
          </a:xfrm>
          <a:prstGeom prst="rect">
            <a:avLst/>
          </a:prstGeom>
          <a:noFill/>
        </p:spPr>
        <p:txBody>
          <a:bodyPr wrap="square">
            <a:spAutoFit/>
          </a:bodyPr>
          <a:lstStyle/>
          <a:p>
            <a:pPr algn="ctr"/>
            <a:r>
              <a:rPr sz="1300" b="0" i="0">
                <a:solidFill>
                  <a:srgbClr val="B8952A"/>
                </a:solidFill>
              </a:rPr>
              <a:t>Gas argentino = alternativa
al suministro del Golfo</a:t>
            </a:r>
          </a:p>
        </p:txBody>
      </p:sp>
      <p:sp>
        <p:nvSpPr>
          <p:cNvPr id="12" name="TextBox 11"/>
          <p:cNvSpPr txBox="1"/>
          <p:nvPr/>
        </p:nvSpPr>
        <p:spPr>
          <a:xfrm>
            <a:off x="4892040" y="2697480"/>
            <a:ext cx="4069080" cy="594360"/>
          </a:xfrm>
          <a:prstGeom prst="rect">
            <a:avLst/>
          </a:prstGeom>
          <a:noFill/>
        </p:spPr>
        <p:txBody>
          <a:bodyPr wrap="square">
            <a:spAutoFit/>
          </a:bodyPr>
          <a:lstStyle/>
          <a:p>
            <a:pPr algn="ctr"/>
            <a:r>
              <a:rPr sz="1200" b="0" i="1">
                <a:solidFill>
                  <a:srgbClr val="B8952A"/>
                </a:solidFill>
              </a:rPr>
              <a:t>Cada semana de impasse irani
aumenta el valor estrategico
del gas patagonico</a:t>
            </a:r>
          </a:p>
        </p:txBody>
      </p:sp>
      <p:sp>
        <p:nvSpPr>
          <p:cNvPr id="13" name="TextBox 12"/>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«Trump anuncio el acuerdo. Iran dijo: no sera manana»</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20040"/>
          </a:xfrm>
          <a:prstGeom prst="rect">
            <a:avLst/>
          </a:prstGeom>
          <a:noFill/>
        </p:spPr>
        <p:txBody>
          <a:bodyPr wrap="square">
            <a:spAutoFit/>
          </a:bodyPr>
          <a:lstStyle/>
          <a:p>
            <a:pPr algn="l"/>
            <a:r>
              <a:rPr sz="1300" b="1" i="0">
                <a:solidFill>
                  <a:srgbClr val="B8952A"/>
                </a:solidFill>
              </a:rPr>
              <a:t>TRES FUTUROS POSIBLES</a:t>
            </a:r>
          </a:p>
        </p:txBody>
      </p:sp>
      <p:sp>
        <p:nvSpPr>
          <p:cNvPr id="3" name="Rectangle 2"/>
          <p:cNvSpPr/>
          <p:nvPr/>
        </p:nvSpPr>
        <p:spPr>
          <a:xfrm>
            <a:off x="182880" y="658368"/>
            <a:ext cx="2743200" cy="56692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694944"/>
            <a:ext cx="2651760" cy="475488"/>
          </a:xfrm>
          <a:prstGeom prst="rect">
            <a:avLst/>
          </a:prstGeom>
          <a:noFill/>
        </p:spPr>
        <p:txBody>
          <a:bodyPr wrap="square">
            <a:spAutoFit/>
          </a:bodyPr>
          <a:lstStyle/>
          <a:p>
            <a:pPr algn="ctr"/>
            <a:r>
              <a:rPr sz="1400" b="1" i="0">
                <a:solidFill>
                  <a:srgbClr val="FFFFFF"/>
                </a:solidFill>
              </a:rPr>
              <a:t>ACUERDO
EN DIAS</a:t>
            </a:r>
          </a:p>
        </p:txBody>
      </p:sp>
      <p:sp>
        <p:nvSpPr>
          <p:cNvPr id="5" name="Rectangle 4"/>
          <p:cNvSpPr/>
          <p:nvPr/>
        </p:nvSpPr>
        <p:spPr>
          <a:xfrm>
            <a:off x="182880" y="1225296"/>
            <a:ext cx="2743200" cy="3090672"/>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1325880"/>
            <a:ext cx="2560320" cy="731520"/>
          </a:xfrm>
          <a:prstGeom prst="rect">
            <a:avLst/>
          </a:prstGeom>
          <a:noFill/>
        </p:spPr>
        <p:txBody>
          <a:bodyPr wrap="square">
            <a:spAutoFit/>
          </a:bodyPr>
          <a:lstStyle/>
          <a:p>
            <a:pPr algn="ctr"/>
            <a:r>
              <a:rPr sz="1200" b="0" i="0">
                <a:solidFill>
                  <a:srgbClr val="5B91CC"/>
                </a:solidFill>
              </a:rPr>
              <a:t>Iran acepta protocolo
con ajustes menores</a:t>
            </a:r>
          </a:p>
        </p:txBody>
      </p:sp>
      <p:sp>
        <p:nvSpPr>
          <p:cNvPr id="7" name="Rectangle 6"/>
          <p:cNvSpPr/>
          <p:nvPr/>
        </p:nvSpPr>
        <p:spPr>
          <a:xfrm>
            <a:off x="411480" y="2148840"/>
            <a:ext cx="22860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74320" y="2267712"/>
            <a:ext cx="2560320" cy="731520"/>
          </a:xfrm>
          <a:prstGeom prst="rect">
            <a:avLst/>
          </a:prstGeom>
          <a:noFill/>
        </p:spPr>
        <p:txBody>
          <a:bodyPr wrap="square">
            <a:spAutoFit/>
          </a:bodyPr>
          <a:lstStyle/>
          <a:p>
            <a:pPr algn="ctr"/>
            <a:r>
              <a:rPr sz="1200" b="1" i="0">
                <a:solidFill>
                  <a:srgbClr val="FFFFFF"/>
                </a:solidFill>
              </a:rPr>
              <a:t>Petroleo cae -8 a -12%
Alivio prima de riesgo</a:t>
            </a:r>
          </a:p>
        </p:txBody>
      </p:sp>
      <p:sp>
        <p:nvSpPr>
          <p:cNvPr id="9" name="TextBox 8"/>
          <p:cNvSpPr txBox="1"/>
          <p:nvPr/>
        </p:nvSpPr>
        <p:spPr>
          <a:xfrm>
            <a:off x="228600" y="3127248"/>
            <a:ext cx="2651760" cy="475488"/>
          </a:xfrm>
          <a:prstGeom prst="rect">
            <a:avLst/>
          </a:prstGeom>
          <a:noFill/>
        </p:spPr>
        <p:txBody>
          <a:bodyPr wrap="square">
            <a:spAutoFit/>
          </a:bodyPr>
          <a:lstStyle/>
          <a:p>
            <a:pPr algn="ctr"/>
            <a:r>
              <a:rPr sz="2200" b="1" i="0">
                <a:solidFill>
                  <a:srgbClr val="B8952A"/>
                </a:solidFill>
              </a:rPr>
              <a:t>35%</a:t>
            </a:r>
          </a:p>
        </p:txBody>
      </p:sp>
      <p:sp>
        <p:nvSpPr>
          <p:cNvPr id="10" name="TextBox 9"/>
          <p:cNvSpPr txBox="1"/>
          <p:nvPr/>
        </p:nvSpPr>
        <p:spPr>
          <a:xfrm>
            <a:off x="228600" y="3621024"/>
            <a:ext cx="2651760" cy="256032"/>
          </a:xfrm>
          <a:prstGeom prst="rect">
            <a:avLst/>
          </a:prstGeom>
          <a:noFill/>
        </p:spPr>
        <p:txBody>
          <a:bodyPr wrap="square">
            <a:spAutoFit/>
          </a:bodyPr>
          <a:lstStyle/>
          <a:p>
            <a:pPr algn="ctr"/>
            <a:r>
              <a:rPr sz="1000" b="0" i="0">
                <a:solidFill>
                  <a:srgbClr val="5B91CC"/>
                </a:solidFill>
              </a:rPr>
              <a:t>prob. estimada</a:t>
            </a:r>
          </a:p>
        </p:txBody>
      </p:sp>
      <p:sp>
        <p:nvSpPr>
          <p:cNvPr id="11" name="Rectangle 10"/>
          <p:cNvSpPr/>
          <p:nvPr/>
        </p:nvSpPr>
        <p:spPr>
          <a:xfrm>
            <a:off x="3127248" y="658368"/>
            <a:ext cx="2743200" cy="566928"/>
          </a:xfrm>
          <a:prstGeom prst="rect">
            <a:avLst/>
          </a:prstGeom>
          <a:solidFill>
            <a:srgbClr val="8C50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172968" y="694944"/>
            <a:ext cx="2651760" cy="475488"/>
          </a:xfrm>
          <a:prstGeom prst="rect">
            <a:avLst/>
          </a:prstGeom>
          <a:noFill/>
        </p:spPr>
        <p:txBody>
          <a:bodyPr wrap="square">
            <a:spAutoFit/>
          </a:bodyPr>
          <a:lstStyle/>
          <a:p>
            <a:pPr algn="ctr"/>
            <a:r>
              <a:rPr sz="1400" b="1" i="0">
                <a:solidFill>
                  <a:srgbClr val="FFFFFF"/>
                </a:solidFill>
              </a:rPr>
              <a:t>DEMORA
DE SEMANAS</a:t>
            </a:r>
          </a:p>
        </p:txBody>
      </p:sp>
      <p:sp>
        <p:nvSpPr>
          <p:cNvPr id="13" name="Rectangle 12"/>
          <p:cNvSpPr/>
          <p:nvPr/>
        </p:nvSpPr>
        <p:spPr>
          <a:xfrm>
            <a:off x="3127248" y="1225296"/>
            <a:ext cx="2743200" cy="3090672"/>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18688" y="1325880"/>
            <a:ext cx="2560320" cy="731520"/>
          </a:xfrm>
          <a:prstGeom prst="rect">
            <a:avLst/>
          </a:prstGeom>
          <a:noFill/>
        </p:spPr>
        <p:txBody>
          <a:bodyPr wrap="square">
            <a:spAutoFit/>
          </a:bodyPr>
          <a:lstStyle/>
          <a:p>
            <a:pPr algn="ctr"/>
            <a:r>
              <a:rPr sz="1200" b="0" i="0">
                <a:solidFill>
                  <a:srgbClr val="5B91CC"/>
                </a:solidFill>
              </a:rPr>
              <a:t>Negociacion continua
sin ruptura formal</a:t>
            </a:r>
          </a:p>
        </p:txBody>
      </p:sp>
      <p:sp>
        <p:nvSpPr>
          <p:cNvPr id="15" name="Rectangle 14"/>
          <p:cNvSpPr/>
          <p:nvPr/>
        </p:nvSpPr>
        <p:spPr>
          <a:xfrm>
            <a:off x="3355848" y="2148840"/>
            <a:ext cx="22860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218688" y="2267712"/>
            <a:ext cx="2560320" cy="731520"/>
          </a:xfrm>
          <a:prstGeom prst="rect">
            <a:avLst/>
          </a:prstGeom>
          <a:noFill/>
        </p:spPr>
        <p:txBody>
          <a:bodyPr wrap="square">
            <a:spAutoFit/>
          </a:bodyPr>
          <a:lstStyle/>
          <a:p>
            <a:pPr algn="ctr"/>
            <a:r>
              <a:rPr sz="1200" b="1" i="0">
                <a:solidFill>
                  <a:srgbClr val="FFFFFF"/>
                </a:solidFill>
              </a:rPr>
              <a:t>Volatilidad sostenida
Precio estable pero tenso</a:t>
            </a:r>
          </a:p>
        </p:txBody>
      </p:sp>
      <p:sp>
        <p:nvSpPr>
          <p:cNvPr id="17" name="TextBox 16"/>
          <p:cNvSpPr txBox="1"/>
          <p:nvPr/>
        </p:nvSpPr>
        <p:spPr>
          <a:xfrm>
            <a:off x="3172968" y="3127248"/>
            <a:ext cx="2651760" cy="475488"/>
          </a:xfrm>
          <a:prstGeom prst="rect">
            <a:avLst/>
          </a:prstGeom>
          <a:noFill/>
        </p:spPr>
        <p:txBody>
          <a:bodyPr wrap="square">
            <a:spAutoFit/>
          </a:bodyPr>
          <a:lstStyle/>
          <a:p>
            <a:pPr algn="ctr"/>
            <a:r>
              <a:rPr sz="2200" b="1" i="0">
                <a:solidFill>
                  <a:srgbClr val="B8952A"/>
                </a:solidFill>
              </a:rPr>
              <a:t>40%</a:t>
            </a:r>
          </a:p>
        </p:txBody>
      </p:sp>
      <p:sp>
        <p:nvSpPr>
          <p:cNvPr id="18" name="TextBox 17"/>
          <p:cNvSpPr txBox="1"/>
          <p:nvPr/>
        </p:nvSpPr>
        <p:spPr>
          <a:xfrm>
            <a:off x="3172968" y="3621024"/>
            <a:ext cx="2651760" cy="256032"/>
          </a:xfrm>
          <a:prstGeom prst="rect">
            <a:avLst/>
          </a:prstGeom>
          <a:noFill/>
        </p:spPr>
        <p:txBody>
          <a:bodyPr wrap="square">
            <a:spAutoFit/>
          </a:bodyPr>
          <a:lstStyle/>
          <a:p>
            <a:pPr algn="ctr"/>
            <a:r>
              <a:rPr sz="1000" b="0" i="0">
                <a:solidFill>
                  <a:srgbClr val="5B91CC"/>
                </a:solidFill>
              </a:rPr>
              <a:t>prob. estimada</a:t>
            </a:r>
          </a:p>
        </p:txBody>
      </p:sp>
      <p:sp>
        <p:nvSpPr>
          <p:cNvPr id="19" name="Rectangle 18"/>
          <p:cNvSpPr/>
          <p:nvPr/>
        </p:nvSpPr>
        <p:spPr>
          <a:xfrm>
            <a:off x="6071616" y="658368"/>
            <a:ext cx="2743200" cy="566928"/>
          </a:xfrm>
          <a:prstGeom prst="rect">
            <a:avLst/>
          </a:prstGeom>
          <a:solidFill>
            <a:srgbClr val="78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117336" y="694944"/>
            <a:ext cx="2651760" cy="475488"/>
          </a:xfrm>
          <a:prstGeom prst="rect">
            <a:avLst/>
          </a:prstGeom>
          <a:noFill/>
        </p:spPr>
        <p:txBody>
          <a:bodyPr wrap="square">
            <a:spAutoFit/>
          </a:bodyPr>
          <a:lstStyle/>
          <a:p>
            <a:pPr algn="ctr"/>
            <a:r>
              <a:rPr sz="1400" b="1" i="0">
                <a:solidFill>
                  <a:srgbClr val="FFFFFF"/>
                </a:solidFill>
              </a:rPr>
              <a:t>RUPTURA
O ESCALADA</a:t>
            </a:r>
          </a:p>
        </p:txBody>
      </p:sp>
      <p:sp>
        <p:nvSpPr>
          <p:cNvPr id="21" name="Rectangle 20"/>
          <p:cNvSpPr/>
          <p:nvPr/>
        </p:nvSpPr>
        <p:spPr>
          <a:xfrm>
            <a:off x="6071616" y="1225296"/>
            <a:ext cx="2743200" cy="3090672"/>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163056" y="1325880"/>
            <a:ext cx="2560320" cy="731520"/>
          </a:xfrm>
          <a:prstGeom prst="rect">
            <a:avLst/>
          </a:prstGeom>
          <a:noFill/>
        </p:spPr>
        <p:txBody>
          <a:bodyPr wrap="square">
            <a:spAutoFit/>
          </a:bodyPr>
          <a:lstStyle/>
          <a:p>
            <a:pPr algn="ctr"/>
            <a:r>
              <a:rPr sz="1200" b="0" i="0">
                <a:solidFill>
                  <a:srgbClr val="5B91CC"/>
                </a:solidFill>
              </a:rPr>
              <a:t>Iran abandona mesa
o incidente en Hormuz</a:t>
            </a:r>
          </a:p>
        </p:txBody>
      </p:sp>
      <p:sp>
        <p:nvSpPr>
          <p:cNvPr id="23" name="Rectangle 22"/>
          <p:cNvSpPr/>
          <p:nvPr/>
        </p:nvSpPr>
        <p:spPr>
          <a:xfrm>
            <a:off x="6300216" y="2148840"/>
            <a:ext cx="22860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163056" y="2267712"/>
            <a:ext cx="2560320" cy="731520"/>
          </a:xfrm>
          <a:prstGeom prst="rect">
            <a:avLst/>
          </a:prstGeom>
          <a:noFill/>
        </p:spPr>
        <p:txBody>
          <a:bodyPr wrap="square">
            <a:spAutoFit/>
          </a:bodyPr>
          <a:lstStyle/>
          <a:p>
            <a:pPr algn="ctr"/>
            <a:r>
              <a:rPr sz="1200" b="1" i="0">
                <a:solidFill>
                  <a:srgbClr val="FFFFFF"/>
                </a:solidFill>
              </a:rPr>
              <a:t>Brent +20 a +35%
Crisis energetica global</a:t>
            </a:r>
          </a:p>
        </p:txBody>
      </p:sp>
      <p:sp>
        <p:nvSpPr>
          <p:cNvPr id="25" name="TextBox 24"/>
          <p:cNvSpPr txBox="1"/>
          <p:nvPr/>
        </p:nvSpPr>
        <p:spPr>
          <a:xfrm>
            <a:off x="6117336" y="3127248"/>
            <a:ext cx="2651760" cy="475488"/>
          </a:xfrm>
          <a:prstGeom prst="rect">
            <a:avLst/>
          </a:prstGeom>
          <a:noFill/>
        </p:spPr>
        <p:txBody>
          <a:bodyPr wrap="square">
            <a:spAutoFit/>
          </a:bodyPr>
          <a:lstStyle/>
          <a:p>
            <a:pPr algn="ctr"/>
            <a:r>
              <a:rPr sz="2200" b="1" i="0">
                <a:solidFill>
                  <a:srgbClr val="B8952A"/>
                </a:solidFill>
              </a:rPr>
              <a:t>25%</a:t>
            </a:r>
          </a:p>
        </p:txBody>
      </p:sp>
      <p:sp>
        <p:nvSpPr>
          <p:cNvPr id="26" name="TextBox 25"/>
          <p:cNvSpPr txBox="1"/>
          <p:nvPr/>
        </p:nvSpPr>
        <p:spPr>
          <a:xfrm>
            <a:off x="6117336" y="3621024"/>
            <a:ext cx="2651760" cy="256032"/>
          </a:xfrm>
          <a:prstGeom prst="rect">
            <a:avLst/>
          </a:prstGeom>
          <a:noFill/>
        </p:spPr>
        <p:txBody>
          <a:bodyPr wrap="square">
            <a:spAutoFit/>
          </a:bodyPr>
          <a:lstStyle/>
          <a:p>
            <a:pPr algn="ctr"/>
            <a:r>
              <a:rPr sz="1000" b="0" i="0">
                <a:solidFill>
                  <a:srgbClr val="5B91CC"/>
                </a:solidFill>
              </a:rPr>
              <a:t>prob. estimada</a:t>
            </a:r>
          </a:p>
        </p:txBody>
      </p:sp>
      <p:sp>
        <p:nvSpPr>
          <p:cNvPr id="27" name="TextBox 26"/>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«Trump anuncio el acuerdo. Iran dijo: no sera manana»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