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 El informe analiza el IPCBA de agosto 2026 del IDECBA: el indice general subio 1,7% mensual y 33,3% interanual, pero los precios regulados (tarifas, transporte) treparon 41,6% interanual, muy por encima del promedio.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Los precios regulados -tarifas de servicios, transporte- subieron 41,6% interanual en CABA, muy por encima del indice general de 33,3%. Es el componente de mayor suba de toda la canasta del IPCBA.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Estacionales (20,2%), Nucleo (32,3%), Nivel general (33,3%) y Regulados (41,6%) muestran cuatro velocidades distintas de inflacion dentro de la misma canasta del IPCBA.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Los servicios subieron 36,2% interanual en CABA, contra 28,5% de los bienes -una brecha de 7,7 puntos que reproduce el mismo patron observado a nivel nacional en el IPC de julio.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Variacion mensual por division. Vivienda (+2,6%), Salud (+1,9%), Alimentos (+1,8%) y Transporte (+1,2%) lideraron las subas de agosto. Prendas de vestir (-0,7%) y Restaurantes y hoteles (-0,1%) fueron las unicas divisiones en baja.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Implicancias estrategicas. Tres acciones: 1) Segmentar la estructura de costos por categoria de precio, no usar un solo indice general. 2) Revisar contratos de alquiler y servicios profesionales contra el dato de servicios (+36,2%). 3) Vigilar la evolucion de los precios regulados como indicador de costos operativos.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La cita del director resume el argumento central: el indice general del IPCBA esconde una dispersion enorme entre categorias. Los precios regulados, los que mas presionan el costo operativo de muchas empresas, suben casi 10 puntos por encima del promedio.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502920"/>
            <a:ext cx="8046720" cy="274320"/>
          </a:xfrm>
          <a:prstGeom prst="rect">
            <a:avLst/>
          </a:prstGeom>
          <a:noFill/>
        </p:spPr>
        <p:txBody>
          <a:bodyPr wrap="square">
            <a:spAutoFit/>
          </a:bodyPr>
          <a:lstStyle/>
          <a:p>
            <a:pPr algn="l"/>
            <a:r>
              <a:rPr sz="1050" b="1" i="0">
                <a:solidFill>
                  <a:srgbClr val="5B91CC"/>
                </a:solidFill>
                <a:latin typeface="Arial"/>
              </a:rPr>
              <a:t>KARTAL CONSULTING  ·  ANÁLISIS ESTRATÉGICO</a:t>
            </a:r>
          </a:p>
        </p:txBody>
      </p:sp>
      <p:sp>
        <p:nvSpPr>
          <p:cNvPr id="4" name="Rectangle 3"/>
          <p:cNvSpPr/>
          <p:nvPr/>
        </p:nvSpPr>
        <p:spPr>
          <a:xfrm>
            <a:off x="548640" y="822960"/>
            <a:ext cx="50292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2920" y="1024128"/>
            <a:ext cx="8321040" cy="502920"/>
          </a:xfrm>
          <a:prstGeom prst="rect">
            <a:avLst/>
          </a:prstGeom>
          <a:noFill/>
        </p:spPr>
        <p:txBody>
          <a:bodyPr wrap="none">
            <a:spAutoFit/>
          </a:bodyPr>
          <a:lstStyle/>
          <a:p>
            <a:pPr algn="l"/>
            <a:r>
              <a:rPr sz="2700" b="1" i="0">
                <a:solidFill>
                  <a:srgbClr val="FFFFFF"/>
                </a:solidFill>
                <a:latin typeface="Arial Black"/>
              </a:rPr>
              <a:t>LOS REGULADOS QUE</a:t>
            </a:r>
          </a:p>
        </p:txBody>
      </p:sp>
      <p:sp>
        <p:nvSpPr>
          <p:cNvPr id="6" name="TextBox 5"/>
          <p:cNvSpPr txBox="1"/>
          <p:nvPr/>
        </p:nvSpPr>
        <p:spPr>
          <a:xfrm>
            <a:off x="502920" y="1481328"/>
            <a:ext cx="8321040" cy="502920"/>
          </a:xfrm>
          <a:prstGeom prst="rect">
            <a:avLst/>
          </a:prstGeom>
          <a:noFill/>
        </p:spPr>
        <p:txBody>
          <a:bodyPr wrap="none">
            <a:spAutoFit/>
          </a:bodyPr>
          <a:lstStyle/>
          <a:p>
            <a:pPr algn="l"/>
            <a:r>
              <a:rPr sz="2700" b="1" i="0">
                <a:solidFill>
                  <a:srgbClr val="B8952A"/>
                </a:solidFill>
                <a:latin typeface="Arial Black"/>
              </a:rPr>
              <a:t>EXPLICAN LA INFLACIÓN REAL</a:t>
            </a:r>
          </a:p>
        </p:txBody>
      </p:sp>
      <p:sp>
        <p:nvSpPr>
          <p:cNvPr id="7" name="TextBox 6"/>
          <p:cNvSpPr txBox="1"/>
          <p:nvPr/>
        </p:nvSpPr>
        <p:spPr>
          <a:xfrm>
            <a:off x="548640" y="2240280"/>
            <a:ext cx="7863840" cy="548640"/>
          </a:xfrm>
          <a:prstGeom prst="rect">
            <a:avLst/>
          </a:prstGeom>
          <a:noFill/>
        </p:spPr>
        <p:txBody>
          <a:bodyPr wrap="square">
            <a:spAutoFit/>
          </a:bodyPr>
          <a:lstStyle/>
          <a:p>
            <a:pPr algn="l"/>
            <a:r>
              <a:rPr sz="1350" b="0" i="0">
                <a:solidFill>
                  <a:srgbClr val="5B91CC"/>
                </a:solidFill>
                <a:latin typeface="Arial"/>
              </a:rPr>
              <a:t>En CABA, los precios regulados suben 41,6% interanual, 8 puntos
más que el índice general (33,3%)</a:t>
            </a:r>
          </a:p>
        </p:txBody>
      </p:sp>
      <p:sp>
        <p:nvSpPr>
          <p:cNvPr id="8" name="TextBox 7"/>
          <p:cNvSpPr txBox="1"/>
          <p:nvPr/>
        </p:nvSpPr>
        <p:spPr>
          <a:xfrm>
            <a:off x="548640" y="3017520"/>
            <a:ext cx="2651760" cy="685800"/>
          </a:xfrm>
          <a:prstGeom prst="rect">
            <a:avLst/>
          </a:prstGeom>
          <a:noFill/>
        </p:spPr>
        <p:txBody>
          <a:bodyPr wrap="none">
            <a:noAutofit/>
          </a:bodyPr>
          <a:lstStyle/>
          <a:p>
            <a:pPr algn="l"/>
            <a:r>
              <a:rPr sz="4000" b="1">
                <a:solidFill>
                  <a:srgbClr val="B8952A"/>
                </a:solidFill>
                <a:latin typeface="Arial Black"/>
              </a:rPr>
              <a:t>41,6</a:t>
            </a:r>
            <a:r>
              <a:rPr sz="2000" b="1" baseline="30000">
                <a:solidFill>
                  <a:srgbClr val="B8952A"/>
                </a:solidFill>
                <a:latin typeface="Arial Black"/>
              </a:rPr>
              <a:t>%</a:t>
            </a:r>
          </a:p>
        </p:txBody>
      </p:sp>
      <p:sp>
        <p:nvSpPr>
          <p:cNvPr id="9" name="TextBox 8"/>
          <p:cNvSpPr txBox="1"/>
          <p:nvPr/>
        </p:nvSpPr>
        <p:spPr>
          <a:xfrm>
            <a:off x="548640" y="3584448"/>
            <a:ext cx="2926080" cy="274320"/>
          </a:xfrm>
          <a:prstGeom prst="rect">
            <a:avLst/>
          </a:prstGeom>
          <a:noFill/>
        </p:spPr>
        <p:txBody>
          <a:bodyPr wrap="square">
            <a:spAutoFit/>
          </a:bodyPr>
          <a:lstStyle/>
          <a:p>
            <a:pPr algn="l"/>
            <a:r>
              <a:rPr sz="1050" b="0" i="0">
                <a:solidFill>
                  <a:srgbClr val="5B91CC"/>
                </a:solidFill>
                <a:latin typeface="Arial"/>
              </a:rPr>
              <a:t>precios regulados, interanual</a:t>
            </a:r>
          </a:p>
        </p:txBody>
      </p:sp>
      <p:sp>
        <p:nvSpPr>
          <p:cNvPr id="10" name="Rectangle 9"/>
          <p:cNvSpPr/>
          <p:nvPr/>
        </p:nvSpPr>
        <p:spPr>
          <a:xfrm>
            <a:off x="3429000" y="3063239"/>
            <a:ext cx="10972" cy="566928"/>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3017520"/>
            <a:ext cx="2651760" cy="685800"/>
          </a:xfrm>
          <a:prstGeom prst="rect">
            <a:avLst/>
          </a:prstGeom>
          <a:noFill/>
        </p:spPr>
        <p:txBody>
          <a:bodyPr wrap="none">
            <a:noAutofit/>
          </a:bodyPr>
          <a:lstStyle/>
          <a:p>
            <a:pPr algn="l"/>
            <a:r>
              <a:rPr sz="4000" b="1">
                <a:solidFill>
                  <a:srgbClr val="FFFFFF"/>
                </a:solidFill>
                <a:latin typeface="Arial Black"/>
              </a:rPr>
              <a:t>33,3</a:t>
            </a:r>
            <a:r>
              <a:rPr sz="2000" b="1" baseline="30000">
                <a:solidFill>
                  <a:srgbClr val="FFFFFF"/>
                </a:solidFill>
                <a:latin typeface="Arial Black"/>
              </a:rPr>
              <a:t>%</a:t>
            </a:r>
          </a:p>
        </p:txBody>
      </p:sp>
      <p:sp>
        <p:nvSpPr>
          <p:cNvPr id="12" name="TextBox 11"/>
          <p:cNvSpPr txBox="1"/>
          <p:nvPr/>
        </p:nvSpPr>
        <p:spPr>
          <a:xfrm>
            <a:off x="3703320" y="3584448"/>
            <a:ext cx="2743200" cy="274320"/>
          </a:xfrm>
          <a:prstGeom prst="rect">
            <a:avLst/>
          </a:prstGeom>
          <a:noFill/>
        </p:spPr>
        <p:txBody>
          <a:bodyPr wrap="square">
            <a:spAutoFit/>
          </a:bodyPr>
          <a:lstStyle/>
          <a:p>
            <a:pPr algn="l"/>
            <a:r>
              <a:rPr sz="1050" b="0" i="0">
                <a:solidFill>
                  <a:srgbClr val="5B91CC"/>
                </a:solidFill>
                <a:latin typeface="Arial"/>
              </a:rPr>
              <a:t>índice general, interanual</a:t>
            </a:r>
          </a:p>
        </p:txBody>
      </p:sp>
      <p:sp>
        <p:nvSpPr>
          <p:cNvPr id="13" name="TextBox 12"/>
          <p:cNvSpPr txBox="1"/>
          <p:nvPr/>
        </p:nvSpPr>
        <p:spPr>
          <a:xfrm>
            <a:off x="548640" y="4160520"/>
            <a:ext cx="8046720" cy="274320"/>
          </a:xfrm>
          <a:prstGeom prst="rect">
            <a:avLst/>
          </a:prstGeom>
          <a:noFill/>
        </p:spPr>
        <p:txBody>
          <a:bodyPr wrap="square">
            <a:spAutoFit/>
          </a:bodyPr>
          <a:lstStyle/>
          <a:p>
            <a:pPr algn="l"/>
            <a:r>
              <a:rPr sz="1100" b="1" i="0">
                <a:solidFill>
                  <a:srgbClr val="B8952A"/>
                </a:solidFill>
                <a:latin typeface="Arial"/>
              </a:rPr>
              <a:t>ESTRATEGIA · DECISIÓN · EJECUCIÓN</a:t>
            </a:r>
          </a:p>
        </p:txBody>
      </p:sp>
      <p:sp>
        <p:nvSpPr>
          <p:cNvPr id="14" name="TextBox 13"/>
          <p:cNvSpPr txBox="1"/>
          <p:nvPr/>
        </p:nvSpPr>
        <p:spPr>
          <a:xfrm>
            <a:off x="548640" y="4846320"/>
            <a:ext cx="5943600" cy="256032"/>
          </a:xfrm>
          <a:prstGeom prst="rect">
            <a:avLst/>
          </a:prstGeom>
          <a:noFill/>
        </p:spPr>
        <p:txBody>
          <a:bodyPr wrap="square">
            <a:spAutoFit/>
          </a:bodyPr>
          <a:lstStyle/>
          <a:p>
            <a:pPr algn="l"/>
            <a:r>
              <a:rPr sz="900" b="0" i="0">
                <a:solidFill>
                  <a:srgbClr val="2E6CB8"/>
                </a:solidFill>
                <a:latin typeface="Arial"/>
              </a:rPr>
              <a:t>Fuente: IDECBA — Gobierno de la Ciudad de Buenos Aires</a:t>
            </a:r>
          </a:p>
        </p:txBody>
      </p:sp>
      <p:sp>
        <p:nvSpPr>
          <p:cNvPr id="15" name="TextBox 14"/>
          <p:cNvSpPr txBox="1"/>
          <p:nvPr/>
        </p:nvSpPr>
        <p:spPr>
          <a:xfrm>
            <a:off x="6400800" y="4846320"/>
            <a:ext cx="2194560" cy="256032"/>
          </a:xfrm>
          <a:prstGeom prst="rect">
            <a:avLst/>
          </a:prstGeom>
          <a:noFill/>
        </p:spPr>
        <p:txBody>
          <a:bodyPr wrap="none">
            <a:spAutoFit/>
          </a:bodyPr>
          <a:lstStyle/>
          <a:p>
            <a:pPr algn="r"/>
            <a:r>
              <a:rPr sz="900" b="0" i="0">
                <a:solidFill>
                  <a:srgbClr val="2E6CB8"/>
                </a:solidFill>
                <a:latin typeface="Arial"/>
              </a:rPr>
              <a:t>8 de septiembre de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8046720" cy="256032"/>
          </a:xfrm>
          <a:prstGeom prst="rect">
            <a:avLst/>
          </a:prstGeom>
          <a:noFill/>
        </p:spPr>
        <p:txBody>
          <a:bodyPr wrap="square">
            <a:spAutoFit/>
          </a:bodyPr>
          <a:lstStyle/>
          <a:p>
            <a:pPr algn="l"/>
            <a:r>
              <a:rPr sz="1050" b="1" i="0">
                <a:solidFill>
                  <a:srgbClr val="B8952A"/>
                </a:solidFill>
                <a:latin typeface="Arial"/>
              </a:rPr>
              <a:t>EL DATO</a:t>
            </a:r>
          </a:p>
        </p:txBody>
      </p:sp>
      <p:sp>
        <p:nvSpPr>
          <p:cNvPr id="4" name="Rectangle 3"/>
          <p:cNvSpPr/>
          <p:nvPr/>
        </p:nvSpPr>
        <p:spPr>
          <a:xfrm>
            <a:off x="548640" y="457200"/>
            <a:ext cx="45720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585216"/>
            <a:ext cx="8046720" cy="457200"/>
          </a:xfrm>
          <a:prstGeom prst="rect">
            <a:avLst/>
          </a:prstGeom>
          <a:noFill/>
        </p:spPr>
        <p:txBody>
          <a:bodyPr wrap="none">
            <a:spAutoFit/>
          </a:bodyPr>
          <a:lstStyle/>
          <a:p>
            <a:pPr algn="l"/>
            <a:r>
              <a:rPr sz="2200" b="1" i="0">
                <a:solidFill>
                  <a:srgbClr val="FFFFFF"/>
                </a:solidFill>
                <a:latin typeface="Arial Black"/>
              </a:rPr>
              <a:t>EL COMPONENTE QUE MÁS SUBE</a:t>
            </a:r>
          </a:p>
        </p:txBody>
      </p:sp>
      <p:sp>
        <p:nvSpPr>
          <p:cNvPr id="6" name="TextBox 5"/>
          <p:cNvSpPr txBox="1"/>
          <p:nvPr/>
        </p:nvSpPr>
        <p:spPr>
          <a:xfrm>
            <a:off x="0" y="1188720"/>
            <a:ext cx="9144000" cy="1417320"/>
          </a:xfrm>
          <a:prstGeom prst="rect">
            <a:avLst/>
          </a:prstGeom>
          <a:noFill/>
        </p:spPr>
        <p:txBody>
          <a:bodyPr wrap="none">
            <a:noAutofit/>
          </a:bodyPr>
          <a:lstStyle/>
          <a:p>
            <a:pPr algn="ctr"/>
            <a:r>
              <a:rPr sz="10000" b="1">
                <a:solidFill>
                  <a:srgbClr val="B8952A"/>
                </a:solidFill>
                <a:latin typeface="Arial Black"/>
              </a:rPr>
              <a:t>41,6</a:t>
            </a:r>
            <a:r>
              <a:rPr sz="4200" b="1" baseline="30000">
                <a:solidFill>
                  <a:srgbClr val="B8952A"/>
                </a:solidFill>
                <a:latin typeface="Arial Black"/>
              </a:rPr>
              <a:t>%</a:t>
            </a:r>
          </a:p>
        </p:txBody>
      </p:sp>
      <p:sp>
        <p:nvSpPr>
          <p:cNvPr id="7" name="TextBox 6"/>
          <p:cNvSpPr txBox="1"/>
          <p:nvPr/>
        </p:nvSpPr>
        <p:spPr>
          <a:xfrm>
            <a:off x="548640" y="3017520"/>
            <a:ext cx="8046720" cy="411480"/>
          </a:xfrm>
          <a:prstGeom prst="rect">
            <a:avLst/>
          </a:prstGeom>
          <a:noFill/>
        </p:spPr>
        <p:txBody>
          <a:bodyPr wrap="square">
            <a:spAutoFit/>
          </a:bodyPr>
          <a:lstStyle/>
          <a:p>
            <a:pPr algn="ctr"/>
            <a:r>
              <a:rPr sz="1900" b="1" i="0">
                <a:solidFill>
                  <a:srgbClr val="FFFFFF"/>
                </a:solidFill>
                <a:latin typeface="Arial"/>
              </a:rPr>
              <a:t>subieron los precios regulados en CABA en el último año</a:t>
            </a:r>
          </a:p>
        </p:txBody>
      </p:sp>
      <p:sp>
        <p:nvSpPr>
          <p:cNvPr id="8" name="Rectangle 7"/>
          <p:cNvSpPr/>
          <p:nvPr/>
        </p:nvSpPr>
        <p:spPr>
          <a:xfrm>
            <a:off x="4389120" y="3493008"/>
            <a:ext cx="36576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3621024"/>
            <a:ext cx="8046720" cy="365760"/>
          </a:xfrm>
          <a:prstGeom prst="rect">
            <a:avLst/>
          </a:prstGeom>
          <a:noFill/>
        </p:spPr>
        <p:txBody>
          <a:bodyPr wrap="square">
            <a:spAutoFit/>
          </a:bodyPr>
          <a:lstStyle/>
          <a:p>
            <a:pPr algn="ctr"/>
            <a:r>
              <a:rPr sz="1250" b="0" i="1">
                <a:solidFill>
                  <a:srgbClr val="5B91CC"/>
                </a:solidFill>
                <a:latin typeface="Arial"/>
              </a:rPr>
              <a:t>8,3 puntos por encima del índice general (33,3%)   ·   IDECBA, ago-2026</a:t>
            </a:r>
          </a:p>
        </p:txBody>
      </p:sp>
      <p:sp>
        <p:nvSpPr>
          <p:cNvPr id="10" name="TextBox 9"/>
          <p:cNvSpPr txBox="1"/>
          <p:nvPr/>
        </p:nvSpPr>
        <p:spPr>
          <a:xfrm>
            <a:off x="274320" y="4846320"/>
            <a:ext cx="8595360" cy="274320"/>
          </a:xfrm>
          <a:prstGeom prst="rect">
            <a:avLst/>
          </a:prstGeom>
          <a:noFill/>
        </p:spPr>
        <p:txBody>
          <a:bodyPr wrap="square">
            <a:spAutoFit/>
          </a:bodyPr>
          <a:lstStyle/>
          <a:p>
            <a:pPr algn="ctr"/>
            <a:r>
              <a:rPr sz="1000" b="1" i="1">
                <a:solidFill>
                  <a:srgbClr val="B8952A"/>
                </a:solidFill>
                <a:latin typeface="Arial"/>
              </a:rPr>
              <a:t>«El índice general esconde lo que de verdad presiona el bolsillo porteño.»</a:t>
            </a:r>
          </a:p>
        </p:txBody>
      </p:sp>
      <p:sp>
        <p:nvSpPr>
          <p:cNvPr id="11" name="TextBox 10"/>
          <p:cNvSpPr txBox="1"/>
          <p:nvPr/>
        </p:nvSpPr>
        <p:spPr>
          <a:xfrm>
            <a:off x="8321040" y="4846320"/>
            <a:ext cx="640080" cy="256032"/>
          </a:xfrm>
          <a:prstGeom prst="rect">
            <a:avLst/>
          </a:prstGeom>
          <a:noFill/>
        </p:spPr>
        <p:txBody>
          <a:bodyPr wrap="square">
            <a:spAutoFit/>
          </a:bodyPr>
          <a:lstStyle/>
          <a:p>
            <a:pPr algn="r"/>
            <a:r>
              <a:rPr sz="900" b="0" i="0">
                <a:solidFill>
                  <a:srgbClr val="2E6CB8"/>
                </a:solidFill>
                <a:latin typeface="Arial"/>
              </a:rPr>
              <a:t>02 / 07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8046720" cy="256032"/>
          </a:xfrm>
          <a:prstGeom prst="rect">
            <a:avLst/>
          </a:prstGeom>
          <a:noFill/>
        </p:spPr>
        <p:txBody>
          <a:bodyPr wrap="square">
            <a:spAutoFit/>
          </a:bodyPr>
          <a:lstStyle/>
          <a:p>
            <a:pPr algn="l"/>
            <a:r>
              <a:rPr sz="1050" b="1" i="0">
                <a:solidFill>
                  <a:srgbClr val="2E6CB8"/>
                </a:solidFill>
                <a:latin typeface="Arial"/>
              </a:rPr>
              <a:t>EL PANORAMA COMPLETO</a:t>
            </a:r>
          </a:p>
        </p:txBody>
      </p:sp>
      <p:sp>
        <p:nvSpPr>
          <p:cNvPr id="4" name="Rectangle 3"/>
          <p:cNvSpPr/>
          <p:nvPr/>
        </p:nvSpPr>
        <p:spPr>
          <a:xfrm>
            <a:off x="548640" y="457200"/>
            <a:ext cx="45720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585216"/>
            <a:ext cx="8046720" cy="457200"/>
          </a:xfrm>
          <a:prstGeom prst="rect">
            <a:avLst/>
          </a:prstGeom>
          <a:noFill/>
        </p:spPr>
        <p:txBody>
          <a:bodyPr wrap="none">
            <a:spAutoFit/>
          </a:bodyPr>
          <a:lstStyle/>
          <a:p>
            <a:pPr algn="l"/>
            <a:r>
              <a:rPr sz="2200" b="1" i="0">
                <a:solidFill>
                  <a:srgbClr val="17253D"/>
                </a:solidFill>
                <a:latin typeface="Arial Black"/>
              </a:rPr>
              <a:t>CUATRO VELOCIDADES DE INFLACIÓN</a:t>
            </a:r>
          </a:p>
        </p:txBody>
      </p:sp>
      <p:pic>
        <p:nvPicPr>
          <p:cNvPr id="6" name="Picture 5" descr="ipcba_agosto_2026_categorias_pptx.png"/>
          <p:cNvPicPr>
            <a:picLocks noChangeAspect="1"/>
          </p:cNvPicPr>
          <p:nvPr/>
        </p:nvPicPr>
        <p:blipFill>
          <a:blip r:embed="rId2"/>
          <a:stretch>
            <a:fillRect/>
          </a:stretch>
        </p:blipFill>
        <p:spPr>
          <a:xfrm>
            <a:off x="823373" y="960120"/>
            <a:ext cx="7497252" cy="3685032"/>
          </a:xfrm>
          <a:prstGeom prst="rect">
            <a:avLst/>
          </a:prstGeom>
        </p:spPr>
      </p:pic>
      <p:sp>
        <p:nvSpPr>
          <p:cNvPr id="7" name="TextBox 6"/>
          <p:cNvSpPr txBox="1"/>
          <p:nvPr/>
        </p:nvSpPr>
        <p:spPr>
          <a:xfrm>
            <a:off x="548640" y="4846320"/>
            <a:ext cx="4572000" cy="256032"/>
          </a:xfrm>
          <a:prstGeom prst="rect">
            <a:avLst/>
          </a:prstGeom>
          <a:noFill/>
        </p:spPr>
        <p:txBody>
          <a:bodyPr wrap="square">
            <a:spAutoFit/>
          </a:bodyPr>
          <a:lstStyle/>
          <a:p>
            <a:pPr algn="l"/>
            <a:r>
              <a:rPr sz="900" b="0" i="0">
                <a:solidFill>
                  <a:srgbClr val="2E6CB8"/>
                </a:solidFill>
                <a:latin typeface="Arial"/>
              </a:rPr>
              <a:t>KARTAL Consulting  ·  kartal.com.ar</a:t>
            </a:r>
          </a:p>
        </p:txBody>
      </p:sp>
      <p:sp>
        <p:nvSpPr>
          <p:cNvPr id="8" name="TextBox 7"/>
          <p:cNvSpPr txBox="1"/>
          <p:nvPr/>
        </p:nvSpPr>
        <p:spPr>
          <a:xfrm>
            <a:off x="8321040" y="4846320"/>
            <a:ext cx="640080" cy="256032"/>
          </a:xfrm>
          <a:prstGeom prst="rect">
            <a:avLst/>
          </a:prstGeom>
          <a:noFill/>
        </p:spPr>
        <p:txBody>
          <a:bodyPr wrap="square">
            <a:spAutoFit/>
          </a:bodyPr>
          <a:lstStyle/>
          <a:p>
            <a:pPr algn="r"/>
            <a:r>
              <a:rPr sz="900" b="0" i="0">
                <a:solidFill>
                  <a:srgbClr val="2E6CB8"/>
                </a:solidFill>
                <a:latin typeface="Arial"/>
              </a:rPr>
              <a:t>03 / 07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8046720" cy="256032"/>
          </a:xfrm>
          <a:prstGeom prst="rect">
            <a:avLst/>
          </a:prstGeom>
          <a:noFill/>
        </p:spPr>
        <p:txBody>
          <a:bodyPr wrap="square">
            <a:spAutoFit/>
          </a:bodyPr>
          <a:lstStyle/>
          <a:p>
            <a:pPr algn="l"/>
            <a:r>
              <a:rPr sz="1050" b="1" i="0">
                <a:solidFill>
                  <a:srgbClr val="2E6CB8"/>
                </a:solidFill>
                <a:latin typeface="Arial"/>
              </a:rPr>
              <a:t>LA OTRA CARA</a:t>
            </a:r>
          </a:p>
        </p:txBody>
      </p:sp>
      <p:sp>
        <p:nvSpPr>
          <p:cNvPr id="4" name="Rectangle 3"/>
          <p:cNvSpPr/>
          <p:nvPr/>
        </p:nvSpPr>
        <p:spPr>
          <a:xfrm>
            <a:off x="548640" y="457200"/>
            <a:ext cx="45720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585216"/>
            <a:ext cx="8046720" cy="457200"/>
          </a:xfrm>
          <a:prstGeom prst="rect">
            <a:avLst/>
          </a:prstGeom>
          <a:noFill/>
        </p:spPr>
        <p:txBody>
          <a:bodyPr wrap="none">
            <a:spAutoFit/>
          </a:bodyPr>
          <a:lstStyle/>
          <a:p>
            <a:pPr algn="l"/>
            <a:r>
              <a:rPr sz="2200" b="1" i="0">
                <a:solidFill>
                  <a:srgbClr val="17253D"/>
                </a:solidFill>
                <a:latin typeface="Arial Black"/>
              </a:rPr>
              <a:t>LOS SERVICIOS PESAN MÁS QUE LOS BIENES</a:t>
            </a:r>
          </a:p>
        </p:txBody>
      </p:sp>
      <p:pic>
        <p:nvPicPr>
          <p:cNvPr id="6" name="Picture 5" descr="ipcba_agosto_2026_bienes_servicios_pptx.png"/>
          <p:cNvPicPr>
            <a:picLocks noChangeAspect="1"/>
          </p:cNvPicPr>
          <p:nvPr/>
        </p:nvPicPr>
        <p:blipFill>
          <a:blip r:embed="rId2"/>
          <a:stretch>
            <a:fillRect/>
          </a:stretch>
        </p:blipFill>
        <p:spPr>
          <a:xfrm>
            <a:off x="1288653" y="960120"/>
            <a:ext cx="6566692" cy="3685032"/>
          </a:xfrm>
          <a:prstGeom prst="rect">
            <a:avLst/>
          </a:prstGeom>
        </p:spPr>
      </p:pic>
      <p:sp>
        <p:nvSpPr>
          <p:cNvPr id="7" name="TextBox 6"/>
          <p:cNvSpPr txBox="1"/>
          <p:nvPr/>
        </p:nvSpPr>
        <p:spPr>
          <a:xfrm>
            <a:off x="548640" y="4846320"/>
            <a:ext cx="4572000" cy="256032"/>
          </a:xfrm>
          <a:prstGeom prst="rect">
            <a:avLst/>
          </a:prstGeom>
          <a:noFill/>
        </p:spPr>
        <p:txBody>
          <a:bodyPr wrap="square">
            <a:spAutoFit/>
          </a:bodyPr>
          <a:lstStyle/>
          <a:p>
            <a:pPr algn="l"/>
            <a:r>
              <a:rPr sz="900" b="0" i="0">
                <a:solidFill>
                  <a:srgbClr val="2E6CB8"/>
                </a:solidFill>
                <a:latin typeface="Arial"/>
              </a:rPr>
              <a:t>KARTAL Consulting  ·  kartal.com.ar</a:t>
            </a:r>
          </a:p>
        </p:txBody>
      </p:sp>
      <p:sp>
        <p:nvSpPr>
          <p:cNvPr id="8" name="TextBox 7"/>
          <p:cNvSpPr txBox="1"/>
          <p:nvPr/>
        </p:nvSpPr>
        <p:spPr>
          <a:xfrm>
            <a:off x="8321040" y="4846320"/>
            <a:ext cx="640080" cy="256032"/>
          </a:xfrm>
          <a:prstGeom prst="rect">
            <a:avLst/>
          </a:prstGeom>
          <a:noFill/>
        </p:spPr>
        <p:txBody>
          <a:bodyPr wrap="square">
            <a:spAutoFit/>
          </a:bodyPr>
          <a:lstStyle/>
          <a:p>
            <a:pPr algn="r"/>
            <a:r>
              <a:rPr sz="900" b="0" i="0">
                <a:solidFill>
                  <a:srgbClr val="2E6CB8"/>
                </a:solidFill>
                <a:latin typeface="Arial"/>
              </a:rPr>
              <a:t>04 /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8046720" cy="256032"/>
          </a:xfrm>
          <a:prstGeom prst="rect">
            <a:avLst/>
          </a:prstGeom>
          <a:noFill/>
        </p:spPr>
        <p:txBody>
          <a:bodyPr wrap="square">
            <a:spAutoFit/>
          </a:bodyPr>
          <a:lstStyle/>
          <a:p>
            <a:pPr algn="l"/>
            <a:r>
              <a:rPr sz="1050" b="1" i="0">
                <a:solidFill>
                  <a:srgbClr val="B8952A"/>
                </a:solidFill>
                <a:latin typeface="Arial"/>
              </a:rPr>
              <a:t>EL DETALLE</a:t>
            </a:r>
          </a:p>
        </p:txBody>
      </p:sp>
      <p:sp>
        <p:nvSpPr>
          <p:cNvPr id="4" name="Rectangle 3"/>
          <p:cNvSpPr/>
          <p:nvPr/>
        </p:nvSpPr>
        <p:spPr>
          <a:xfrm>
            <a:off x="548640" y="457200"/>
            <a:ext cx="45720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585216"/>
            <a:ext cx="8046720" cy="457200"/>
          </a:xfrm>
          <a:prstGeom prst="rect">
            <a:avLst/>
          </a:prstGeom>
          <a:noFill/>
        </p:spPr>
        <p:txBody>
          <a:bodyPr wrap="none">
            <a:spAutoFit/>
          </a:bodyPr>
          <a:lstStyle/>
          <a:p>
            <a:pPr algn="l"/>
            <a:r>
              <a:rPr sz="2200" b="1" i="0">
                <a:solidFill>
                  <a:srgbClr val="FFFFFF"/>
                </a:solidFill>
                <a:latin typeface="Arial Black"/>
              </a:rPr>
              <a:t>RUBRO POR RUBRO EN AGOSTO</a:t>
            </a:r>
          </a:p>
        </p:txBody>
      </p:sp>
      <p:sp>
        <p:nvSpPr>
          <p:cNvPr id="6" name="TextBox 5"/>
          <p:cNvSpPr txBox="1"/>
          <p:nvPr/>
        </p:nvSpPr>
        <p:spPr>
          <a:xfrm>
            <a:off x="548640" y="1051560"/>
            <a:ext cx="3657600" cy="320040"/>
          </a:xfrm>
          <a:prstGeom prst="rect">
            <a:avLst/>
          </a:prstGeom>
          <a:noFill/>
        </p:spPr>
        <p:txBody>
          <a:bodyPr wrap="square">
            <a:spAutoFit/>
          </a:bodyPr>
          <a:lstStyle/>
          <a:p>
            <a:pPr algn="l"/>
            <a:r>
              <a:rPr sz="1300" b="1" i="0">
                <a:solidFill>
                  <a:srgbClr val="B8952A"/>
                </a:solidFill>
                <a:latin typeface="Arial"/>
              </a:rPr>
              <a:t>SUBEN</a:t>
            </a:r>
          </a:p>
        </p:txBody>
      </p:sp>
      <p:sp>
        <p:nvSpPr>
          <p:cNvPr id="7" name="Rectangle 6"/>
          <p:cNvSpPr/>
          <p:nvPr/>
        </p:nvSpPr>
        <p:spPr>
          <a:xfrm>
            <a:off x="548640" y="1417320"/>
            <a:ext cx="3794760" cy="10972"/>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1536192"/>
            <a:ext cx="2788920" cy="365760"/>
          </a:xfrm>
          <a:prstGeom prst="rect">
            <a:avLst/>
          </a:prstGeom>
          <a:noFill/>
        </p:spPr>
        <p:txBody>
          <a:bodyPr wrap="square">
            <a:spAutoFit/>
          </a:bodyPr>
          <a:lstStyle/>
          <a:p>
            <a:pPr algn="l"/>
            <a:r>
              <a:rPr sz="1250" b="0" i="0">
                <a:solidFill>
                  <a:srgbClr val="FFFFFF"/>
                </a:solidFill>
                <a:latin typeface="Arial"/>
              </a:rPr>
              <a:t>Vivienda, agua, electricidad</a:t>
            </a:r>
          </a:p>
        </p:txBody>
      </p:sp>
      <p:sp>
        <p:nvSpPr>
          <p:cNvPr id="9" name="TextBox 8"/>
          <p:cNvSpPr txBox="1"/>
          <p:nvPr/>
        </p:nvSpPr>
        <p:spPr>
          <a:xfrm>
            <a:off x="3291840" y="1536192"/>
            <a:ext cx="1051560" cy="365760"/>
          </a:xfrm>
          <a:prstGeom prst="rect">
            <a:avLst/>
          </a:prstGeom>
          <a:noFill/>
        </p:spPr>
        <p:txBody>
          <a:bodyPr wrap="none">
            <a:noAutofit/>
          </a:bodyPr>
          <a:lstStyle/>
          <a:p>
            <a:pPr algn="r"/>
            <a:r>
              <a:rPr sz="1350" b="1">
                <a:solidFill>
                  <a:srgbClr val="B8952A"/>
                </a:solidFill>
                <a:latin typeface="Arial"/>
              </a:rPr>
              <a:t>+2,6%</a:t>
            </a:r>
          </a:p>
        </p:txBody>
      </p:sp>
      <p:sp>
        <p:nvSpPr>
          <p:cNvPr id="10" name="TextBox 9"/>
          <p:cNvSpPr txBox="1"/>
          <p:nvPr/>
        </p:nvSpPr>
        <p:spPr>
          <a:xfrm>
            <a:off x="548640" y="2066543"/>
            <a:ext cx="2788920" cy="365760"/>
          </a:xfrm>
          <a:prstGeom prst="rect">
            <a:avLst/>
          </a:prstGeom>
          <a:noFill/>
        </p:spPr>
        <p:txBody>
          <a:bodyPr wrap="square">
            <a:spAutoFit/>
          </a:bodyPr>
          <a:lstStyle/>
          <a:p>
            <a:pPr algn="l"/>
            <a:r>
              <a:rPr sz="1250" b="0" i="0">
                <a:solidFill>
                  <a:srgbClr val="FFFFFF"/>
                </a:solidFill>
                <a:latin typeface="Arial"/>
              </a:rPr>
              <a:t>Salud</a:t>
            </a:r>
          </a:p>
        </p:txBody>
      </p:sp>
      <p:sp>
        <p:nvSpPr>
          <p:cNvPr id="11" name="TextBox 10"/>
          <p:cNvSpPr txBox="1"/>
          <p:nvPr/>
        </p:nvSpPr>
        <p:spPr>
          <a:xfrm>
            <a:off x="3291840" y="2066543"/>
            <a:ext cx="1051560" cy="365760"/>
          </a:xfrm>
          <a:prstGeom prst="rect">
            <a:avLst/>
          </a:prstGeom>
          <a:noFill/>
        </p:spPr>
        <p:txBody>
          <a:bodyPr wrap="none">
            <a:noAutofit/>
          </a:bodyPr>
          <a:lstStyle/>
          <a:p>
            <a:pPr algn="r"/>
            <a:r>
              <a:rPr sz="1350" b="1">
                <a:solidFill>
                  <a:srgbClr val="B8952A"/>
                </a:solidFill>
                <a:latin typeface="Arial"/>
              </a:rPr>
              <a:t>+1,9%</a:t>
            </a:r>
          </a:p>
        </p:txBody>
      </p:sp>
      <p:sp>
        <p:nvSpPr>
          <p:cNvPr id="12" name="TextBox 11"/>
          <p:cNvSpPr txBox="1"/>
          <p:nvPr/>
        </p:nvSpPr>
        <p:spPr>
          <a:xfrm>
            <a:off x="548640" y="2596896"/>
            <a:ext cx="2788920" cy="365760"/>
          </a:xfrm>
          <a:prstGeom prst="rect">
            <a:avLst/>
          </a:prstGeom>
          <a:noFill/>
        </p:spPr>
        <p:txBody>
          <a:bodyPr wrap="square">
            <a:spAutoFit/>
          </a:bodyPr>
          <a:lstStyle/>
          <a:p>
            <a:pPr algn="l"/>
            <a:r>
              <a:rPr sz="1250" b="0" i="0">
                <a:solidFill>
                  <a:srgbClr val="FFFFFF"/>
                </a:solidFill>
                <a:latin typeface="Arial"/>
              </a:rPr>
              <a:t>Alimentos y bebidas</a:t>
            </a:r>
          </a:p>
        </p:txBody>
      </p:sp>
      <p:sp>
        <p:nvSpPr>
          <p:cNvPr id="13" name="TextBox 12"/>
          <p:cNvSpPr txBox="1"/>
          <p:nvPr/>
        </p:nvSpPr>
        <p:spPr>
          <a:xfrm>
            <a:off x="3291840" y="2596896"/>
            <a:ext cx="1051560" cy="365760"/>
          </a:xfrm>
          <a:prstGeom prst="rect">
            <a:avLst/>
          </a:prstGeom>
          <a:noFill/>
        </p:spPr>
        <p:txBody>
          <a:bodyPr wrap="none">
            <a:noAutofit/>
          </a:bodyPr>
          <a:lstStyle/>
          <a:p>
            <a:pPr algn="r"/>
            <a:r>
              <a:rPr sz="1350" b="1">
                <a:solidFill>
                  <a:srgbClr val="B8952A"/>
                </a:solidFill>
                <a:latin typeface="Arial"/>
              </a:rPr>
              <a:t>+1,8%</a:t>
            </a:r>
          </a:p>
        </p:txBody>
      </p:sp>
      <p:sp>
        <p:nvSpPr>
          <p:cNvPr id="14" name="TextBox 13"/>
          <p:cNvSpPr txBox="1"/>
          <p:nvPr/>
        </p:nvSpPr>
        <p:spPr>
          <a:xfrm>
            <a:off x="548640" y="3127248"/>
            <a:ext cx="2788920" cy="365760"/>
          </a:xfrm>
          <a:prstGeom prst="rect">
            <a:avLst/>
          </a:prstGeom>
          <a:noFill/>
        </p:spPr>
        <p:txBody>
          <a:bodyPr wrap="square">
            <a:spAutoFit/>
          </a:bodyPr>
          <a:lstStyle/>
          <a:p>
            <a:pPr algn="l"/>
            <a:r>
              <a:rPr sz="1250" b="0" i="0">
                <a:solidFill>
                  <a:srgbClr val="FFFFFF"/>
                </a:solidFill>
                <a:latin typeface="Arial"/>
              </a:rPr>
              <a:t>Transporte</a:t>
            </a:r>
          </a:p>
        </p:txBody>
      </p:sp>
      <p:sp>
        <p:nvSpPr>
          <p:cNvPr id="15" name="TextBox 14"/>
          <p:cNvSpPr txBox="1"/>
          <p:nvPr/>
        </p:nvSpPr>
        <p:spPr>
          <a:xfrm>
            <a:off x="3291840" y="3127248"/>
            <a:ext cx="1051560" cy="365760"/>
          </a:xfrm>
          <a:prstGeom prst="rect">
            <a:avLst/>
          </a:prstGeom>
          <a:noFill/>
        </p:spPr>
        <p:txBody>
          <a:bodyPr wrap="none">
            <a:noAutofit/>
          </a:bodyPr>
          <a:lstStyle/>
          <a:p>
            <a:pPr algn="r"/>
            <a:r>
              <a:rPr sz="1350" b="1">
                <a:solidFill>
                  <a:srgbClr val="B8952A"/>
                </a:solidFill>
                <a:latin typeface="Arial"/>
              </a:rPr>
              <a:t>+1,2%</a:t>
            </a:r>
          </a:p>
        </p:txBody>
      </p:sp>
      <p:sp>
        <p:nvSpPr>
          <p:cNvPr id="16" name="TextBox 15"/>
          <p:cNvSpPr txBox="1"/>
          <p:nvPr/>
        </p:nvSpPr>
        <p:spPr>
          <a:xfrm>
            <a:off x="4800600" y="1051560"/>
            <a:ext cx="3657600" cy="320040"/>
          </a:xfrm>
          <a:prstGeom prst="rect">
            <a:avLst/>
          </a:prstGeom>
          <a:noFill/>
        </p:spPr>
        <p:txBody>
          <a:bodyPr wrap="square">
            <a:spAutoFit/>
          </a:bodyPr>
          <a:lstStyle/>
          <a:p>
            <a:pPr algn="l"/>
            <a:r>
              <a:rPr sz="1300" b="1" i="0">
                <a:solidFill>
                  <a:srgbClr val="B8952A"/>
                </a:solidFill>
                <a:latin typeface="Arial"/>
              </a:rPr>
              <a:t>BAJAN</a:t>
            </a:r>
          </a:p>
        </p:txBody>
      </p:sp>
      <p:sp>
        <p:nvSpPr>
          <p:cNvPr id="17" name="Rectangle 16"/>
          <p:cNvSpPr/>
          <p:nvPr/>
        </p:nvSpPr>
        <p:spPr>
          <a:xfrm>
            <a:off x="4800600" y="1417320"/>
            <a:ext cx="3794760" cy="10972"/>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800600" y="1536192"/>
            <a:ext cx="2788920" cy="365760"/>
          </a:xfrm>
          <a:prstGeom prst="rect">
            <a:avLst/>
          </a:prstGeom>
          <a:noFill/>
        </p:spPr>
        <p:txBody>
          <a:bodyPr wrap="square">
            <a:spAutoFit/>
          </a:bodyPr>
          <a:lstStyle/>
          <a:p>
            <a:pPr algn="l"/>
            <a:r>
              <a:rPr sz="1250" b="0" i="0">
                <a:solidFill>
                  <a:srgbClr val="FFFFFF"/>
                </a:solidFill>
                <a:latin typeface="Arial"/>
              </a:rPr>
              <a:t>Prendas de vestir y calzado</a:t>
            </a:r>
          </a:p>
        </p:txBody>
      </p:sp>
      <p:sp>
        <p:nvSpPr>
          <p:cNvPr id="19" name="TextBox 18"/>
          <p:cNvSpPr txBox="1"/>
          <p:nvPr/>
        </p:nvSpPr>
        <p:spPr>
          <a:xfrm>
            <a:off x="7543800" y="1536192"/>
            <a:ext cx="1051560" cy="365760"/>
          </a:xfrm>
          <a:prstGeom prst="rect">
            <a:avLst/>
          </a:prstGeom>
          <a:noFill/>
        </p:spPr>
        <p:txBody>
          <a:bodyPr wrap="none">
            <a:noAutofit/>
          </a:bodyPr>
          <a:lstStyle/>
          <a:p>
            <a:pPr algn="r"/>
            <a:r>
              <a:rPr sz="1350" b="1">
                <a:solidFill>
                  <a:srgbClr val="5B91CC"/>
                </a:solidFill>
                <a:latin typeface="Arial"/>
              </a:rPr>
              <a:t>-0,7%</a:t>
            </a:r>
          </a:p>
        </p:txBody>
      </p:sp>
      <p:sp>
        <p:nvSpPr>
          <p:cNvPr id="20" name="TextBox 19"/>
          <p:cNvSpPr txBox="1"/>
          <p:nvPr/>
        </p:nvSpPr>
        <p:spPr>
          <a:xfrm>
            <a:off x="4800600" y="2066543"/>
            <a:ext cx="2788920" cy="365760"/>
          </a:xfrm>
          <a:prstGeom prst="rect">
            <a:avLst/>
          </a:prstGeom>
          <a:noFill/>
        </p:spPr>
        <p:txBody>
          <a:bodyPr wrap="square">
            <a:spAutoFit/>
          </a:bodyPr>
          <a:lstStyle/>
          <a:p>
            <a:pPr algn="l"/>
            <a:r>
              <a:rPr sz="1250" b="0" i="0">
                <a:solidFill>
                  <a:srgbClr val="FFFFFF"/>
                </a:solidFill>
                <a:latin typeface="Arial"/>
              </a:rPr>
              <a:t>Restaurantes y hoteles</a:t>
            </a:r>
          </a:p>
        </p:txBody>
      </p:sp>
      <p:sp>
        <p:nvSpPr>
          <p:cNvPr id="21" name="TextBox 20"/>
          <p:cNvSpPr txBox="1"/>
          <p:nvPr/>
        </p:nvSpPr>
        <p:spPr>
          <a:xfrm>
            <a:off x="7543800" y="2066543"/>
            <a:ext cx="1051560" cy="365760"/>
          </a:xfrm>
          <a:prstGeom prst="rect">
            <a:avLst/>
          </a:prstGeom>
          <a:noFill/>
        </p:spPr>
        <p:txBody>
          <a:bodyPr wrap="none">
            <a:noAutofit/>
          </a:bodyPr>
          <a:lstStyle/>
          <a:p>
            <a:pPr algn="r"/>
            <a:r>
              <a:rPr sz="1350" b="1">
                <a:solidFill>
                  <a:srgbClr val="5B91CC"/>
                </a:solidFill>
                <a:latin typeface="Arial"/>
              </a:rPr>
              <a:t>-0,1%</a:t>
            </a:r>
          </a:p>
        </p:txBody>
      </p:sp>
      <p:sp>
        <p:nvSpPr>
          <p:cNvPr id="22" name="Rectangle 21"/>
          <p:cNvSpPr/>
          <p:nvPr/>
        </p:nvSpPr>
        <p:spPr>
          <a:xfrm>
            <a:off x="548640" y="3749039"/>
            <a:ext cx="8046720" cy="10972"/>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3895344"/>
            <a:ext cx="8046720" cy="365760"/>
          </a:xfrm>
          <a:prstGeom prst="rect">
            <a:avLst/>
          </a:prstGeom>
          <a:noFill/>
        </p:spPr>
        <p:txBody>
          <a:bodyPr wrap="square">
            <a:spAutoFit/>
          </a:bodyPr>
          <a:lstStyle/>
          <a:p>
            <a:pPr algn="ctr"/>
            <a:r>
              <a:rPr sz="1250" b="0" i="1">
                <a:solidFill>
                  <a:srgbClr val="5B91CC"/>
                </a:solidFill>
                <a:latin typeface="Arial"/>
              </a:rPr>
              <a:t>Solo dos de nueve divisiones cerraron agosto en baja</a:t>
            </a:r>
          </a:p>
        </p:txBody>
      </p:sp>
      <p:sp>
        <p:nvSpPr>
          <p:cNvPr id="24" name="TextBox 23"/>
          <p:cNvSpPr txBox="1"/>
          <p:nvPr/>
        </p:nvSpPr>
        <p:spPr>
          <a:xfrm>
            <a:off x="274320" y="4846320"/>
            <a:ext cx="8595360" cy="274320"/>
          </a:xfrm>
          <a:prstGeom prst="rect">
            <a:avLst/>
          </a:prstGeom>
          <a:noFill/>
        </p:spPr>
        <p:txBody>
          <a:bodyPr wrap="square">
            <a:spAutoFit/>
          </a:bodyPr>
          <a:lstStyle/>
          <a:p>
            <a:pPr algn="ctr"/>
            <a:r>
              <a:rPr sz="1000" b="1" i="1">
                <a:solidFill>
                  <a:srgbClr val="B8952A"/>
                </a:solidFill>
                <a:latin typeface="Arial"/>
              </a:rPr>
              <a:t>«El índice general esconde lo que de verdad presiona el bolsillo porteño.»</a:t>
            </a:r>
          </a:p>
        </p:txBody>
      </p:sp>
      <p:sp>
        <p:nvSpPr>
          <p:cNvPr id="25" name="TextBox 24"/>
          <p:cNvSpPr txBox="1"/>
          <p:nvPr/>
        </p:nvSpPr>
        <p:spPr>
          <a:xfrm>
            <a:off x="8321040" y="4846320"/>
            <a:ext cx="640080" cy="256032"/>
          </a:xfrm>
          <a:prstGeom prst="rect">
            <a:avLst/>
          </a:prstGeom>
          <a:noFill/>
        </p:spPr>
        <p:txBody>
          <a:bodyPr wrap="square">
            <a:spAutoFit/>
          </a:bodyPr>
          <a:lstStyle/>
          <a:p>
            <a:pPr algn="r"/>
            <a:r>
              <a:rPr sz="900" b="0" i="0">
                <a:solidFill>
                  <a:srgbClr val="2E6CB8"/>
                </a:solidFill>
                <a:latin typeface="Arial"/>
              </a:rPr>
              <a:t>05 /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8046720" cy="256032"/>
          </a:xfrm>
          <a:prstGeom prst="rect">
            <a:avLst/>
          </a:prstGeom>
          <a:noFill/>
        </p:spPr>
        <p:txBody>
          <a:bodyPr wrap="square">
            <a:spAutoFit/>
          </a:bodyPr>
          <a:lstStyle/>
          <a:p>
            <a:pPr algn="l"/>
            <a:r>
              <a:rPr sz="1050" b="1" i="0">
                <a:solidFill>
                  <a:srgbClr val="B8952A"/>
                </a:solidFill>
                <a:latin typeface="Arial"/>
              </a:rPr>
              <a:t>LA AGENDA</a:t>
            </a:r>
          </a:p>
        </p:txBody>
      </p:sp>
      <p:sp>
        <p:nvSpPr>
          <p:cNvPr id="4" name="Rectangle 3"/>
          <p:cNvSpPr/>
          <p:nvPr/>
        </p:nvSpPr>
        <p:spPr>
          <a:xfrm>
            <a:off x="548640" y="457200"/>
            <a:ext cx="45720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585216"/>
            <a:ext cx="8046720" cy="457200"/>
          </a:xfrm>
          <a:prstGeom prst="rect">
            <a:avLst/>
          </a:prstGeom>
          <a:noFill/>
        </p:spPr>
        <p:txBody>
          <a:bodyPr wrap="none">
            <a:spAutoFit/>
          </a:bodyPr>
          <a:lstStyle/>
          <a:p>
            <a:pPr algn="l"/>
            <a:r>
              <a:rPr sz="2200" b="1" i="0">
                <a:solidFill>
                  <a:srgbClr val="FFFFFF"/>
                </a:solidFill>
                <a:latin typeface="Arial Black"/>
              </a:rPr>
              <a:t>LO QUE ESTO SIGNIFICA PARA OPERAR EN CABA</a:t>
            </a:r>
          </a:p>
        </p:txBody>
      </p:sp>
      <p:sp>
        <p:nvSpPr>
          <p:cNvPr id="6" name="Rectangle 5"/>
          <p:cNvSpPr/>
          <p:nvPr/>
        </p:nvSpPr>
        <p:spPr>
          <a:xfrm>
            <a:off x="548640" y="1051560"/>
            <a:ext cx="2606040" cy="3063240"/>
          </a:xfrm>
          <a:prstGeom prst="rect">
            <a:avLst/>
          </a:prstGeom>
          <a:solidFill>
            <a:srgbClr val="1C2C4A"/>
          </a:solidFill>
          <a:ln w="9525">
            <a:solidFill>
              <a:srgbClr val="3A507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051560"/>
            <a:ext cx="260604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1252728"/>
            <a:ext cx="2057400" cy="502920"/>
          </a:xfrm>
          <a:prstGeom prst="rect">
            <a:avLst/>
          </a:prstGeom>
          <a:noFill/>
        </p:spPr>
        <p:txBody>
          <a:bodyPr wrap="square">
            <a:spAutoFit/>
          </a:bodyPr>
          <a:lstStyle/>
          <a:p>
            <a:pPr algn="l"/>
            <a:r>
              <a:rPr sz="3000" b="1" i="0">
                <a:solidFill>
                  <a:srgbClr val="B8952A"/>
                </a:solidFill>
                <a:latin typeface="Arial Black"/>
              </a:rPr>
              <a:t>01</a:t>
            </a:r>
          </a:p>
        </p:txBody>
      </p:sp>
      <p:sp>
        <p:nvSpPr>
          <p:cNvPr id="9" name="TextBox 8"/>
          <p:cNvSpPr txBox="1"/>
          <p:nvPr/>
        </p:nvSpPr>
        <p:spPr>
          <a:xfrm>
            <a:off x="822959" y="1783080"/>
            <a:ext cx="2057400" cy="640080"/>
          </a:xfrm>
          <a:prstGeom prst="rect">
            <a:avLst/>
          </a:prstGeom>
          <a:noFill/>
        </p:spPr>
        <p:txBody>
          <a:bodyPr wrap="square">
            <a:spAutoFit/>
          </a:bodyPr>
          <a:lstStyle/>
          <a:p>
            <a:pPr algn="l"/>
            <a:r>
              <a:rPr sz="1300" b="1" i="0">
                <a:solidFill>
                  <a:srgbClr val="FFFFFF"/>
                </a:solidFill>
                <a:latin typeface="Arial"/>
              </a:rPr>
              <a:t>Segmentar costos por categoría</a:t>
            </a:r>
          </a:p>
        </p:txBody>
      </p:sp>
      <p:sp>
        <p:nvSpPr>
          <p:cNvPr id="10" name="Rectangle 9"/>
          <p:cNvSpPr/>
          <p:nvPr/>
        </p:nvSpPr>
        <p:spPr>
          <a:xfrm>
            <a:off x="822959" y="2496312"/>
            <a:ext cx="2057400" cy="10972"/>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2651760"/>
            <a:ext cx="2057400" cy="1280160"/>
          </a:xfrm>
          <a:prstGeom prst="rect">
            <a:avLst/>
          </a:prstGeom>
          <a:noFill/>
        </p:spPr>
        <p:txBody>
          <a:bodyPr wrap="square">
            <a:spAutoFit/>
          </a:bodyPr>
          <a:lstStyle/>
          <a:p>
            <a:pPr algn="l"/>
            <a:r>
              <a:rPr sz="1150" b="0" i="0">
                <a:solidFill>
                  <a:srgbClr val="5B91CC"/>
                </a:solidFill>
                <a:latin typeface="Arial"/>
              </a:rPr>
              <a:t>No usar el 33,3% general para todo. Regulados, núcleo y bienes suben a ritmos distintos.</a:t>
            </a:r>
          </a:p>
        </p:txBody>
      </p:sp>
      <p:sp>
        <p:nvSpPr>
          <p:cNvPr id="12" name="Rectangle 11"/>
          <p:cNvSpPr/>
          <p:nvPr/>
        </p:nvSpPr>
        <p:spPr>
          <a:xfrm>
            <a:off x="3401568" y="1051560"/>
            <a:ext cx="2606040" cy="3063240"/>
          </a:xfrm>
          <a:prstGeom prst="rect">
            <a:avLst/>
          </a:prstGeom>
          <a:solidFill>
            <a:srgbClr val="1C2C4A"/>
          </a:solidFill>
          <a:ln w="9525">
            <a:solidFill>
              <a:srgbClr val="3A507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01568" y="1051560"/>
            <a:ext cx="2606040" cy="41148"/>
          </a:xfrm>
          <a:prstGeom prst="rect">
            <a:avLst/>
          </a:prstGeom>
          <a:solidFill>
            <a:srgbClr val="2E6C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675888" y="1252728"/>
            <a:ext cx="2057400" cy="502920"/>
          </a:xfrm>
          <a:prstGeom prst="rect">
            <a:avLst/>
          </a:prstGeom>
          <a:noFill/>
        </p:spPr>
        <p:txBody>
          <a:bodyPr wrap="square">
            <a:spAutoFit/>
          </a:bodyPr>
          <a:lstStyle/>
          <a:p>
            <a:pPr algn="l"/>
            <a:r>
              <a:rPr sz="3000" b="1" i="0">
                <a:solidFill>
                  <a:srgbClr val="2E6CB8"/>
                </a:solidFill>
                <a:latin typeface="Arial Black"/>
              </a:rPr>
              <a:t>02</a:t>
            </a:r>
          </a:p>
        </p:txBody>
      </p:sp>
      <p:sp>
        <p:nvSpPr>
          <p:cNvPr id="15" name="TextBox 14"/>
          <p:cNvSpPr txBox="1"/>
          <p:nvPr/>
        </p:nvSpPr>
        <p:spPr>
          <a:xfrm>
            <a:off x="3675888" y="1783080"/>
            <a:ext cx="2057400" cy="640080"/>
          </a:xfrm>
          <a:prstGeom prst="rect">
            <a:avLst/>
          </a:prstGeom>
          <a:noFill/>
        </p:spPr>
        <p:txBody>
          <a:bodyPr wrap="square">
            <a:spAutoFit/>
          </a:bodyPr>
          <a:lstStyle/>
          <a:p>
            <a:pPr algn="l"/>
            <a:r>
              <a:rPr sz="1300" b="1" i="0">
                <a:solidFill>
                  <a:srgbClr val="FFFFFF"/>
                </a:solidFill>
                <a:latin typeface="Arial"/>
              </a:rPr>
              <a:t>Revisar contratos de servicios</a:t>
            </a:r>
          </a:p>
        </p:txBody>
      </p:sp>
      <p:sp>
        <p:nvSpPr>
          <p:cNvPr id="16" name="Rectangle 15"/>
          <p:cNvSpPr/>
          <p:nvPr/>
        </p:nvSpPr>
        <p:spPr>
          <a:xfrm>
            <a:off x="3675888" y="2496312"/>
            <a:ext cx="2057400" cy="10972"/>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675888" y="2651760"/>
            <a:ext cx="2057400" cy="1280160"/>
          </a:xfrm>
          <a:prstGeom prst="rect">
            <a:avLst/>
          </a:prstGeom>
          <a:noFill/>
        </p:spPr>
        <p:txBody>
          <a:bodyPr wrap="square">
            <a:spAutoFit/>
          </a:bodyPr>
          <a:lstStyle/>
          <a:p>
            <a:pPr algn="l"/>
            <a:r>
              <a:rPr sz="1150" b="0" i="0">
                <a:solidFill>
                  <a:srgbClr val="5B91CC"/>
                </a:solidFill>
                <a:latin typeface="Arial"/>
              </a:rPr>
              <a:t>Los servicios suben 7,7pp más que los bienes — relevante para alquileres y mano de obra.</a:t>
            </a:r>
          </a:p>
        </p:txBody>
      </p:sp>
      <p:sp>
        <p:nvSpPr>
          <p:cNvPr id="18" name="Rectangle 17"/>
          <p:cNvSpPr/>
          <p:nvPr/>
        </p:nvSpPr>
        <p:spPr>
          <a:xfrm>
            <a:off x="6254496" y="1051560"/>
            <a:ext cx="2606040" cy="3063240"/>
          </a:xfrm>
          <a:prstGeom prst="rect">
            <a:avLst/>
          </a:prstGeom>
          <a:solidFill>
            <a:srgbClr val="1C2C4A"/>
          </a:solidFill>
          <a:ln w="9525">
            <a:solidFill>
              <a:srgbClr val="3A507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254496" y="1051560"/>
            <a:ext cx="2606040" cy="41148"/>
          </a:xfrm>
          <a:prstGeom prst="rect">
            <a:avLst/>
          </a:prstGeom>
          <a:solidFill>
            <a:srgbClr val="5B91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28816" y="1252728"/>
            <a:ext cx="2057400" cy="502920"/>
          </a:xfrm>
          <a:prstGeom prst="rect">
            <a:avLst/>
          </a:prstGeom>
          <a:noFill/>
        </p:spPr>
        <p:txBody>
          <a:bodyPr wrap="square">
            <a:spAutoFit/>
          </a:bodyPr>
          <a:lstStyle/>
          <a:p>
            <a:pPr algn="l"/>
            <a:r>
              <a:rPr sz="3000" b="1" i="0">
                <a:solidFill>
                  <a:srgbClr val="5B91CC"/>
                </a:solidFill>
                <a:latin typeface="Arial Black"/>
              </a:rPr>
              <a:t>03</a:t>
            </a:r>
          </a:p>
        </p:txBody>
      </p:sp>
      <p:sp>
        <p:nvSpPr>
          <p:cNvPr id="21" name="TextBox 20"/>
          <p:cNvSpPr txBox="1"/>
          <p:nvPr/>
        </p:nvSpPr>
        <p:spPr>
          <a:xfrm>
            <a:off x="6528816" y="1783080"/>
            <a:ext cx="2057400" cy="640080"/>
          </a:xfrm>
          <a:prstGeom prst="rect">
            <a:avLst/>
          </a:prstGeom>
          <a:noFill/>
        </p:spPr>
        <p:txBody>
          <a:bodyPr wrap="square">
            <a:spAutoFit/>
          </a:bodyPr>
          <a:lstStyle/>
          <a:p>
            <a:pPr algn="l"/>
            <a:r>
              <a:rPr sz="1300" b="1" i="0">
                <a:solidFill>
                  <a:srgbClr val="FFFFFF"/>
                </a:solidFill>
                <a:latin typeface="Arial"/>
              </a:rPr>
              <a:t>Vigilar los regulados</a:t>
            </a:r>
          </a:p>
        </p:txBody>
      </p:sp>
      <p:sp>
        <p:nvSpPr>
          <p:cNvPr id="22" name="Rectangle 21"/>
          <p:cNvSpPr/>
          <p:nvPr/>
        </p:nvSpPr>
        <p:spPr>
          <a:xfrm>
            <a:off x="6528816" y="2496312"/>
            <a:ext cx="2057400" cy="10972"/>
          </a:xfrm>
          <a:prstGeom prst="rect">
            <a:avLst/>
          </a:prstGeom>
          <a:solidFill>
            <a:srgbClr val="3A507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528816" y="2651760"/>
            <a:ext cx="2057400" cy="1280160"/>
          </a:xfrm>
          <a:prstGeom prst="rect">
            <a:avLst/>
          </a:prstGeom>
          <a:noFill/>
        </p:spPr>
        <p:txBody>
          <a:bodyPr wrap="square">
            <a:spAutoFit/>
          </a:bodyPr>
          <a:lstStyle/>
          <a:p>
            <a:pPr algn="l"/>
            <a:r>
              <a:rPr sz="1150" b="0" i="0">
                <a:solidFill>
                  <a:srgbClr val="5B91CC"/>
                </a:solidFill>
                <a:latin typeface="Arial"/>
              </a:rPr>
              <a:t>Es el componente de mayor suba y el más ligado a costos operativos (energía, transporte).</a:t>
            </a:r>
          </a:p>
        </p:txBody>
      </p:sp>
      <p:sp>
        <p:nvSpPr>
          <p:cNvPr id="24" name="TextBox 23"/>
          <p:cNvSpPr txBox="1"/>
          <p:nvPr/>
        </p:nvSpPr>
        <p:spPr>
          <a:xfrm>
            <a:off x="274320" y="4846320"/>
            <a:ext cx="8595360" cy="274320"/>
          </a:xfrm>
          <a:prstGeom prst="rect">
            <a:avLst/>
          </a:prstGeom>
          <a:noFill/>
        </p:spPr>
        <p:txBody>
          <a:bodyPr wrap="square">
            <a:spAutoFit/>
          </a:bodyPr>
          <a:lstStyle/>
          <a:p>
            <a:pPr algn="ctr"/>
            <a:r>
              <a:rPr sz="1000" b="1" i="1">
                <a:solidFill>
                  <a:srgbClr val="B8952A"/>
                </a:solidFill>
                <a:latin typeface="Arial"/>
              </a:rPr>
              <a:t>«El índice general esconde lo que de verdad presiona el bolsillo porteño.»</a:t>
            </a:r>
          </a:p>
        </p:txBody>
      </p:sp>
      <p:sp>
        <p:nvSpPr>
          <p:cNvPr id="25" name="TextBox 24"/>
          <p:cNvSpPr txBox="1"/>
          <p:nvPr/>
        </p:nvSpPr>
        <p:spPr>
          <a:xfrm>
            <a:off x="8321040" y="4846320"/>
            <a:ext cx="640080" cy="256032"/>
          </a:xfrm>
          <a:prstGeom prst="rect">
            <a:avLst/>
          </a:prstGeom>
          <a:noFill/>
        </p:spPr>
        <p:txBody>
          <a:bodyPr wrap="square">
            <a:spAutoFit/>
          </a:bodyPr>
          <a:lstStyle/>
          <a:p>
            <a:pPr algn="r"/>
            <a:r>
              <a:rPr sz="900" b="0" i="0">
                <a:solidFill>
                  <a:srgbClr val="2E6CB8"/>
                </a:solidFill>
                <a:latin typeface="Arial"/>
              </a:rPr>
              <a:t>06 /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45720"/>
            <a:ext cx="1371600" cy="1280160"/>
          </a:xfrm>
          <a:prstGeom prst="rect">
            <a:avLst/>
          </a:prstGeom>
          <a:noFill/>
        </p:spPr>
        <p:txBody>
          <a:bodyPr wrap="square">
            <a:spAutoFit/>
          </a:bodyPr>
          <a:lstStyle/>
          <a:p>
            <a:pPr algn="l"/>
            <a:r>
              <a:rPr sz="11000" b="1" i="0">
                <a:solidFill>
                  <a:srgbClr val="3A5075"/>
                </a:solidFill>
                <a:latin typeface="Georgia"/>
              </a:rPr>
              <a:t>“</a:t>
            </a:r>
          </a:p>
        </p:txBody>
      </p:sp>
      <p:sp>
        <p:nvSpPr>
          <p:cNvPr id="4" name="TextBox 3"/>
          <p:cNvSpPr txBox="1"/>
          <p:nvPr/>
        </p:nvSpPr>
        <p:spPr>
          <a:xfrm>
            <a:off x="640080" y="777240"/>
            <a:ext cx="7498079" cy="1783080"/>
          </a:xfrm>
          <a:prstGeom prst="rect">
            <a:avLst/>
          </a:prstGeom>
          <a:noFill/>
        </p:spPr>
        <p:txBody>
          <a:bodyPr wrap="square">
            <a:spAutoFit/>
          </a:bodyPr>
          <a:lstStyle/>
          <a:p>
            <a:pPr algn="l"/>
            <a:r>
              <a:rPr sz="1850" b="1" i="1">
                <a:solidFill>
                  <a:srgbClr val="FFFFFF"/>
                </a:solidFill>
                <a:latin typeface="Arial"/>
              </a:rPr>
              <a:t>El índice general esconde lo que de verdad presiona el bolsillo porteño. Los regulados suben casi 10 puntos más — y son, para muchas empresas, el costo que no pueden evitar.</a:t>
            </a:r>
          </a:p>
        </p:txBody>
      </p:sp>
      <p:sp>
        <p:nvSpPr>
          <p:cNvPr id="5" name="Rectangle 4"/>
          <p:cNvSpPr/>
          <p:nvPr/>
        </p:nvSpPr>
        <p:spPr>
          <a:xfrm>
            <a:off x="640080" y="2697480"/>
            <a:ext cx="457200" cy="41148"/>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2880360"/>
            <a:ext cx="5486400" cy="365760"/>
          </a:xfrm>
          <a:prstGeom prst="rect">
            <a:avLst/>
          </a:prstGeom>
          <a:noFill/>
        </p:spPr>
        <p:txBody>
          <a:bodyPr wrap="square">
            <a:spAutoFit/>
          </a:bodyPr>
          <a:lstStyle/>
          <a:p>
            <a:pPr algn="l"/>
            <a:r>
              <a:rPr sz="1500" b="1" i="0">
                <a:solidFill>
                  <a:srgbClr val="B8952A"/>
                </a:solidFill>
                <a:latin typeface="Arial"/>
              </a:rPr>
              <a:t>Agop Karagoz</a:t>
            </a:r>
          </a:p>
        </p:txBody>
      </p:sp>
      <p:sp>
        <p:nvSpPr>
          <p:cNvPr id="7" name="TextBox 6"/>
          <p:cNvSpPr txBox="1"/>
          <p:nvPr/>
        </p:nvSpPr>
        <p:spPr>
          <a:xfrm>
            <a:off x="640080" y="3246120"/>
            <a:ext cx="5486400" cy="320040"/>
          </a:xfrm>
          <a:prstGeom prst="rect">
            <a:avLst/>
          </a:prstGeom>
          <a:noFill/>
        </p:spPr>
        <p:txBody>
          <a:bodyPr wrap="square">
            <a:spAutoFit/>
          </a:bodyPr>
          <a:lstStyle/>
          <a:p>
            <a:pPr algn="l"/>
            <a:r>
              <a:rPr sz="1150" b="0" i="0">
                <a:solidFill>
                  <a:srgbClr val="5B91CC"/>
                </a:solidFill>
                <a:latin typeface="Arial"/>
              </a:rPr>
              <a:t>Director, KARTAL Consulting</a:t>
            </a:r>
          </a:p>
        </p:txBody>
      </p:sp>
      <p:sp>
        <p:nvSpPr>
          <p:cNvPr id="8" name="TextBox 7"/>
          <p:cNvSpPr txBox="1"/>
          <p:nvPr/>
        </p:nvSpPr>
        <p:spPr>
          <a:xfrm>
            <a:off x="6583680" y="3017520"/>
            <a:ext cx="2011680" cy="411480"/>
          </a:xfrm>
          <a:prstGeom prst="rect">
            <a:avLst/>
          </a:prstGeom>
          <a:noFill/>
        </p:spPr>
        <p:txBody>
          <a:bodyPr wrap="square">
            <a:spAutoFit/>
          </a:bodyPr>
          <a:lstStyle/>
          <a:p>
            <a:pPr algn="r"/>
            <a:r>
              <a:rPr sz="1600" b="1" i="0">
                <a:solidFill>
                  <a:srgbClr val="2E6CB8"/>
                </a:solidFill>
                <a:latin typeface="Arial"/>
              </a:rPr>
              <a:t>kartal.com.ar</a:t>
            </a:r>
          </a:p>
        </p:txBody>
      </p:sp>
      <p:sp>
        <p:nvSpPr>
          <p:cNvPr id="9" name="TextBox 8"/>
          <p:cNvSpPr txBox="1"/>
          <p:nvPr/>
        </p:nvSpPr>
        <p:spPr>
          <a:xfrm>
            <a:off x="548640" y="4846320"/>
            <a:ext cx="8046720" cy="274320"/>
          </a:xfrm>
          <a:prstGeom prst="rect">
            <a:avLst/>
          </a:prstGeom>
          <a:noFill/>
        </p:spPr>
        <p:txBody>
          <a:bodyPr wrap="square">
            <a:spAutoFit/>
          </a:bodyPr>
          <a:lstStyle/>
          <a:p>
            <a:pPr algn="ctr"/>
            <a:r>
              <a:rPr sz="900" b="0" i="0">
                <a:solidFill>
                  <a:srgbClr val="2E6CB8"/>
                </a:solidFill>
                <a:latin typeface="Arial"/>
              </a:rPr>
              <a:t>ESTRATEGIA · DECISIÓN · EJECUCIÓN  ·  8 de septiembre de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