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Portada. El informe analiza el IPC de julio de 2026 del INDEC: la inflacion interanual llego a 33,8%, el nivel mas alto en al menos 12 meses, tras subir en 7 de los ultimos 9 meses desde el piso de 31,3% en octubre de 2025.</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Hook. La inflacion interanual de julio llego a 33,8%, el nivel mas alto de los ultimos 12 meses relevados. La mensual fue 2,1%, acelerando frente al 1,9% de junio. El acumulado del año ya es 19,3%.</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Dato clave visual. La serie de los ultimos 12 meses muestra un piso de 31,3% en octubre de 2025, seguido de una suba sostenida -con pausa breve en marzo-abril- hasta el maximo de 33,8% en julio de 2026.</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Situacion. En julio, los servicios subieron 3,1% mensual, casi el doble que los bienes (1,6%). Alquileres, salud, comunicacion y esparcimiento traccionan mas que los productos -una senal relevante para empresas de servicios.</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Dato clave visual. Recreacion y cultura lidero las subas de julio con 5,0%, por turismo y servicios culturales. Prendas de vestir y calzado fue la unica division en baja, con -1,3%.</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Implicancias estrategicas. Tres acciones: 1) Actualizar el escenario de inflacion H2 con la tendencia de reaceleracion confirmada. 2) Revisar el ritmo de ajuste de precios en servicios, el componente mas dinamico. 3) Monitorear el IPC Nucleo como senal de tendencia de fondo.</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Cierre. La cita del director resume el argumento central: la reaceleracion de nueve meses es tendencia, no ruido. Las empresas que siguen planificando con el piso de octubre de 2025 como referencia estan usando un dato que la serie oficial ya superó ampliamente.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005840"/>
            <a:ext cx="8229600" cy="1463040"/>
          </a:xfrm>
          <a:prstGeom prst="rect">
            <a:avLst/>
          </a:prstGeom>
          <a:noFill/>
        </p:spPr>
        <p:txBody>
          <a:bodyPr wrap="square">
            <a:spAutoFit/>
          </a:bodyPr>
          <a:lstStyle/>
          <a:p>
            <a:pPr algn="ctr"/>
            <a:r>
              <a:rPr sz="3800" b="1" i="0">
                <a:solidFill>
                  <a:srgbClr val="FFFFFF"/>
                </a:solidFill>
                <a:latin typeface="Arial Black"/>
              </a:rPr>
              <a:t>LA INFLACIÓN QUE
DEJÓ DE BAJAR</a:t>
            </a:r>
          </a:p>
        </p:txBody>
      </p:sp>
      <p:sp>
        <p:nvSpPr>
          <p:cNvPr id="4" name="Rectangle 3"/>
          <p:cNvSpPr/>
          <p:nvPr/>
        </p:nvSpPr>
        <p:spPr>
          <a:xfrm>
            <a:off x="2057400" y="2606040"/>
            <a:ext cx="50292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2743200"/>
            <a:ext cx="8229600" cy="822960"/>
          </a:xfrm>
          <a:prstGeom prst="rect">
            <a:avLst/>
          </a:prstGeom>
          <a:noFill/>
        </p:spPr>
        <p:txBody>
          <a:bodyPr wrap="square">
            <a:spAutoFit/>
          </a:bodyPr>
          <a:lstStyle/>
          <a:p>
            <a:pPr algn="ctr"/>
            <a:r>
              <a:rPr sz="1500" b="0" i="0">
                <a:solidFill>
                  <a:srgbClr val="5B91CC"/>
                </a:solidFill>
                <a:latin typeface="Arial"/>
              </a:rPr>
              <a:t>El IPC interanual llegó a 33,8% en julio, su nivel más alto en un año,
tras subir en 7 de los últimos 9 meses desde el piso de octubre</a:t>
            </a:r>
          </a:p>
        </p:txBody>
      </p:sp>
      <p:sp>
        <p:nvSpPr>
          <p:cNvPr id="6" name="TextBox 5"/>
          <p:cNvSpPr txBox="1"/>
          <p:nvPr/>
        </p:nvSpPr>
        <p:spPr>
          <a:xfrm>
            <a:off x="457200" y="3703320"/>
            <a:ext cx="8229600" cy="365760"/>
          </a:xfrm>
          <a:prstGeom prst="rect">
            <a:avLst/>
          </a:prstGeom>
          <a:noFill/>
        </p:spPr>
        <p:txBody>
          <a:bodyPr wrap="square">
            <a:spAutoFit/>
          </a:bodyPr>
          <a:lstStyle/>
          <a:p>
            <a:pPr algn="ctr"/>
            <a:r>
              <a:rPr sz="1300" b="1" i="0">
                <a:solidFill>
                  <a:srgbClr val="B8952A"/>
                </a:solidFill>
                <a:latin typeface="Arial"/>
              </a:rPr>
              <a:t>ESTRATEGIA · DECISIÓN · EJECUCIÓN</a:t>
            </a:r>
          </a:p>
        </p:txBody>
      </p:sp>
      <p:sp>
        <p:nvSpPr>
          <p:cNvPr id="7" name="TextBox 6"/>
          <p:cNvSpPr txBox="1"/>
          <p:nvPr/>
        </p:nvSpPr>
        <p:spPr>
          <a:xfrm>
            <a:off x="457200" y="6263640"/>
            <a:ext cx="8229600" cy="320040"/>
          </a:xfrm>
          <a:prstGeom prst="rect">
            <a:avLst/>
          </a:prstGeom>
          <a:noFill/>
        </p:spPr>
        <p:txBody>
          <a:bodyPr wrap="square">
            <a:spAutoFit/>
          </a:bodyPr>
          <a:lstStyle/>
          <a:p>
            <a:pPr algn="ctr"/>
            <a:r>
              <a:rPr sz="1000" b="0" i="0">
                <a:solidFill>
                  <a:srgbClr val="2E6CB8"/>
                </a:solidFill>
                <a:latin typeface="Arial"/>
              </a:rPr>
              <a:t>KARTAL Consulting  |  kartal.com.ar  |  Viernes 14 de agosto de 2026</a:t>
            </a:r>
          </a:p>
        </p:txBody>
      </p:sp>
      <p:sp>
        <p:nvSpPr>
          <p:cNvPr id="8" name="TextBox 7"/>
          <p:cNvSpPr txBox="1"/>
          <p:nvPr/>
        </p:nvSpPr>
        <p:spPr>
          <a:xfrm>
            <a:off x="457200" y="5989320"/>
            <a:ext cx="8229600" cy="256032"/>
          </a:xfrm>
          <a:prstGeom prst="rect">
            <a:avLst/>
          </a:prstGeom>
          <a:noFill/>
        </p:spPr>
        <p:txBody>
          <a:bodyPr wrap="square">
            <a:spAutoFit/>
          </a:bodyPr>
          <a:lstStyle/>
          <a:p>
            <a:pPr algn="ctr"/>
            <a:r>
              <a:rPr sz="900" b="0" i="0">
                <a:solidFill>
                  <a:srgbClr val="5B91CC"/>
                </a:solidFill>
                <a:latin typeface="Arial"/>
              </a:rPr>
              <a:t>Fuente: INDEC — Índice de Precios al Consumidor, julio 2026</a:t>
            </a:r>
          </a:p>
        </p:txBody>
      </p:sp>
      <p:pic>
        <p:nvPicPr>
          <p:cNvPr id="9" name="Picture 8"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56032"/>
            <a:ext cx="8229600" cy="594360"/>
          </a:xfrm>
          <a:prstGeom prst="rect">
            <a:avLst/>
          </a:prstGeom>
          <a:noFill/>
        </p:spPr>
        <p:txBody>
          <a:bodyPr wrap="square">
            <a:spAutoFit/>
          </a:bodyPr>
          <a:lstStyle/>
          <a:p>
            <a:pPr algn="ctr"/>
            <a:r>
              <a:rPr sz="2700" b="1" i="0">
                <a:solidFill>
                  <a:srgbClr val="FFFFFF"/>
                </a:solidFill>
                <a:latin typeface="Arial Black"/>
              </a:rPr>
              <a:t>EL REGISTRO MÁS ALTO DEL AÑO</a:t>
            </a:r>
          </a:p>
        </p:txBody>
      </p:sp>
      <p:sp>
        <p:nvSpPr>
          <p:cNvPr id="4" name="TextBox 3"/>
          <p:cNvSpPr txBox="1"/>
          <p:nvPr/>
        </p:nvSpPr>
        <p:spPr>
          <a:xfrm>
            <a:off x="0" y="914400"/>
            <a:ext cx="9144000" cy="2011680"/>
          </a:xfrm>
          <a:prstGeom prst="rect">
            <a:avLst/>
          </a:prstGeom>
          <a:noFill/>
        </p:spPr>
        <p:txBody>
          <a:bodyPr wrap="square">
            <a:spAutoFit/>
          </a:bodyPr>
          <a:lstStyle/>
          <a:p>
            <a:pPr algn="ctr"/>
            <a:r>
              <a:rPr sz="13000" b="1" i="0">
                <a:solidFill>
                  <a:srgbClr val="B8952A"/>
                </a:solidFill>
                <a:latin typeface="Arial Black"/>
              </a:rPr>
              <a:t>33,8%</a:t>
            </a:r>
          </a:p>
        </p:txBody>
      </p:sp>
      <p:sp>
        <p:nvSpPr>
          <p:cNvPr id="5" name="TextBox 4"/>
          <p:cNvSpPr txBox="1"/>
          <p:nvPr/>
        </p:nvSpPr>
        <p:spPr>
          <a:xfrm>
            <a:off x="457200" y="3063240"/>
            <a:ext cx="8229600" cy="640080"/>
          </a:xfrm>
          <a:prstGeom prst="rect">
            <a:avLst/>
          </a:prstGeom>
          <a:noFill/>
        </p:spPr>
        <p:txBody>
          <a:bodyPr wrap="square">
            <a:spAutoFit/>
          </a:bodyPr>
          <a:lstStyle/>
          <a:p>
            <a:pPr algn="ctr"/>
            <a:r>
              <a:rPr sz="1800" b="1" i="0">
                <a:solidFill>
                  <a:srgbClr val="FFFFFF"/>
                </a:solidFill>
                <a:latin typeface="Arial"/>
              </a:rPr>
              <a:t>de inflación interanual en julio — el nivel más alto en al menos 12 meses</a:t>
            </a:r>
          </a:p>
        </p:txBody>
      </p:sp>
      <p:sp>
        <p:nvSpPr>
          <p:cNvPr id="6" name="TextBox 5"/>
          <p:cNvSpPr txBox="1"/>
          <p:nvPr/>
        </p:nvSpPr>
        <p:spPr>
          <a:xfrm>
            <a:off x="457200" y="3794760"/>
            <a:ext cx="8229600" cy="365760"/>
          </a:xfrm>
          <a:prstGeom prst="rect">
            <a:avLst/>
          </a:prstGeom>
          <a:noFill/>
        </p:spPr>
        <p:txBody>
          <a:bodyPr wrap="square">
            <a:spAutoFit/>
          </a:bodyPr>
          <a:lstStyle/>
          <a:p>
            <a:pPr algn="ctr"/>
            <a:r>
              <a:rPr sz="1200" b="0" i="0">
                <a:solidFill>
                  <a:srgbClr val="5B91CC"/>
                </a:solidFill>
                <a:latin typeface="Arial"/>
              </a:rPr>
              <a:t>Mensual: 2,1%  |  Acumulado 2026: 19,3%  |  INDEC, jul-2026</a:t>
            </a:r>
          </a:p>
        </p:txBody>
      </p:sp>
      <p:sp>
        <p:nvSpPr>
          <p:cNvPr id="7" name="TextBox 6"/>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«Nueve meses de reaceleración no son ruido. Son tendencia.»</a:t>
            </a:r>
          </a:p>
        </p:txBody>
      </p:sp>
      <p:pic>
        <p:nvPicPr>
          <p:cNvPr id="8" name="Picture 7"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82880"/>
            <a:ext cx="8412480" cy="502920"/>
          </a:xfrm>
          <a:prstGeom prst="rect">
            <a:avLst/>
          </a:prstGeom>
          <a:noFill/>
        </p:spPr>
        <p:txBody>
          <a:bodyPr wrap="square">
            <a:spAutoFit/>
          </a:bodyPr>
          <a:lstStyle/>
          <a:p>
            <a:pPr algn="ctr"/>
            <a:r>
              <a:rPr sz="2600" b="1" i="0">
                <a:solidFill>
                  <a:srgbClr val="17253D"/>
                </a:solidFill>
                <a:latin typeface="Arial Black"/>
              </a:rPr>
              <a:t>NUEVE MESES DE REACELERACIÓN</a:t>
            </a:r>
          </a:p>
        </p:txBody>
      </p:sp>
      <p:sp>
        <p:nvSpPr>
          <p:cNvPr id="4" name="TextBox 3"/>
          <p:cNvSpPr txBox="1"/>
          <p:nvPr/>
        </p:nvSpPr>
        <p:spPr>
          <a:xfrm>
            <a:off x="365760" y="713232"/>
            <a:ext cx="8412480" cy="320040"/>
          </a:xfrm>
          <a:prstGeom prst="rect">
            <a:avLst/>
          </a:prstGeom>
          <a:noFill/>
        </p:spPr>
        <p:txBody>
          <a:bodyPr wrap="square">
            <a:spAutoFit/>
          </a:bodyPr>
          <a:lstStyle/>
          <a:p>
            <a:pPr algn="ctr"/>
            <a:r>
              <a:rPr sz="1300" b="0" i="0">
                <a:solidFill>
                  <a:srgbClr val="2E6CB8"/>
                </a:solidFill>
                <a:latin typeface="Arial"/>
              </a:rPr>
              <a:t>La interanual subió en 7 de los últimos 9 meses desde el piso de octubre</a:t>
            </a:r>
          </a:p>
        </p:txBody>
      </p:sp>
      <p:pic>
        <p:nvPicPr>
          <p:cNvPr id="5" name="Picture 4" descr="inflacion_julio_2026_interanual.png"/>
          <p:cNvPicPr>
            <a:picLocks noChangeAspect="1"/>
          </p:cNvPicPr>
          <p:nvPr/>
        </p:nvPicPr>
        <p:blipFill>
          <a:blip r:embed="rId2"/>
          <a:stretch>
            <a:fillRect/>
          </a:stretch>
        </p:blipFill>
        <p:spPr>
          <a:xfrm>
            <a:off x="502920" y="1143000"/>
            <a:ext cx="8138160" cy="4754880"/>
          </a:xfrm>
          <a:prstGeom prst="rect">
            <a:avLst/>
          </a:prstGeom>
        </p:spPr>
      </p:pic>
      <p:sp>
        <p:nvSpPr>
          <p:cNvPr id="6" name="TextBox 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«Nueve meses de reaceleración no son ruido. Son tendencia.»</a:t>
            </a:r>
          </a:p>
        </p:txBody>
      </p:sp>
      <p:pic>
        <p:nvPicPr>
          <p:cNvPr id="7" name="Picture 6" descr="Kartal_Logo_trans.png"/>
          <p:cNvPicPr>
            <a:picLocks noChangeAspect="1"/>
          </p:cNvPicPr>
          <p:nvPr/>
        </p:nvPicPr>
        <p:blipFill>
          <a:blip r:embed="rId3"/>
          <a:stretch>
            <a:fillRect/>
          </a:stretch>
        </p:blipFill>
        <p:spPr>
          <a:xfrm>
            <a:off x="7772400" y="118872"/>
            <a:ext cx="1188720" cy="50292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201168"/>
            <a:ext cx="8412480" cy="548640"/>
          </a:xfrm>
          <a:prstGeom prst="rect">
            <a:avLst/>
          </a:prstGeom>
          <a:noFill/>
        </p:spPr>
        <p:txBody>
          <a:bodyPr wrap="square">
            <a:spAutoFit/>
          </a:bodyPr>
          <a:lstStyle/>
          <a:p>
            <a:pPr algn="ctr"/>
            <a:r>
              <a:rPr sz="2300" b="1" i="0">
                <a:solidFill>
                  <a:srgbClr val="17253D"/>
                </a:solidFill>
                <a:latin typeface="Arial Black"/>
              </a:rPr>
              <a:t>LOS SERVICIOS EMPUJAN MÁS QUE LOS BIENES</a:t>
            </a:r>
          </a:p>
        </p:txBody>
      </p:sp>
      <p:sp>
        <p:nvSpPr>
          <p:cNvPr id="4" name="Rectangle 3"/>
          <p:cNvSpPr/>
          <p:nvPr/>
        </p:nvSpPr>
        <p:spPr>
          <a:xfrm>
            <a:off x="365760" y="960120"/>
            <a:ext cx="3840480" cy="457200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365760" y="1051560"/>
            <a:ext cx="3840480" cy="731520"/>
          </a:xfrm>
          <a:prstGeom prst="rect">
            <a:avLst/>
          </a:prstGeom>
          <a:noFill/>
        </p:spPr>
        <p:txBody>
          <a:bodyPr wrap="square">
            <a:spAutoFit/>
          </a:bodyPr>
          <a:lstStyle/>
          <a:p>
            <a:pPr algn="ctr"/>
            <a:r>
              <a:rPr sz="1700" b="1" i="0">
                <a:solidFill>
                  <a:srgbClr val="FFFFFF"/>
                </a:solidFill>
                <a:latin typeface="Arial"/>
              </a:rPr>
              <a:t>BIENES</a:t>
            </a:r>
          </a:p>
        </p:txBody>
      </p:sp>
      <p:sp>
        <p:nvSpPr>
          <p:cNvPr id="6" name="TextBox 5"/>
          <p:cNvSpPr txBox="1"/>
          <p:nvPr/>
        </p:nvSpPr>
        <p:spPr>
          <a:xfrm>
            <a:off x="365760" y="1874519"/>
            <a:ext cx="3840480" cy="1463040"/>
          </a:xfrm>
          <a:prstGeom prst="rect">
            <a:avLst/>
          </a:prstGeom>
          <a:noFill/>
        </p:spPr>
        <p:txBody>
          <a:bodyPr wrap="square">
            <a:spAutoFit/>
          </a:bodyPr>
          <a:lstStyle/>
          <a:p>
            <a:pPr algn="ctr"/>
            <a:r>
              <a:rPr sz="7200" b="1" i="0">
                <a:solidFill>
                  <a:srgbClr val="FFFFFF"/>
                </a:solidFill>
                <a:latin typeface="Arial Black"/>
              </a:rPr>
              <a:t>+1,6%</a:t>
            </a:r>
          </a:p>
        </p:txBody>
      </p:sp>
      <p:sp>
        <p:nvSpPr>
          <p:cNvPr id="7" name="TextBox 6"/>
          <p:cNvSpPr txBox="1"/>
          <p:nvPr/>
        </p:nvSpPr>
        <p:spPr>
          <a:xfrm>
            <a:off x="365760" y="3383280"/>
            <a:ext cx="3840480" cy="640080"/>
          </a:xfrm>
          <a:prstGeom prst="rect">
            <a:avLst/>
          </a:prstGeom>
          <a:noFill/>
        </p:spPr>
        <p:txBody>
          <a:bodyPr wrap="square">
            <a:spAutoFit/>
          </a:bodyPr>
          <a:lstStyle/>
          <a:p>
            <a:pPr algn="ctr"/>
            <a:r>
              <a:rPr sz="1400" b="0" i="0">
                <a:solidFill>
                  <a:srgbClr val="FFFFFF"/>
                </a:solidFill>
                <a:latin typeface="Arial"/>
              </a:rPr>
              <a:t>Variación mensual</a:t>
            </a:r>
          </a:p>
        </p:txBody>
      </p:sp>
      <p:sp>
        <p:nvSpPr>
          <p:cNvPr id="8" name="Rectangle 7"/>
          <p:cNvSpPr/>
          <p:nvPr/>
        </p:nvSpPr>
        <p:spPr>
          <a:xfrm>
            <a:off x="4937760" y="960120"/>
            <a:ext cx="3840480" cy="45720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937760" y="1051560"/>
            <a:ext cx="3840480" cy="731520"/>
          </a:xfrm>
          <a:prstGeom prst="rect">
            <a:avLst/>
          </a:prstGeom>
          <a:noFill/>
        </p:spPr>
        <p:txBody>
          <a:bodyPr wrap="square">
            <a:spAutoFit/>
          </a:bodyPr>
          <a:lstStyle/>
          <a:p>
            <a:pPr algn="ctr"/>
            <a:r>
              <a:rPr sz="1700" b="1" i="0">
                <a:solidFill>
                  <a:srgbClr val="FFFFFF"/>
                </a:solidFill>
                <a:latin typeface="Arial"/>
              </a:rPr>
              <a:t>SERVICIOS</a:t>
            </a:r>
          </a:p>
        </p:txBody>
      </p:sp>
      <p:sp>
        <p:nvSpPr>
          <p:cNvPr id="10" name="TextBox 9"/>
          <p:cNvSpPr txBox="1"/>
          <p:nvPr/>
        </p:nvSpPr>
        <p:spPr>
          <a:xfrm>
            <a:off x="4937760" y="1874519"/>
            <a:ext cx="3840480" cy="1463040"/>
          </a:xfrm>
          <a:prstGeom prst="rect">
            <a:avLst/>
          </a:prstGeom>
          <a:noFill/>
        </p:spPr>
        <p:txBody>
          <a:bodyPr wrap="square">
            <a:spAutoFit/>
          </a:bodyPr>
          <a:lstStyle/>
          <a:p>
            <a:pPr algn="ctr"/>
            <a:r>
              <a:rPr sz="7200" b="1" i="0">
                <a:solidFill>
                  <a:srgbClr val="B8952A"/>
                </a:solidFill>
                <a:latin typeface="Arial Black"/>
              </a:rPr>
              <a:t>+3,1%</a:t>
            </a:r>
          </a:p>
        </p:txBody>
      </p:sp>
      <p:sp>
        <p:nvSpPr>
          <p:cNvPr id="11" name="TextBox 10"/>
          <p:cNvSpPr txBox="1"/>
          <p:nvPr/>
        </p:nvSpPr>
        <p:spPr>
          <a:xfrm>
            <a:off x="4937760" y="3383280"/>
            <a:ext cx="3840480" cy="640080"/>
          </a:xfrm>
          <a:prstGeom prst="rect">
            <a:avLst/>
          </a:prstGeom>
          <a:noFill/>
        </p:spPr>
        <p:txBody>
          <a:bodyPr wrap="square">
            <a:spAutoFit/>
          </a:bodyPr>
          <a:lstStyle/>
          <a:p>
            <a:pPr algn="ctr"/>
            <a:r>
              <a:rPr sz="1400" b="0" i="0">
                <a:solidFill>
                  <a:srgbClr val="FFFFFF"/>
                </a:solidFill>
                <a:latin typeface="Arial"/>
              </a:rPr>
              <a:t>Casi el doble que bienes</a:t>
            </a:r>
          </a:p>
        </p:txBody>
      </p:sp>
      <p:sp>
        <p:nvSpPr>
          <p:cNvPr id="12" name="TextBox 11"/>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«Nueve meses de reaceleración no son ruido. Son tendencia.»</a:t>
            </a:r>
          </a:p>
        </p:txBody>
      </p:sp>
      <p:pic>
        <p:nvPicPr>
          <p:cNvPr id="13" name="Picture 12"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4" name="TextBox 13"/>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82880"/>
            <a:ext cx="8412480" cy="502920"/>
          </a:xfrm>
          <a:prstGeom prst="rect">
            <a:avLst/>
          </a:prstGeom>
          <a:noFill/>
        </p:spPr>
        <p:txBody>
          <a:bodyPr wrap="square">
            <a:spAutoFit/>
          </a:bodyPr>
          <a:lstStyle/>
          <a:p>
            <a:pPr algn="ctr"/>
            <a:r>
              <a:rPr sz="2300" b="1" i="0">
                <a:solidFill>
                  <a:srgbClr val="17253D"/>
                </a:solidFill>
                <a:latin typeface="Arial Black"/>
              </a:rPr>
              <a:t>QUIÉN EMPUJÓ Y QUIÉN FRENÓ LOS PRECIOS</a:t>
            </a:r>
          </a:p>
        </p:txBody>
      </p:sp>
      <p:sp>
        <p:nvSpPr>
          <p:cNvPr id="4" name="TextBox 3"/>
          <p:cNvSpPr txBox="1"/>
          <p:nvPr/>
        </p:nvSpPr>
        <p:spPr>
          <a:xfrm>
            <a:off x="365760" y="713232"/>
            <a:ext cx="8412480" cy="320040"/>
          </a:xfrm>
          <a:prstGeom prst="rect">
            <a:avLst/>
          </a:prstGeom>
          <a:noFill/>
        </p:spPr>
        <p:txBody>
          <a:bodyPr wrap="square">
            <a:spAutoFit/>
          </a:bodyPr>
          <a:lstStyle/>
          <a:p>
            <a:pPr algn="ctr"/>
            <a:r>
              <a:rPr sz="1300" b="0" i="0">
                <a:solidFill>
                  <a:srgbClr val="2E6CB8"/>
                </a:solidFill>
                <a:latin typeface="Arial"/>
              </a:rPr>
              <a:t>Variación mensual por división de consumo, julio 2026</a:t>
            </a:r>
          </a:p>
        </p:txBody>
      </p:sp>
      <p:pic>
        <p:nvPicPr>
          <p:cNvPr id="5" name="Picture 4" descr="inflacion_julio_2026_divisiones.png"/>
          <p:cNvPicPr>
            <a:picLocks noChangeAspect="1"/>
          </p:cNvPicPr>
          <p:nvPr/>
        </p:nvPicPr>
        <p:blipFill>
          <a:blip r:embed="rId2"/>
          <a:stretch>
            <a:fillRect/>
          </a:stretch>
        </p:blipFill>
        <p:spPr>
          <a:xfrm>
            <a:off x="502920" y="1143000"/>
            <a:ext cx="8138160" cy="4846320"/>
          </a:xfrm>
          <a:prstGeom prst="rect">
            <a:avLst/>
          </a:prstGeom>
        </p:spPr>
      </p:pic>
      <p:sp>
        <p:nvSpPr>
          <p:cNvPr id="6" name="TextBox 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«Nueve meses de reaceleración no son ruido. Son tendencia.»</a:t>
            </a:r>
          </a:p>
        </p:txBody>
      </p:sp>
      <p:pic>
        <p:nvPicPr>
          <p:cNvPr id="7" name="Picture 6" descr="Kartal_Logo_trans.png"/>
          <p:cNvPicPr>
            <a:picLocks noChangeAspect="1"/>
          </p:cNvPicPr>
          <p:nvPr/>
        </p:nvPicPr>
        <p:blipFill>
          <a:blip r:embed="rId3"/>
          <a:stretch>
            <a:fillRect/>
          </a:stretch>
        </p:blipFill>
        <p:spPr>
          <a:xfrm>
            <a:off x="7772400" y="118872"/>
            <a:ext cx="1188720" cy="50292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201168"/>
            <a:ext cx="8412480" cy="548640"/>
          </a:xfrm>
          <a:prstGeom prst="rect">
            <a:avLst/>
          </a:prstGeom>
          <a:noFill/>
        </p:spPr>
        <p:txBody>
          <a:bodyPr wrap="square">
            <a:spAutoFit/>
          </a:bodyPr>
          <a:lstStyle/>
          <a:p>
            <a:pPr algn="ctr"/>
            <a:r>
              <a:rPr sz="2100" b="1" i="0">
                <a:solidFill>
                  <a:srgbClr val="17253D"/>
                </a:solidFill>
                <a:latin typeface="Arial Black"/>
              </a:rPr>
              <a:t>LO QUE ESTO CAMBIA PARA LA PLANIFICACIÓN</a:t>
            </a:r>
          </a:p>
        </p:txBody>
      </p:sp>
      <p:sp>
        <p:nvSpPr>
          <p:cNvPr id="4" name="Rectangle 3"/>
          <p:cNvSpPr/>
          <p:nvPr/>
        </p:nvSpPr>
        <p:spPr>
          <a:xfrm>
            <a:off x="411480" y="1005840"/>
            <a:ext cx="2606040" cy="489204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11480" y="1078992"/>
            <a:ext cx="2606040" cy="502920"/>
          </a:xfrm>
          <a:prstGeom prst="rect">
            <a:avLst/>
          </a:prstGeom>
          <a:noFill/>
        </p:spPr>
        <p:txBody>
          <a:bodyPr wrap="square">
            <a:spAutoFit/>
          </a:bodyPr>
          <a:lstStyle/>
          <a:p>
            <a:pPr algn="ctr"/>
            <a:r>
              <a:rPr sz="3000" b="1" i="0">
                <a:solidFill>
                  <a:srgbClr val="FFFFFF"/>
                </a:solidFill>
                <a:latin typeface="Arial Black"/>
              </a:rPr>
              <a:t>01</a:t>
            </a:r>
          </a:p>
        </p:txBody>
      </p:sp>
      <p:sp>
        <p:nvSpPr>
          <p:cNvPr id="6" name="TextBox 5"/>
          <p:cNvSpPr txBox="1"/>
          <p:nvPr/>
        </p:nvSpPr>
        <p:spPr>
          <a:xfrm>
            <a:off x="411480" y="1645920"/>
            <a:ext cx="2606040" cy="868680"/>
          </a:xfrm>
          <a:prstGeom prst="rect">
            <a:avLst/>
          </a:prstGeom>
          <a:noFill/>
        </p:spPr>
        <p:txBody>
          <a:bodyPr wrap="square">
            <a:spAutoFit/>
          </a:bodyPr>
          <a:lstStyle/>
          <a:p>
            <a:pPr algn="ctr"/>
            <a:r>
              <a:rPr sz="1500" b="1" i="0">
                <a:solidFill>
                  <a:srgbClr val="FFFFFF"/>
                </a:solidFill>
                <a:latin typeface="Arial"/>
              </a:rPr>
              <a:t>Actualizar el
escenario H2</a:t>
            </a:r>
          </a:p>
        </p:txBody>
      </p:sp>
      <p:sp>
        <p:nvSpPr>
          <p:cNvPr id="7" name="TextBox 6"/>
          <p:cNvSpPr txBox="1"/>
          <p:nvPr/>
        </p:nvSpPr>
        <p:spPr>
          <a:xfrm>
            <a:off x="411480" y="2606040"/>
            <a:ext cx="2606040" cy="2377440"/>
          </a:xfrm>
          <a:prstGeom prst="rect">
            <a:avLst/>
          </a:prstGeom>
          <a:noFill/>
        </p:spPr>
        <p:txBody>
          <a:bodyPr wrap="square">
            <a:spAutoFit/>
          </a:bodyPr>
          <a:lstStyle/>
          <a:p>
            <a:pPr algn="ctr"/>
            <a:r>
              <a:rPr sz="1200" b="0" i="0">
                <a:solidFill>
                  <a:srgbClr val="FFFFFF"/>
                </a:solidFill>
                <a:latin typeface="Arial"/>
              </a:rPr>
              <a:t>Nueve meses de suba
ya no son ruido.
Recalcular pricing y
presupuesto con 33,8%
como referencia.</a:t>
            </a:r>
          </a:p>
        </p:txBody>
      </p:sp>
      <p:sp>
        <p:nvSpPr>
          <p:cNvPr id="8" name="Rectangle 7"/>
          <p:cNvSpPr/>
          <p:nvPr/>
        </p:nvSpPr>
        <p:spPr>
          <a:xfrm>
            <a:off x="3246120" y="1005840"/>
            <a:ext cx="2606040" cy="489204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246120" y="1078992"/>
            <a:ext cx="2606040" cy="502920"/>
          </a:xfrm>
          <a:prstGeom prst="rect">
            <a:avLst/>
          </a:prstGeom>
          <a:noFill/>
        </p:spPr>
        <p:txBody>
          <a:bodyPr wrap="square">
            <a:spAutoFit/>
          </a:bodyPr>
          <a:lstStyle/>
          <a:p>
            <a:pPr algn="ctr"/>
            <a:r>
              <a:rPr sz="3000" b="1" i="0">
                <a:solidFill>
                  <a:srgbClr val="FFFFFF"/>
                </a:solidFill>
                <a:latin typeface="Arial Black"/>
              </a:rPr>
              <a:t>02</a:t>
            </a:r>
          </a:p>
        </p:txBody>
      </p:sp>
      <p:sp>
        <p:nvSpPr>
          <p:cNvPr id="10" name="TextBox 9"/>
          <p:cNvSpPr txBox="1"/>
          <p:nvPr/>
        </p:nvSpPr>
        <p:spPr>
          <a:xfrm>
            <a:off x="3246120" y="1645920"/>
            <a:ext cx="2606040" cy="868680"/>
          </a:xfrm>
          <a:prstGeom prst="rect">
            <a:avLst/>
          </a:prstGeom>
          <a:noFill/>
        </p:spPr>
        <p:txBody>
          <a:bodyPr wrap="square">
            <a:spAutoFit/>
          </a:bodyPr>
          <a:lstStyle/>
          <a:p>
            <a:pPr algn="ctr"/>
            <a:r>
              <a:rPr sz="1500" b="1" i="0">
                <a:solidFill>
                  <a:srgbClr val="FFFFFF"/>
                </a:solidFill>
                <a:latin typeface="Arial"/>
              </a:rPr>
              <a:t>Revisar precios
de servicios</a:t>
            </a:r>
          </a:p>
        </p:txBody>
      </p:sp>
      <p:sp>
        <p:nvSpPr>
          <p:cNvPr id="11" name="TextBox 10"/>
          <p:cNvSpPr txBox="1"/>
          <p:nvPr/>
        </p:nvSpPr>
        <p:spPr>
          <a:xfrm>
            <a:off x="3246120" y="2606040"/>
            <a:ext cx="2606040" cy="2377440"/>
          </a:xfrm>
          <a:prstGeom prst="rect">
            <a:avLst/>
          </a:prstGeom>
          <a:noFill/>
        </p:spPr>
        <p:txBody>
          <a:bodyPr wrap="square">
            <a:spAutoFit/>
          </a:bodyPr>
          <a:lstStyle/>
          <a:p>
            <a:pPr algn="ctr"/>
            <a:r>
              <a:rPr sz="1200" b="0" i="0">
                <a:solidFill>
                  <a:srgbClr val="FFFFFF"/>
                </a:solidFill>
                <a:latin typeface="Arial"/>
              </a:rPr>
              <a:t>Servicios suben casi
el doble que bienes.
Evaluar si el ajuste
propio va al ritmo
real del mercado.</a:t>
            </a:r>
          </a:p>
        </p:txBody>
      </p:sp>
      <p:sp>
        <p:nvSpPr>
          <p:cNvPr id="12" name="Rectangle 11"/>
          <p:cNvSpPr/>
          <p:nvPr/>
        </p:nvSpPr>
        <p:spPr>
          <a:xfrm>
            <a:off x="6080760" y="1005840"/>
            <a:ext cx="2606040" cy="489204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080760" y="1078992"/>
            <a:ext cx="2606040" cy="502920"/>
          </a:xfrm>
          <a:prstGeom prst="rect">
            <a:avLst/>
          </a:prstGeom>
          <a:noFill/>
        </p:spPr>
        <p:txBody>
          <a:bodyPr wrap="square">
            <a:spAutoFit/>
          </a:bodyPr>
          <a:lstStyle/>
          <a:p>
            <a:pPr algn="ctr"/>
            <a:r>
              <a:rPr sz="3000" b="1" i="0">
                <a:solidFill>
                  <a:srgbClr val="FFFFFF"/>
                </a:solidFill>
                <a:latin typeface="Arial Black"/>
              </a:rPr>
              <a:t>03</a:t>
            </a:r>
          </a:p>
        </p:txBody>
      </p:sp>
      <p:sp>
        <p:nvSpPr>
          <p:cNvPr id="14" name="TextBox 13"/>
          <p:cNvSpPr txBox="1"/>
          <p:nvPr/>
        </p:nvSpPr>
        <p:spPr>
          <a:xfrm>
            <a:off x="6080760" y="1645920"/>
            <a:ext cx="2606040" cy="868680"/>
          </a:xfrm>
          <a:prstGeom prst="rect">
            <a:avLst/>
          </a:prstGeom>
          <a:noFill/>
        </p:spPr>
        <p:txBody>
          <a:bodyPr wrap="square">
            <a:spAutoFit/>
          </a:bodyPr>
          <a:lstStyle/>
          <a:p>
            <a:pPr algn="ctr"/>
            <a:r>
              <a:rPr sz="1500" b="1" i="0">
                <a:solidFill>
                  <a:srgbClr val="FFFFFF"/>
                </a:solidFill>
                <a:latin typeface="Arial"/>
              </a:rPr>
              <a:t>Seguir el
IPC Núcleo</a:t>
            </a:r>
          </a:p>
        </p:txBody>
      </p:sp>
      <p:sp>
        <p:nvSpPr>
          <p:cNvPr id="15" name="TextBox 14"/>
          <p:cNvSpPr txBox="1"/>
          <p:nvPr/>
        </p:nvSpPr>
        <p:spPr>
          <a:xfrm>
            <a:off x="6080760" y="2606040"/>
            <a:ext cx="2606040" cy="2377440"/>
          </a:xfrm>
          <a:prstGeom prst="rect">
            <a:avLst/>
          </a:prstGeom>
          <a:noFill/>
        </p:spPr>
        <p:txBody>
          <a:bodyPr wrap="square">
            <a:spAutoFit/>
          </a:bodyPr>
          <a:lstStyle/>
          <a:p>
            <a:pPr algn="ctr"/>
            <a:r>
              <a:rPr sz="1200" b="0" i="0">
                <a:solidFill>
                  <a:srgbClr val="FFFFFF"/>
                </a:solidFill>
                <a:latin typeface="Arial"/>
              </a:rPr>
              <a:t>Es la senal de
tendencia de fondo,
sin ruido estacional
ni regulatorio.
Monitorear mes a mes.</a:t>
            </a:r>
          </a:p>
        </p:txBody>
      </p:sp>
      <p:sp>
        <p:nvSpPr>
          <p:cNvPr id="16" name="TextBox 1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«Nueve meses de reaceleración no son ruido. Son tendencia.»</a:t>
            </a:r>
          </a:p>
        </p:txBody>
      </p:sp>
      <p:pic>
        <p:nvPicPr>
          <p:cNvPr id="17" name="Picture 16"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8" name="TextBox 17"/>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2286000" y="1417320"/>
            <a:ext cx="45720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645920"/>
            <a:ext cx="7498079" cy="2651760"/>
          </a:xfrm>
          <a:prstGeom prst="rect">
            <a:avLst/>
          </a:prstGeom>
          <a:noFill/>
        </p:spPr>
        <p:txBody>
          <a:bodyPr wrap="square">
            <a:spAutoFit/>
          </a:bodyPr>
          <a:lstStyle/>
          <a:p>
            <a:pPr algn="ctr"/>
            <a:r>
              <a:rPr sz="1800" b="1" i="1">
                <a:solidFill>
                  <a:srgbClr val="FFFFFF"/>
                </a:solidFill>
                <a:latin typeface="Arial"/>
              </a:rPr>
              <a:t>«Nueve meses de reaceleración no son ruido. Son tendencia. Planificar el segundo semestre con el piso de octubre como referencia es planificar con un dato que la realidad ya superó.»</a:t>
            </a:r>
          </a:p>
        </p:txBody>
      </p:sp>
      <p:sp>
        <p:nvSpPr>
          <p:cNvPr id="5" name="Rectangle 4"/>
          <p:cNvSpPr/>
          <p:nvPr/>
        </p:nvSpPr>
        <p:spPr>
          <a:xfrm>
            <a:off x="2971800" y="4480560"/>
            <a:ext cx="32004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0" y="4663440"/>
            <a:ext cx="9144000" cy="411480"/>
          </a:xfrm>
          <a:prstGeom prst="rect">
            <a:avLst/>
          </a:prstGeom>
          <a:noFill/>
        </p:spPr>
        <p:txBody>
          <a:bodyPr wrap="square">
            <a:spAutoFit/>
          </a:bodyPr>
          <a:lstStyle/>
          <a:p>
            <a:pPr algn="ctr"/>
            <a:r>
              <a:rPr sz="1800" b="1" i="0">
                <a:solidFill>
                  <a:srgbClr val="B8952A"/>
                </a:solidFill>
                <a:latin typeface="Arial"/>
              </a:rPr>
              <a:t>Agop Karagoz</a:t>
            </a:r>
          </a:p>
        </p:txBody>
      </p:sp>
      <p:sp>
        <p:nvSpPr>
          <p:cNvPr id="7" name="TextBox 6"/>
          <p:cNvSpPr txBox="1"/>
          <p:nvPr/>
        </p:nvSpPr>
        <p:spPr>
          <a:xfrm>
            <a:off x="0" y="5102352"/>
            <a:ext cx="9144000" cy="320040"/>
          </a:xfrm>
          <a:prstGeom prst="rect">
            <a:avLst/>
          </a:prstGeom>
          <a:noFill/>
        </p:spPr>
        <p:txBody>
          <a:bodyPr wrap="square">
            <a:spAutoFit/>
          </a:bodyPr>
          <a:lstStyle/>
          <a:p>
            <a:pPr algn="ctr"/>
            <a:r>
              <a:rPr sz="1300" b="0" i="0">
                <a:solidFill>
                  <a:srgbClr val="5B91CC"/>
                </a:solidFill>
                <a:latin typeface="Arial"/>
              </a:rPr>
              <a:t>Director — KARTAL Consulting</a:t>
            </a:r>
          </a:p>
        </p:txBody>
      </p:sp>
      <p:sp>
        <p:nvSpPr>
          <p:cNvPr id="8" name="TextBox 7"/>
          <p:cNvSpPr txBox="1"/>
          <p:nvPr/>
        </p:nvSpPr>
        <p:spPr>
          <a:xfrm>
            <a:off x="0" y="5513832"/>
            <a:ext cx="9144000" cy="320040"/>
          </a:xfrm>
          <a:prstGeom prst="rect">
            <a:avLst/>
          </a:prstGeom>
          <a:noFill/>
        </p:spPr>
        <p:txBody>
          <a:bodyPr wrap="square">
            <a:spAutoFit/>
          </a:bodyPr>
          <a:lstStyle/>
          <a:p>
            <a:pPr algn="ctr"/>
            <a:r>
              <a:rPr sz="1100" b="0" i="0">
                <a:solidFill>
                  <a:srgbClr val="2E6CB8"/>
                </a:solidFill>
                <a:latin typeface="Arial"/>
              </a:rPr>
              <a:t>kartal.com.ar/informes/inflacion_julio_2026.php</a:t>
            </a:r>
          </a:p>
        </p:txBody>
      </p:sp>
      <p:pic>
        <p:nvPicPr>
          <p:cNvPr id="9" name="Picture 8"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0" name="TextBox 9"/>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