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 El IPC de agosto de 2026 marco 1,7%, el menor valor del anio segun el INDEC. Pero las tarifas subieron 2,8% -el rubro que mas subio- y hay otros tres escollos (petroleo, alimentos, dolar) que amenazan sostener la inflacion bajo 2% hasta fin de anio.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macro. El IPC de agosto de 2026 fue 1,7%, el menor valor del anio segun el INDEC, en un contexto de estabilidad cambiaria y control monetario. El objetivo del Gobierno es sostenerlo bajo 2% mensual hasta fin de anio.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Mientras el IPC general fue 1,7% en agosto, alimentos subio 1,8%, la Canasta Basica Total 2,6% y tarifas 2,8% -el rubro que mas subio del mes. Fuente: INDEC.</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Ancla concreta. El petroleo Brent paso de menos de USD80 a USD105 en pocos dias por la escalada de enfrentamientos en el Golfo Persico. YPF viene aplicando "micro pricing" para amortiguar, pero advierte que sostener los precios actuales es casi imposible si el barril se mantiene arriba de USD100 por un par de semanas.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Contraste. A favor: el dolar subio solo ~1% en agosto (por debajo de la inflacion) y los ajustes tarifarios de septiembre ya definidos son menores a los de agosto. En contra: el petroleo Brent salto a USD105 y los alimentos, con la carne a la cabeza, muestran resistencia a la baja en los primeros sondeos de septiembre.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El petroleo Brent paso de USD80 (estable durante 3 meses) a USD105 de un dia para el otro -un salto de +31%- por la escalada de enfrentamientos en el Golfo Persico.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Implicancias estrategicas. Tres acciones: 1) Simular costos logisticos con el petroleo Brent sostenido en USD100-110. 2) Anticipar presion en alimentos frescos, en particular carne. 3) Aprovechar que los ajustes tarifarios de septiembre son menores a los de agosto para renegociar contratos indexados.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Resumen de los cuatro escollos: petroleo (Brent a USD105), alimentos (suben mas que el nivel general y septiembre luce peor), tarifas (el rubro que mas subio en agosto, aunque septiembre trae alivio) y dolar (el BCRA compro apenas USD6 millones el jueves, intervencion cada vez mas acotada).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La cita del director resume el argumento central: el logro de la mejor inflacion del anio es real, pero depende en gran medida de una variable -el petroleo internacional- que esta fuera del control de la politica economica local.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502920"/>
            <a:ext cx="8046720" cy="274320"/>
          </a:xfrm>
          <a:prstGeom prst="rect">
            <a:avLst/>
          </a:prstGeom>
          <a:noFill/>
        </p:spPr>
        <p:txBody>
          <a:bodyPr wrap="square">
            <a:spAutoFit/>
          </a:bodyPr>
          <a:lstStyle/>
          <a:p>
            <a:pPr algn="l"/>
            <a:r>
              <a:rPr sz="1050" b="1" i="0">
                <a:solidFill>
                  <a:srgbClr val="A79E8E"/>
                </a:solidFill>
                <a:latin typeface="Arial"/>
              </a:rPr>
              <a:t>KARTAL CONSULTING  ·  ANÁLISIS ESTRATÉGICO</a:t>
            </a:r>
          </a:p>
        </p:txBody>
      </p:sp>
      <p:sp>
        <p:nvSpPr>
          <p:cNvPr id="4" name="Rectangle 3"/>
          <p:cNvSpPr/>
          <p:nvPr/>
        </p:nvSpPr>
        <p:spPr>
          <a:xfrm>
            <a:off x="548640" y="822960"/>
            <a:ext cx="50292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1024128"/>
            <a:ext cx="8321040" cy="502920"/>
          </a:xfrm>
          <a:prstGeom prst="rect">
            <a:avLst/>
          </a:prstGeom>
          <a:noFill/>
        </p:spPr>
        <p:txBody>
          <a:bodyPr wrap="none">
            <a:spAutoFit/>
          </a:bodyPr>
          <a:lstStyle/>
          <a:p>
            <a:pPr algn="l"/>
            <a:r>
              <a:rPr sz="2400" b="1" i="0">
                <a:solidFill>
                  <a:srgbClr val="F3EFE6"/>
                </a:solidFill>
                <a:latin typeface="Arial Black"/>
              </a:rPr>
              <a:t>CUATRO ESCOLLOS AMENAZAN</a:t>
            </a:r>
          </a:p>
        </p:txBody>
      </p:sp>
      <p:sp>
        <p:nvSpPr>
          <p:cNvPr id="6" name="TextBox 5"/>
          <p:cNvSpPr txBox="1"/>
          <p:nvPr/>
        </p:nvSpPr>
        <p:spPr>
          <a:xfrm>
            <a:off x="502920" y="1481328"/>
            <a:ext cx="8321040" cy="502920"/>
          </a:xfrm>
          <a:prstGeom prst="rect">
            <a:avLst/>
          </a:prstGeom>
          <a:noFill/>
        </p:spPr>
        <p:txBody>
          <a:bodyPr wrap="none">
            <a:spAutoFit/>
          </a:bodyPr>
          <a:lstStyle/>
          <a:p>
            <a:pPr algn="l"/>
            <a:r>
              <a:rPr sz="2700" b="1" i="0">
                <a:solidFill>
                  <a:srgbClr val="E3A73E"/>
                </a:solidFill>
                <a:latin typeface="Arial Black"/>
              </a:rPr>
              <a:t>LA INFLACIÓN BAJO 2%</a:t>
            </a:r>
          </a:p>
        </p:txBody>
      </p:sp>
      <p:sp>
        <p:nvSpPr>
          <p:cNvPr id="7" name="TextBox 6"/>
          <p:cNvSpPr txBox="1"/>
          <p:nvPr/>
        </p:nvSpPr>
        <p:spPr>
          <a:xfrm>
            <a:off x="548640" y="2240280"/>
            <a:ext cx="7863840" cy="548640"/>
          </a:xfrm>
          <a:prstGeom prst="rect">
            <a:avLst/>
          </a:prstGeom>
          <a:noFill/>
        </p:spPr>
        <p:txBody>
          <a:bodyPr wrap="square">
            <a:spAutoFit/>
          </a:bodyPr>
          <a:lstStyle/>
          <a:p>
            <a:pPr algn="l"/>
            <a:r>
              <a:rPr sz="1350" b="0" i="0">
                <a:solidFill>
                  <a:srgbClr val="A79E8E"/>
                </a:solidFill>
                <a:latin typeface="Arial"/>
              </a:rPr>
              <a:t>El IPC de agosto marcó 1,7%, el menor valor del año. Petróleo, alimentos,
tarifas y dólar ponen en riesgo sostener ese ritmo hasta fin de 2026.</a:t>
            </a:r>
          </a:p>
        </p:txBody>
      </p:sp>
      <p:sp>
        <p:nvSpPr>
          <p:cNvPr id="8" name="TextBox 7"/>
          <p:cNvSpPr txBox="1"/>
          <p:nvPr/>
        </p:nvSpPr>
        <p:spPr>
          <a:xfrm>
            <a:off x="548640" y="3017520"/>
            <a:ext cx="2468880" cy="685800"/>
          </a:xfrm>
          <a:prstGeom prst="rect">
            <a:avLst/>
          </a:prstGeom>
          <a:noFill/>
        </p:spPr>
        <p:txBody>
          <a:bodyPr wrap="none">
            <a:noAutofit/>
          </a:bodyPr>
          <a:lstStyle/>
          <a:p>
            <a:pPr algn="l"/>
            <a:r>
              <a:rPr sz="4000" b="1">
                <a:solidFill>
                  <a:srgbClr val="E3A73E"/>
                </a:solidFill>
                <a:latin typeface="Arial Black"/>
              </a:rPr>
              <a:t>1,7</a:t>
            </a:r>
            <a:r>
              <a:rPr sz="2000" b="1" baseline="30000">
                <a:solidFill>
                  <a:srgbClr val="E3A73E"/>
                </a:solidFill>
                <a:latin typeface="Arial Black"/>
              </a:rPr>
              <a:t>%</a:t>
            </a:r>
          </a:p>
        </p:txBody>
      </p:sp>
      <p:sp>
        <p:nvSpPr>
          <p:cNvPr id="9" name="TextBox 8"/>
          <p:cNvSpPr txBox="1"/>
          <p:nvPr/>
        </p:nvSpPr>
        <p:spPr>
          <a:xfrm>
            <a:off x="548640" y="3584448"/>
            <a:ext cx="2926080" cy="274320"/>
          </a:xfrm>
          <a:prstGeom prst="rect">
            <a:avLst/>
          </a:prstGeom>
          <a:noFill/>
        </p:spPr>
        <p:txBody>
          <a:bodyPr wrap="square">
            <a:spAutoFit/>
          </a:bodyPr>
          <a:lstStyle/>
          <a:p>
            <a:pPr algn="l"/>
            <a:r>
              <a:rPr sz="1050" b="0" i="0">
                <a:solidFill>
                  <a:srgbClr val="A79E8E"/>
                </a:solidFill>
                <a:latin typeface="Arial"/>
              </a:rPr>
              <a:t>IPC de agosto — el menor del año</a:t>
            </a:r>
          </a:p>
        </p:txBody>
      </p:sp>
      <p:sp>
        <p:nvSpPr>
          <p:cNvPr id="10" name="Rectangle 9"/>
          <p:cNvSpPr/>
          <p:nvPr/>
        </p:nvSpPr>
        <p:spPr>
          <a:xfrm>
            <a:off x="3429000" y="3063239"/>
            <a:ext cx="10972" cy="566928"/>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3017520"/>
            <a:ext cx="2651760" cy="685800"/>
          </a:xfrm>
          <a:prstGeom prst="rect">
            <a:avLst/>
          </a:prstGeom>
          <a:noFill/>
        </p:spPr>
        <p:txBody>
          <a:bodyPr wrap="none">
            <a:noAutofit/>
          </a:bodyPr>
          <a:lstStyle/>
          <a:p>
            <a:pPr algn="l"/>
            <a:r>
              <a:rPr sz="4000" b="1">
                <a:solidFill>
                  <a:srgbClr val="F3EFE6"/>
                </a:solidFill>
                <a:latin typeface="Arial Black"/>
              </a:rPr>
              <a:t>2,8</a:t>
            </a:r>
            <a:r>
              <a:rPr sz="2000" b="1" baseline="30000">
                <a:solidFill>
                  <a:srgbClr val="F3EFE6"/>
                </a:solidFill>
                <a:latin typeface="Arial Black"/>
              </a:rPr>
              <a:t>%</a:t>
            </a:r>
          </a:p>
        </p:txBody>
      </p:sp>
      <p:sp>
        <p:nvSpPr>
          <p:cNvPr id="12" name="TextBox 11"/>
          <p:cNvSpPr txBox="1"/>
          <p:nvPr/>
        </p:nvSpPr>
        <p:spPr>
          <a:xfrm>
            <a:off x="3703320" y="3584448"/>
            <a:ext cx="3108960" cy="274320"/>
          </a:xfrm>
          <a:prstGeom prst="rect">
            <a:avLst/>
          </a:prstGeom>
          <a:noFill/>
        </p:spPr>
        <p:txBody>
          <a:bodyPr wrap="square">
            <a:spAutoFit/>
          </a:bodyPr>
          <a:lstStyle/>
          <a:p>
            <a:pPr algn="l"/>
            <a:r>
              <a:rPr sz="1050" b="0" i="0">
                <a:solidFill>
                  <a:srgbClr val="A79E8E"/>
                </a:solidFill>
                <a:latin typeface="Arial"/>
              </a:rPr>
              <a:t>tarifas, el rubro que más subió</a:t>
            </a:r>
          </a:p>
        </p:txBody>
      </p:sp>
      <p:sp>
        <p:nvSpPr>
          <p:cNvPr id="13" name="TextBox 12"/>
          <p:cNvSpPr txBox="1"/>
          <p:nvPr/>
        </p:nvSpPr>
        <p:spPr>
          <a:xfrm>
            <a:off x="548640" y="4160520"/>
            <a:ext cx="8046720" cy="274320"/>
          </a:xfrm>
          <a:prstGeom prst="rect">
            <a:avLst/>
          </a:prstGeom>
          <a:noFill/>
        </p:spPr>
        <p:txBody>
          <a:bodyPr wrap="square">
            <a:spAutoFit/>
          </a:bodyPr>
          <a:lstStyle/>
          <a:p>
            <a:pPr algn="l"/>
            <a:r>
              <a:rPr sz="1100" b="1" i="0">
                <a:solidFill>
                  <a:srgbClr val="E3A73E"/>
                </a:solidFill>
                <a:latin typeface="Arial"/>
              </a:rPr>
              <a:t>ESTRATEGIA · DECISIÓN · EJECUCIÓN</a:t>
            </a:r>
          </a:p>
        </p:txBody>
      </p:sp>
      <p:sp>
        <p:nvSpPr>
          <p:cNvPr id="14" name="TextBox 13"/>
          <p:cNvSpPr txBox="1"/>
          <p:nvPr/>
        </p:nvSpPr>
        <p:spPr>
          <a:xfrm>
            <a:off x="548640" y="4846320"/>
            <a:ext cx="5943600" cy="256032"/>
          </a:xfrm>
          <a:prstGeom prst="rect">
            <a:avLst/>
          </a:prstGeom>
          <a:noFill/>
        </p:spPr>
        <p:txBody>
          <a:bodyPr wrap="square">
            <a:spAutoFit/>
          </a:bodyPr>
          <a:lstStyle/>
          <a:p>
            <a:pPr algn="l"/>
            <a:r>
              <a:rPr sz="900" b="0" i="0">
                <a:solidFill>
                  <a:srgbClr val="746C5C"/>
                </a:solidFill>
                <a:latin typeface="Arial"/>
              </a:rPr>
              <a:t>Fuente: INDEC, BCRA</a:t>
            </a:r>
          </a:p>
        </p:txBody>
      </p:sp>
      <p:sp>
        <p:nvSpPr>
          <p:cNvPr id="15" name="TextBox 14"/>
          <p:cNvSpPr txBox="1"/>
          <p:nvPr/>
        </p:nvSpPr>
        <p:spPr>
          <a:xfrm>
            <a:off x="6400800" y="4846320"/>
            <a:ext cx="2194560" cy="256032"/>
          </a:xfrm>
          <a:prstGeom prst="rect">
            <a:avLst/>
          </a:prstGeom>
          <a:noFill/>
        </p:spPr>
        <p:txBody>
          <a:bodyPr wrap="none">
            <a:spAutoFit/>
          </a:bodyPr>
          <a:lstStyle/>
          <a:p>
            <a:pPr algn="r"/>
            <a:r>
              <a:rPr sz="900" b="0" i="0">
                <a:solidFill>
                  <a:srgbClr val="746C5C"/>
                </a:solidFill>
                <a:latin typeface="Arial"/>
              </a:rPr>
              <a:t>11 de septiembre de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DATO</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LA MEJOR INFLACIÓN DEL AÑO, CON CUATRO AMENAZAS</a:t>
            </a:r>
          </a:p>
        </p:txBody>
      </p:sp>
      <p:sp>
        <p:nvSpPr>
          <p:cNvPr id="7" name="TextBox 6"/>
          <p:cNvSpPr txBox="1"/>
          <p:nvPr/>
        </p:nvSpPr>
        <p:spPr>
          <a:xfrm>
            <a:off x="0" y="1188720"/>
            <a:ext cx="9144000" cy="1417320"/>
          </a:xfrm>
          <a:prstGeom prst="rect">
            <a:avLst/>
          </a:prstGeom>
          <a:noFill/>
        </p:spPr>
        <p:txBody>
          <a:bodyPr wrap="none">
            <a:noAutofit/>
          </a:bodyPr>
          <a:lstStyle/>
          <a:p>
            <a:pPr algn="ctr"/>
            <a:r>
              <a:rPr sz="10000" b="1">
                <a:solidFill>
                  <a:srgbClr val="E3A73E"/>
                </a:solidFill>
                <a:latin typeface="Arial Black"/>
              </a:rPr>
              <a:t>1,7</a:t>
            </a:r>
            <a:r>
              <a:rPr sz="4200" b="1" baseline="30000">
                <a:solidFill>
                  <a:srgbClr val="E3A73E"/>
                </a:solidFill>
                <a:latin typeface="Arial Black"/>
              </a:rPr>
              <a:t>%</a:t>
            </a:r>
          </a:p>
        </p:txBody>
      </p:sp>
      <p:sp>
        <p:nvSpPr>
          <p:cNvPr id="8" name="TextBox 7"/>
          <p:cNvSpPr txBox="1"/>
          <p:nvPr/>
        </p:nvSpPr>
        <p:spPr>
          <a:xfrm>
            <a:off x="548640" y="3017520"/>
            <a:ext cx="8046720" cy="411480"/>
          </a:xfrm>
          <a:prstGeom prst="rect">
            <a:avLst/>
          </a:prstGeom>
          <a:noFill/>
        </p:spPr>
        <p:txBody>
          <a:bodyPr wrap="none">
            <a:spAutoFit/>
          </a:bodyPr>
          <a:lstStyle/>
          <a:p>
            <a:pPr algn="ctr"/>
            <a:r>
              <a:rPr sz="1900" b="1" i="0">
                <a:solidFill>
                  <a:srgbClr val="F3EFE6"/>
                </a:solidFill>
                <a:latin typeface="Arial"/>
              </a:rPr>
              <a:t>fue el IPC de agosto — el menor registro de 2026</a:t>
            </a:r>
          </a:p>
        </p:txBody>
      </p:sp>
      <p:sp>
        <p:nvSpPr>
          <p:cNvPr id="9" name="Rectangle 8"/>
          <p:cNvSpPr/>
          <p:nvPr/>
        </p:nvSpPr>
        <p:spPr>
          <a:xfrm>
            <a:off x="4389120" y="3493008"/>
            <a:ext cx="36576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621024"/>
            <a:ext cx="8046720" cy="365760"/>
          </a:xfrm>
          <a:prstGeom prst="rect">
            <a:avLst/>
          </a:prstGeom>
          <a:noFill/>
        </p:spPr>
        <p:txBody>
          <a:bodyPr wrap="none">
            <a:spAutoFit/>
          </a:bodyPr>
          <a:lstStyle/>
          <a:p>
            <a:pPr algn="ctr"/>
            <a:r>
              <a:rPr sz="1250" b="0" i="1">
                <a:solidFill>
                  <a:srgbClr val="A79E8E"/>
                </a:solidFill>
                <a:latin typeface="Arial"/>
              </a:rPr>
              <a:t>El objetivo: sostenerlo bajo 2% hasta fin de año  ·  INDEC, agosto 2026</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«La mejor inflación del año depende de un barril de petróleo que Argentina no controla.»</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02 / 09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EL PANORAMA COMPLETO</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TRES RUBROS YA SUPERAN AL NIVEL GENERAL</a:t>
            </a:r>
          </a:p>
        </p:txBody>
      </p:sp>
      <p:pic>
        <p:nvPicPr>
          <p:cNvPr id="7" name="Picture 6" descr="inflacion_bajo_dos_2026_rubros_pptx.png"/>
          <p:cNvPicPr>
            <a:picLocks noChangeAspect="1"/>
          </p:cNvPicPr>
          <p:nvPr/>
        </p:nvPicPr>
        <p:blipFill>
          <a:blip r:embed="rId2"/>
          <a:stretch>
            <a:fillRect/>
          </a:stretch>
        </p:blipFill>
        <p:spPr>
          <a:xfrm>
            <a:off x="1088646" y="960120"/>
            <a:ext cx="6966707"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03 / 09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ESCOLLO MÁS RECIENTE</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EL PETRÓLEO PEGÓ EL SALTO</a:t>
            </a:r>
          </a:p>
        </p:txBody>
      </p:sp>
      <p:sp>
        <p:nvSpPr>
          <p:cNvPr id="7" name="TextBox 6"/>
          <p:cNvSpPr txBox="1"/>
          <p:nvPr/>
        </p:nvSpPr>
        <p:spPr>
          <a:xfrm>
            <a:off x="0" y="1188720"/>
            <a:ext cx="9144000" cy="1417320"/>
          </a:xfrm>
          <a:prstGeom prst="rect">
            <a:avLst/>
          </a:prstGeom>
          <a:noFill/>
        </p:spPr>
        <p:txBody>
          <a:bodyPr wrap="none">
            <a:noAutofit/>
          </a:bodyPr>
          <a:lstStyle/>
          <a:p>
            <a:pPr algn="ctr"/>
            <a:r>
              <a:rPr sz="7600" b="1">
                <a:solidFill>
                  <a:srgbClr val="FF4C5E"/>
                </a:solidFill>
                <a:latin typeface="Arial Black"/>
              </a:rPr>
              <a:t>USD 105</a:t>
            </a:r>
            <a:r>
              <a:rPr sz="3192" b="1" baseline="30000">
                <a:solidFill>
                  <a:srgbClr val="FF4C5E"/>
                </a:solidFill>
                <a:latin typeface="Arial Black"/>
              </a:rPr>
              <a:t/>
            </a:r>
          </a:p>
        </p:txBody>
      </p:sp>
      <p:sp>
        <p:nvSpPr>
          <p:cNvPr id="8" name="TextBox 7"/>
          <p:cNvSpPr txBox="1"/>
          <p:nvPr/>
        </p:nvSpPr>
        <p:spPr>
          <a:xfrm>
            <a:off x="548640" y="2834640"/>
            <a:ext cx="8046720" cy="411480"/>
          </a:xfrm>
          <a:prstGeom prst="rect">
            <a:avLst/>
          </a:prstGeom>
          <a:noFill/>
        </p:spPr>
        <p:txBody>
          <a:bodyPr wrap="none">
            <a:spAutoFit/>
          </a:bodyPr>
          <a:lstStyle/>
          <a:p>
            <a:pPr algn="ctr"/>
            <a:r>
              <a:rPr sz="1900" b="1" i="0">
                <a:solidFill>
                  <a:srgbClr val="F3EFE6"/>
                </a:solidFill>
                <a:latin typeface="Arial"/>
              </a:rPr>
              <a:t>vale hoy el barril Brent — antes estaba bajo USD 80</a:t>
            </a:r>
          </a:p>
        </p:txBody>
      </p:sp>
      <p:sp>
        <p:nvSpPr>
          <p:cNvPr id="9" name="Rectangle 8"/>
          <p:cNvSpPr/>
          <p:nvPr/>
        </p:nvSpPr>
        <p:spPr>
          <a:xfrm>
            <a:off x="4389120" y="3310128"/>
            <a:ext cx="365760" cy="41148"/>
          </a:xfrm>
          <a:prstGeom prst="rect">
            <a:avLst/>
          </a:prstGeom>
          <a:solidFill>
            <a:srgbClr val="FF4C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438144"/>
            <a:ext cx="8046720" cy="365760"/>
          </a:xfrm>
          <a:prstGeom prst="rect">
            <a:avLst/>
          </a:prstGeom>
          <a:noFill/>
        </p:spPr>
        <p:txBody>
          <a:bodyPr wrap="none">
            <a:spAutoFit/>
          </a:bodyPr>
          <a:lstStyle/>
          <a:p>
            <a:pPr algn="ctr"/>
            <a:r>
              <a:rPr sz="1250" b="0" i="1">
                <a:solidFill>
                  <a:srgbClr val="A79E8E"/>
                </a:solidFill>
                <a:latin typeface="Arial"/>
              </a:rPr>
              <a:t>Por la escalada en el Golfo Pérsico  ·  YPF: casi imposible sostener precios arriba de USD 100</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«La mejor inflación del año depende de un barril de petróleo que Argentina no controla.»</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04 /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CONTRASTE</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DOS FRENTES A FAVOR, DOS EN CONTRA</a:t>
            </a:r>
          </a:p>
        </p:txBody>
      </p:sp>
      <p:sp>
        <p:nvSpPr>
          <p:cNvPr id="7" name="Rectangle 6"/>
          <p:cNvSpPr/>
          <p:nvPr/>
        </p:nvSpPr>
        <p:spPr>
          <a:xfrm>
            <a:off x="54864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3794760" cy="41148"/>
          </a:xfrm>
          <a:prstGeom prst="rect">
            <a:avLst/>
          </a:prstGeom>
          <a:solidFill>
            <a:srgbClr val="5FA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98448"/>
            <a:ext cx="3154680" cy="365760"/>
          </a:xfrm>
          <a:prstGeom prst="rect">
            <a:avLst/>
          </a:prstGeom>
          <a:noFill/>
        </p:spPr>
        <p:txBody>
          <a:bodyPr wrap="square">
            <a:spAutoFit/>
          </a:bodyPr>
          <a:lstStyle/>
          <a:p>
            <a:pPr algn="l"/>
            <a:r>
              <a:rPr sz="1350" b="1" i="0">
                <a:solidFill>
                  <a:srgbClr val="A79E8E"/>
                </a:solidFill>
                <a:latin typeface="Arial"/>
              </a:rPr>
              <a:t>A FAVOR</a:t>
            </a:r>
          </a:p>
        </p:txBody>
      </p:sp>
      <p:sp>
        <p:nvSpPr>
          <p:cNvPr id="10" name="TextBox 9"/>
          <p:cNvSpPr txBox="1"/>
          <p:nvPr/>
        </p:nvSpPr>
        <p:spPr>
          <a:xfrm>
            <a:off x="868680" y="1737360"/>
            <a:ext cx="3154680" cy="640080"/>
          </a:xfrm>
          <a:prstGeom prst="rect">
            <a:avLst/>
          </a:prstGeom>
          <a:noFill/>
        </p:spPr>
        <p:txBody>
          <a:bodyPr wrap="square">
            <a:spAutoFit/>
          </a:bodyPr>
          <a:lstStyle/>
          <a:p>
            <a:pPr algn="l"/>
            <a:r>
              <a:rPr sz="1700" b="1" i="0">
                <a:solidFill>
                  <a:srgbClr val="F3EFE6"/>
                </a:solidFill>
                <a:latin typeface="Arial"/>
              </a:rPr>
              <a:t>Dólar contenido y tarifas de septiembre</a:t>
            </a:r>
          </a:p>
        </p:txBody>
      </p:sp>
      <p:sp>
        <p:nvSpPr>
          <p:cNvPr id="11" name="TextBox 10"/>
          <p:cNvSpPr txBox="1"/>
          <p:nvPr/>
        </p:nvSpPr>
        <p:spPr>
          <a:xfrm>
            <a:off x="868680" y="2514600"/>
            <a:ext cx="3154680" cy="1371600"/>
          </a:xfrm>
          <a:prstGeom prst="rect">
            <a:avLst/>
          </a:prstGeom>
          <a:noFill/>
        </p:spPr>
        <p:txBody>
          <a:bodyPr wrap="square">
            <a:spAutoFit/>
          </a:bodyPr>
          <a:lstStyle/>
          <a:p>
            <a:pPr algn="l"/>
            <a:r>
              <a:rPr sz="1150" b="0" i="0">
                <a:solidFill>
                  <a:srgbClr val="A79E8E"/>
                </a:solidFill>
                <a:latin typeface="Arial"/>
              </a:rPr>
              <a:t>El dólar subió solo ~1% en agosto, por debajo de la inflación. Los ajustes tarifarios de septiembre ya definidos son menores a los de agosto.</a:t>
            </a:r>
          </a:p>
        </p:txBody>
      </p:sp>
      <p:sp>
        <p:nvSpPr>
          <p:cNvPr id="12" name="Rectangle 11"/>
          <p:cNvSpPr/>
          <p:nvPr/>
        </p:nvSpPr>
        <p:spPr>
          <a:xfrm>
            <a:off x="480060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800600" y="1051560"/>
            <a:ext cx="3794760" cy="41148"/>
          </a:xfrm>
          <a:prstGeom prst="rect">
            <a:avLst/>
          </a:prstGeom>
          <a:solidFill>
            <a:srgbClr val="FF4C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120640" y="1298448"/>
            <a:ext cx="3154680" cy="365760"/>
          </a:xfrm>
          <a:prstGeom prst="rect">
            <a:avLst/>
          </a:prstGeom>
          <a:noFill/>
        </p:spPr>
        <p:txBody>
          <a:bodyPr wrap="square">
            <a:spAutoFit/>
          </a:bodyPr>
          <a:lstStyle/>
          <a:p>
            <a:pPr algn="l"/>
            <a:r>
              <a:rPr sz="1350" b="1" i="0">
                <a:solidFill>
                  <a:srgbClr val="A79E8E"/>
                </a:solidFill>
                <a:latin typeface="Arial"/>
              </a:rPr>
              <a:t>EN CONTRA</a:t>
            </a:r>
          </a:p>
        </p:txBody>
      </p:sp>
      <p:sp>
        <p:nvSpPr>
          <p:cNvPr id="15" name="TextBox 14"/>
          <p:cNvSpPr txBox="1"/>
          <p:nvPr/>
        </p:nvSpPr>
        <p:spPr>
          <a:xfrm>
            <a:off x="5120640" y="1737360"/>
            <a:ext cx="3154680" cy="640080"/>
          </a:xfrm>
          <a:prstGeom prst="rect">
            <a:avLst/>
          </a:prstGeom>
          <a:noFill/>
        </p:spPr>
        <p:txBody>
          <a:bodyPr wrap="square">
            <a:spAutoFit/>
          </a:bodyPr>
          <a:lstStyle/>
          <a:p>
            <a:pPr algn="l"/>
            <a:r>
              <a:rPr sz="1700" b="1" i="0">
                <a:solidFill>
                  <a:srgbClr val="F3EFE6"/>
                </a:solidFill>
                <a:latin typeface="Arial"/>
              </a:rPr>
              <a:t>Petróleo y alimentos</a:t>
            </a:r>
          </a:p>
        </p:txBody>
      </p:sp>
      <p:sp>
        <p:nvSpPr>
          <p:cNvPr id="16" name="TextBox 15"/>
          <p:cNvSpPr txBox="1"/>
          <p:nvPr/>
        </p:nvSpPr>
        <p:spPr>
          <a:xfrm>
            <a:off x="5120640" y="2514600"/>
            <a:ext cx="3154680" cy="1371600"/>
          </a:xfrm>
          <a:prstGeom prst="rect">
            <a:avLst/>
          </a:prstGeom>
          <a:noFill/>
        </p:spPr>
        <p:txBody>
          <a:bodyPr wrap="square">
            <a:spAutoFit/>
          </a:bodyPr>
          <a:lstStyle/>
          <a:p>
            <a:pPr algn="l"/>
            <a:r>
              <a:rPr sz="1150" b="0" i="0">
                <a:solidFill>
                  <a:srgbClr val="A79E8E"/>
                </a:solidFill>
                <a:latin typeface="Arial"/>
              </a:rPr>
              <a:t>El Brent saltó a USD 105. Los alimentos ya suben más que el nivel general y septiembre luce peor, con la carne como candidata a repuntar.</a:t>
            </a:r>
          </a:p>
        </p:txBody>
      </p:sp>
      <p:sp>
        <p:nvSpPr>
          <p:cNvPr id="17" name="TextBox 16"/>
          <p:cNvSpPr txBox="1"/>
          <p:nvPr/>
        </p:nvSpPr>
        <p:spPr>
          <a:xfrm>
            <a:off x="548640" y="4279392"/>
            <a:ext cx="8046720" cy="320040"/>
          </a:xfrm>
          <a:prstGeom prst="rect">
            <a:avLst/>
          </a:prstGeom>
          <a:noFill/>
        </p:spPr>
        <p:txBody>
          <a:bodyPr wrap="square">
            <a:spAutoFit/>
          </a:bodyPr>
          <a:lstStyle/>
          <a:p>
            <a:pPr algn="ctr"/>
            <a:r>
              <a:rPr sz="1150" b="0" i="1">
                <a:solidFill>
                  <a:srgbClr val="A79E8E"/>
                </a:solidFill>
                <a:latin typeface="Arial"/>
              </a:rPr>
              <a:t>El objetivo de 2% depende de que los frentes a favor compensen a los que están en contra.</a:t>
            </a:r>
          </a:p>
        </p:txBody>
      </p:sp>
      <p:sp>
        <p:nvSpPr>
          <p:cNvPr id="18" name="TextBox 17"/>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«La mejor inflación del año depende de un barril de petróleo que Argentina no controla.»</a:t>
            </a:r>
          </a:p>
        </p:txBody>
      </p:sp>
      <p:sp>
        <p:nvSpPr>
          <p:cNvPr id="19" name="TextBox 1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05 /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EL RIESGO MENOS CONTROLABLE</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EL SALTO DEL BRENT</a:t>
            </a:r>
          </a:p>
        </p:txBody>
      </p:sp>
      <p:pic>
        <p:nvPicPr>
          <p:cNvPr id="7" name="Picture 6" descr="inflacion_bajo_dos_2026_petroleo_pptx.png"/>
          <p:cNvPicPr>
            <a:picLocks noChangeAspect="1"/>
          </p:cNvPicPr>
          <p:nvPr/>
        </p:nvPicPr>
        <p:blipFill>
          <a:blip r:embed="rId2"/>
          <a:stretch>
            <a:fillRect/>
          </a:stretch>
        </p:blipFill>
        <p:spPr>
          <a:xfrm>
            <a:off x="1047445" y="960120"/>
            <a:ext cx="7049109"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06 /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LA AGENDA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LO QUE ESTO SIGNIFICA PARA EL NEGOCIO</a:t>
            </a:r>
          </a:p>
        </p:txBody>
      </p:sp>
      <p:sp>
        <p:nvSpPr>
          <p:cNvPr id="7" name="Rectangle 6"/>
          <p:cNvSpPr/>
          <p:nvPr/>
        </p:nvSpPr>
        <p:spPr>
          <a:xfrm>
            <a:off x="548640"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260604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59" y="1252728"/>
            <a:ext cx="2057400" cy="502920"/>
          </a:xfrm>
          <a:prstGeom prst="rect">
            <a:avLst/>
          </a:prstGeom>
          <a:noFill/>
        </p:spPr>
        <p:txBody>
          <a:bodyPr wrap="square">
            <a:spAutoFit/>
          </a:bodyPr>
          <a:lstStyle/>
          <a:p>
            <a:pPr algn="l"/>
            <a:r>
              <a:rPr sz="3000" b="1" i="0">
                <a:solidFill>
                  <a:srgbClr val="E3A73E"/>
                </a:solidFill>
                <a:latin typeface="Arial Black"/>
              </a:rPr>
              <a:t>01</a:t>
            </a:r>
          </a:p>
        </p:txBody>
      </p:sp>
      <p:sp>
        <p:nvSpPr>
          <p:cNvPr id="10" name="TextBox 9"/>
          <p:cNvSpPr txBox="1"/>
          <p:nvPr/>
        </p:nvSpPr>
        <p:spPr>
          <a:xfrm>
            <a:off x="822959" y="1783080"/>
            <a:ext cx="2057400" cy="868680"/>
          </a:xfrm>
          <a:prstGeom prst="rect">
            <a:avLst/>
          </a:prstGeom>
          <a:noFill/>
        </p:spPr>
        <p:txBody>
          <a:bodyPr wrap="square">
            <a:spAutoFit/>
          </a:bodyPr>
          <a:lstStyle/>
          <a:p>
            <a:pPr algn="l"/>
            <a:r>
              <a:rPr sz="1300" b="1" i="0">
                <a:solidFill>
                  <a:srgbClr val="F3EFE6"/>
                </a:solidFill>
                <a:latin typeface="Arial"/>
              </a:rPr>
              <a:t>Simular costos con Brent a USD 100-110</a:t>
            </a:r>
          </a:p>
        </p:txBody>
      </p:sp>
      <p:sp>
        <p:nvSpPr>
          <p:cNvPr id="11" name="Rectangle 10"/>
          <p:cNvSpPr/>
          <p:nvPr/>
        </p:nvSpPr>
        <p:spPr>
          <a:xfrm>
            <a:off x="822959"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2898648"/>
            <a:ext cx="2057400" cy="1097280"/>
          </a:xfrm>
          <a:prstGeom prst="rect">
            <a:avLst/>
          </a:prstGeom>
          <a:noFill/>
        </p:spPr>
        <p:txBody>
          <a:bodyPr wrap="square">
            <a:spAutoFit/>
          </a:bodyPr>
          <a:lstStyle/>
          <a:p>
            <a:pPr algn="l"/>
            <a:r>
              <a:rPr sz="1150" b="0" i="0">
                <a:solidFill>
                  <a:srgbClr val="A79E8E"/>
                </a:solidFill>
                <a:latin typeface="Arial"/>
              </a:rPr>
              <a:t>Logística, transporte e insumos importados deben testear el impacto si YPF traslada el salto a los surtidores.</a:t>
            </a:r>
          </a:p>
        </p:txBody>
      </p:sp>
      <p:sp>
        <p:nvSpPr>
          <p:cNvPr id="13" name="Rectangle 12"/>
          <p:cNvSpPr/>
          <p:nvPr/>
        </p:nvSpPr>
        <p:spPr>
          <a:xfrm>
            <a:off x="3401568"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401568" y="1051560"/>
            <a:ext cx="2606040" cy="41148"/>
          </a:xfrm>
          <a:prstGeom prst="rect">
            <a:avLst/>
          </a:prstGeom>
          <a:solidFill>
            <a:srgbClr val="746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75888" y="1252728"/>
            <a:ext cx="2057400" cy="502920"/>
          </a:xfrm>
          <a:prstGeom prst="rect">
            <a:avLst/>
          </a:prstGeom>
          <a:noFill/>
        </p:spPr>
        <p:txBody>
          <a:bodyPr wrap="square">
            <a:spAutoFit/>
          </a:bodyPr>
          <a:lstStyle/>
          <a:p>
            <a:pPr algn="l"/>
            <a:r>
              <a:rPr sz="3000" b="1" i="0">
                <a:solidFill>
                  <a:srgbClr val="746C5C"/>
                </a:solidFill>
                <a:latin typeface="Arial Black"/>
              </a:rPr>
              <a:t>02</a:t>
            </a:r>
          </a:p>
        </p:txBody>
      </p:sp>
      <p:sp>
        <p:nvSpPr>
          <p:cNvPr id="16" name="TextBox 15"/>
          <p:cNvSpPr txBox="1"/>
          <p:nvPr/>
        </p:nvSpPr>
        <p:spPr>
          <a:xfrm>
            <a:off x="3675888" y="1783080"/>
            <a:ext cx="2057400" cy="868680"/>
          </a:xfrm>
          <a:prstGeom prst="rect">
            <a:avLst/>
          </a:prstGeom>
          <a:noFill/>
        </p:spPr>
        <p:txBody>
          <a:bodyPr wrap="square">
            <a:spAutoFit/>
          </a:bodyPr>
          <a:lstStyle/>
          <a:p>
            <a:pPr algn="l"/>
            <a:r>
              <a:rPr sz="1300" b="1" i="0">
                <a:solidFill>
                  <a:srgbClr val="F3EFE6"/>
                </a:solidFill>
                <a:latin typeface="Arial"/>
              </a:rPr>
              <a:t>Anticipar presión en alimentos frescos</a:t>
            </a:r>
          </a:p>
        </p:txBody>
      </p:sp>
      <p:sp>
        <p:nvSpPr>
          <p:cNvPr id="17" name="Rectangle 16"/>
          <p:cNvSpPr/>
          <p:nvPr/>
        </p:nvSpPr>
        <p:spPr>
          <a:xfrm>
            <a:off x="3675888"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75888" y="2898648"/>
            <a:ext cx="2057400" cy="1097280"/>
          </a:xfrm>
          <a:prstGeom prst="rect">
            <a:avLst/>
          </a:prstGeom>
          <a:noFill/>
        </p:spPr>
        <p:txBody>
          <a:bodyPr wrap="square">
            <a:spAutoFit/>
          </a:bodyPr>
          <a:lstStyle/>
          <a:p>
            <a:pPr algn="l"/>
            <a:r>
              <a:rPr sz="1150" b="0" i="0">
                <a:solidFill>
                  <a:srgbClr val="A79E8E"/>
                </a:solidFill>
                <a:latin typeface="Arial"/>
              </a:rPr>
              <a:t>Retail y gastronomía deben prever un repunte estacional de la carne, reforzado por el récord de exportaciones.</a:t>
            </a:r>
          </a:p>
        </p:txBody>
      </p:sp>
      <p:sp>
        <p:nvSpPr>
          <p:cNvPr id="19" name="Rectangle 18"/>
          <p:cNvSpPr/>
          <p:nvPr/>
        </p:nvSpPr>
        <p:spPr>
          <a:xfrm>
            <a:off x="6254496"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496" y="1051560"/>
            <a:ext cx="2606040" cy="41148"/>
          </a:xfrm>
          <a:prstGeom prst="rect">
            <a:avLst/>
          </a:prstGeom>
          <a:solidFill>
            <a:srgbClr val="5FA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28816" y="1252728"/>
            <a:ext cx="2057400" cy="502920"/>
          </a:xfrm>
          <a:prstGeom prst="rect">
            <a:avLst/>
          </a:prstGeom>
          <a:noFill/>
        </p:spPr>
        <p:txBody>
          <a:bodyPr wrap="square">
            <a:spAutoFit/>
          </a:bodyPr>
          <a:lstStyle/>
          <a:p>
            <a:pPr algn="l"/>
            <a:r>
              <a:rPr sz="3000" b="1" i="0">
                <a:solidFill>
                  <a:srgbClr val="5FAE84"/>
                </a:solidFill>
                <a:latin typeface="Arial Black"/>
              </a:rPr>
              <a:t>03</a:t>
            </a:r>
          </a:p>
        </p:txBody>
      </p:sp>
      <p:sp>
        <p:nvSpPr>
          <p:cNvPr id="22" name="TextBox 21"/>
          <p:cNvSpPr txBox="1"/>
          <p:nvPr/>
        </p:nvSpPr>
        <p:spPr>
          <a:xfrm>
            <a:off x="6528816" y="1783080"/>
            <a:ext cx="2057400" cy="868680"/>
          </a:xfrm>
          <a:prstGeom prst="rect">
            <a:avLst/>
          </a:prstGeom>
          <a:noFill/>
        </p:spPr>
        <p:txBody>
          <a:bodyPr wrap="square">
            <a:spAutoFit/>
          </a:bodyPr>
          <a:lstStyle/>
          <a:p>
            <a:pPr algn="l"/>
            <a:r>
              <a:rPr sz="1300" b="1" i="0">
                <a:solidFill>
                  <a:srgbClr val="F3EFE6"/>
                </a:solidFill>
                <a:latin typeface="Arial"/>
              </a:rPr>
              <a:t>Aprovechar la ventana tarifaria de septiembre</a:t>
            </a:r>
          </a:p>
        </p:txBody>
      </p:sp>
      <p:sp>
        <p:nvSpPr>
          <p:cNvPr id="23" name="Rectangle 22"/>
          <p:cNvSpPr/>
          <p:nvPr/>
        </p:nvSpPr>
        <p:spPr>
          <a:xfrm>
            <a:off x="6528816"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28816" y="2898648"/>
            <a:ext cx="2057400" cy="1097280"/>
          </a:xfrm>
          <a:prstGeom prst="rect">
            <a:avLst/>
          </a:prstGeom>
          <a:noFill/>
        </p:spPr>
        <p:txBody>
          <a:bodyPr wrap="square">
            <a:spAutoFit/>
          </a:bodyPr>
          <a:lstStyle/>
          <a:p>
            <a:pPr algn="l"/>
            <a:r>
              <a:rPr sz="1150" b="0" i="0">
                <a:solidFill>
                  <a:srgbClr val="A79E8E"/>
                </a:solidFill>
                <a:latin typeface="Arial"/>
              </a:rPr>
              <a:t>Los ajustes de septiembre son menores a los de agosto — momento favorable para renegociar contratos indexados.</a:t>
            </a:r>
          </a:p>
        </p:txBody>
      </p:sp>
      <p:sp>
        <p:nvSpPr>
          <p:cNvPr id="25" name="TextBox 24"/>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«La mejor inflación del año depende de un barril de petróleo que Argentina no controla.»</a:t>
            </a:r>
          </a:p>
        </p:txBody>
      </p:sp>
      <p:sp>
        <p:nvSpPr>
          <p:cNvPr id="26" name="TextBox 25"/>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07 /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RESUMEN</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LOS CUATRO ESCOLLOS, EN UNA MIRADA</a:t>
            </a:r>
          </a:p>
        </p:txBody>
      </p:sp>
      <p:sp>
        <p:nvSpPr>
          <p:cNvPr id="7" name="Chevron 6"/>
          <p:cNvSpPr/>
          <p:nvPr/>
        </p:nvSpPr>
        <p:spPr>
          <a:xfrm>
            <a:off x="548640" y="1143000"/>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1078992"/>
            <a:ext cx="548640" cy="365760"/>
          </a:xfrm>
          <a:prstGeom prst="rect">
            <a:avLst/>
          </a:prstGeom>
          <a:noFill/>
        </p:spPr>
        <p:txBody>
          <a:bodyPr wrap="square">
            <a:spAutoFit/>
          </a:bodyPr>
          <a:lstStyle/>
          <a:p>
            <a:pPr algn="l"/>
            <a:r>
              <a:rPr sz="1500" b="1" i="0">
                <a:solidFill>
                  <a:srgbClr val="E3A73E"/>
                </a:solidFill>
                <a:latin typeface="Arial Black"/>
              </a:rPr>
              <a:t>01</a:t>
            </a:r>
          </a:p>
        </p:txBody>
      </p:sp>
      <p:sp>
        <p:nvSpPr>
          <p:cNvPr id="9" name="TextBox 8"/>
          <p:cNvSpPr txBox="1"/>
          <p:nvPr/>
        </p:nvSpPr>
        <p:spPr>
          <a:xfrm>
            <a:off x="1417320" y="1078992"/>
            <a:ext cx="2011680" cy="365760"/>
          </a:xfrm>
          <a:prstGeom prst="rect">
            <a:avLst/>
          </a:prstGeom>
          <a:noFill/>
        </p:spPr>
        <p:txBody>
          <a:bodyPr wrap="none">
            <a:spAutoFit/>
          </a:bodyPr>
          <a:lstStyle/>
          <a:p>
            <a:pPr algn="l"/>
            <a:r>
              <a:rPr sz="1350" b="1" i="0">
                <a:solidFill>
                  <a:srgbClr val="F3EFE6"/>
                </a:solidFill>
                <a:latin typeface="Arial"/>
              </a:rPr>
              <a:t>Petróleo</a:t>
            </a:r>
          </a:p>
        </p:txBody>
      </p:sp>
      <p:sp>
        <p:nvSpPr>
          <p:cNvPr id="10" name="TextBox 9"/>
          <p:cNvSpPr txBox="1"/>
          <p:nvPr/>
        </p:nvSpPr>
        <p:spPr>
          <a:xfrm>
            <a:off x="3520440" y="1078992"/>
            <a:ext cx="5074920" cy="548640"/>
          </a:xfrm>
          <a:prstGeom prst="rect">
            <a:avLst/>
          </a:prstGeom>
          <a:noFill/>
        </p:spPr>
        <p:txBody>
          <a:bodyPr wrap="square">
            <a:spAutoFit/>
          </a:bodyPr>
          <a:lstStyle/>
          <a:p>
            <a:pPr algn="l"/>
            <a:r>
              <a:rPr sz="1150" b="0" i="0">
                <a:solidFill>
                  <a:srgbClr val="A79E8E"/>
                </a:solidFill>
                <a:latin typeface="Arial"/>
              </a:rPr>
              <a:t>Brent a USD 105 tras el salto — el riesgo menos controlable de los cuatro.</a:t>
            </a:r>
          </a:p>
        </p:txBody>
      </p:sp>
      <p:sp>
        <p:nvSpPr>
          <p:cNvPr id="11" name="Rectangle 10"/>
          <p:cNvSpPr/>
          <p:nvPr/>
        </p:nvSpPr>
        <p:spPr>
          <a:xfrm>
            <a:off x="548640" y="1737360"/>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hevron 11"/>
          <p:cNvSpPr/>
          <p:nvPr/>
        </p:nvSpPr>
        <p:spPr>
          <a:xfrm>
            <a:off x="548640" y="1929384"/>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865376"/>
            <a:ext cx="548640" cy="365760"/>
          </a:xfrm>
          <a:prstGeom prst="rect">
            <a:avLst/>
          </a:prstGeom>
          <a:noFill/>
        </p:spPr>
        <p:txBody>
          <a:bodyPr wrap="square">
            <a:spAutoFit/>
          </a:bodyPr>
          <a:lstStyle/>
          <a:p>
            <a:pPr algn="l"/>
            <a:r>
              <a:rPr sz="1500" b="1" i="0">
                <a:solidFill>
                  <a:srgbClr val="E3A73E"/>
                </a:solidFill>
                <a:latin typeface="Arial Black"/>
              </a:rPr>
              <a:t>02</a:t>
            </a:r>
          </a:p>
        </p:txBody>
      </p:sp>
      <p:sp>
        <p:nvSpPr>
          <p:cNvPr id="14" name="TextBox 13"/>
          <p:cNvSpPr txBox="1"/>
          <p:nvPr/>
        </p:nvSpPr>
        <p:spPr>
          <a:xfrm>
            <a:off x="1417320" y="1865376"/>
            <a:ext cx="2011680" cy="365760"/>
          </a:xfrm>
          <a:prstGeom prst="rect">
            <a:avLst/>
          </a:prstGeom>
          <a:noFill/>
        </p:spPr>
        <p:txBody>
          <a:bodyPr wrap="none">
            <a:spAutoFit/>
          </a:bodyPr>
          <a:lstStyle/>
          <a:p>
            <a:pPr algn="l"/>
            <a:r>
              <a:rPr sz="1350" b="1" i="0">
                <a:solidFill>
                  <a:srgbClr val="F3EFE6"/>
                </a:solidFill>
                <a:latin typeface="Arial"/>
              </a:rPr>
              <a:t>Alimentos</a:t>
            </a:r>
          </a:p>
        </p:txBody>
      </p:sp>
      <p:sp>
        <p:nvSpPr>
          <p:cNvPr id="15" name="TextBox 14"/>
          <p:cNvSpPr txBox="1"/>
          <p:nvPr/>
        </p:nvSpPr>
        <p:spPr>
          <a:xfrm>
            <a:off x="3520440" y="1865376"/>
            <a:ext cx="5074920" cy="548640"/>
          </a:xfrm>
          <a:prstGeom prst="rect">
            <a:avLst/>
          </a:prstGeom>
          <a:noFill/>
        </p:spPr>
        <p:txBody>
          <a:bodyPr wrap="square">
            <a:spAutoFit/>
          </a:bodyPr>
          <a:lstStyle/>
          <a:p>
            <a:pPr algn="l"/>
            <a:r>
              <a:rPr sz="1150" b="0" i="0">
                <a:solidFill>
                  <a:srgbClr val="A79E8E"/>
                </a:solidFill>
                <a:latin typeface="Arial"/>
              </a:rPr>
              <a:t>Suben 1,8% en agosto; septiembre luce peor, con la carne como candidata a repuntar.</a:t>
            </a:r>
          </a:p>
        </p:txBody>
      </p:sp>
      <p:sp>
        <p:nvSpPr>
          <p:cNvPr id="16" name="Rectangle 15"/>
          <p:cNvSpPr/>
          <p:nvPr/>
        </p:nvSpPr>
        <p:spPr>
          <a:xfrm>
            <a:off x="548640" y="2523744"/>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hevron 16"/>
          <p:cNvSpPr/>
          <p:nvPr/>
        </p:nvSpPr>
        <p:spPr>
          <a:xfrm>
            <a:off x="548640" y="2715768"/>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2651760"/>
            <a:ext cx="548640" cy="365760"/>
          </a:xfrm>
          <a:prstGeom prst="rect">
            <a:avLst/>
          </a:prstGeom>
          <a:noFill/>
        </p:spPr>
        <p:txBody>
          <a:bodyPr wrap="square">
            <a:spAutoFit/>
          </a:bodyPr>
          <a:lstStyle/>
          <a:p>
            <a:pPr algn="l"/>
            <a:r>
              <a:rPr sz="1500" b="1" i="0">
                <a:solidFill>
                  <a:srgbClr val="E3A73E"/>
                </a:solidFill>
                <a:latin typeface="Arial Black"/>
              </a:rPr>
              <a:t>03</a:t>
            </a:r>
          </a:p>
        </p:txBody>
      </p:sp>
      <p:sp>
        <p:nvSpPr>
          <p:cNvPr id="19" name="TextBox 18"/>
          <p:cNvSpPr txBox="1"/>
          <p:nvPr/>
        </p:nvSpPr>
        <p:spPr>
          <a:xfrm>
            <a:off x="1417320" y="2651760"/>
            <a:ext cx="2011680" cy="365760"/>
          </a:xfrm>
          <a:prstGeom prst="rect">
            <a:avLst/>
          </a:prstGeom>
          <a:noFill/>
        </p:spPr>
        <p:txBody>
          <a:bodyPr wrap="none">
            <a:spAutoFit/>
          </a:bodyPr>
          <a:lstStyle/>
          <a:p>
            <a:pPr algn="l"/>
            <a:r>
              <a:rPr sz="1350" b="1" i="0">
                <a:solidFill>
                  <a:srgbClr val="F3EFE6"/>
                </a:solidFill>
                <a:latin typeface="Arial"/>
              </a:rPr>
              <a:t>Tarifas</a:t>
            </a:r>
          </a:p>
        </p:txBody>
      </p:sp>
      <p:sp>
        <p:nvSpPr>
          <p:cNvPr id="20" name="TextBox 19"/>
          <p:cNvSpPr txBox="1"/>
          <p:nvPr/>
        </p:nvSpPr>
        <p:spPr>
          <a:xfrm>
            <a:off x="3520440" y="2651760"/>
            <a:ext cx="5074920" cy="548640"/>
          </a:xfrm>
          <a:prstGeom prst="rect">
            <a:avLst/>
          </a:prstGeom>
          <a:noFill/>
        </p:spPr>
        <p:txBody>
          <a:bodyPr wrap="square">
            <a:spAutoFit/>
          </a:bodyPr>
          <a:lstStyle/>
          <a:p>
            <a:pPr algn="l"/>
            <a:r>
              <a:rPr sz="1150" b="0" i="0">
                <a:solidFill>
                  <a:srgbClr val="A79E8E"/>
                </a:solidFill>
                <a:latin typeface="Arial"/>
              </a:rPr>
              <a:t>Fueron el rubro que más subió en agosto (2,8%), aunque septiembre trae alivio.</a:t>
            </a:r>
          </a:p>
        </p:txBody>
      </p:sp>
      <p:sp>
        <p:nvSpPr>
          <p:cNvPr id="21" name="Rectangle 20"/>
          <p:cNvSpPr/>
          <p:nvPr/>
        </p:nvSpPr>
        <p:spPr>
          <a:xfrm>
            <a:off x="548640" y="3310127"/>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Chevron 21"/>
          <p:cNvSpPr/>
          <p:nvPr/>
        </p:nvSpPr>
        <p:spPr>
          <a:xfrm>
            <a:off x="548640" y="3502151"/>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68680" y="3438144"/>
            <a:ext cx="548640" cy="365760"/>
          </a:xfrm>
          <a:prstGeom prst="rect">
            <a:avLst/>
          </a:prstGeom>
          <a:noFill/>
        </p:spPr>
        <p:txBody>
          <a:bodyPr wrap="square">
            <a:spAutoFit/>
          </a:bodyPr>
          <a:lstStyle/>
          <a:p>
            <a:pPr algn="l"/>
            <a:r>
              <a:rPr sz="1500" b="1" i="0">
                <a:solidFill>
                  <a:srgbClr val="E3A73E"/>
                </a:solidFill>
                <a:latin typeface="Arial Black"/>
              </a:rPr>
              <a:t>04</a:t>
            </a:r>
          </a:p>
        </p:txBody>
      </p:sp>
      <p:sp>
        <p:nvSpPr>
          <p:cNvPr id="24" name="TextBox 23"/>
          <p:cNvSpPr txBox="1"/>
          <p:nvPr/>
        </p:nvSpPr>
        <p:spPr>
          <a:xfrm>
            <a:off x="1417320" y="3438144"/>
            <a:ext cx="2011680" cy="365760"/>
          </a:xfrm>
          <a:prstGeom prst="rect">
            <a:avLst/>
          </a:prstGeom>
          <a:noFill/>
        </p:spPr>
        <p:txBody>
          <a:bodyPr wrap="none">
            <a:spAutoFit/>
          </a:bodyPr>
          <a:lstStyle/>
          <a:p>
            <a:pPr algn="l"/>
            <a:r>
              <a:rPr sz="1350" b="1" i="0">
                <a:solidFill>
                  <a:srgbClr val="F3EFE6"/>
                </a:solidFill>
                <a:latin typeface="Arial"/>
              </a:rPr>
              <a:t>Dólar</a:t>
            </a:r>
          </a:p>
        </p:txBody>
      </p:sp>
      <p:sp>
        <p:nvSpPr>
          <p:cNvPr id="25" name="TextBox 24"/>
          <p:cNvSpPr txBox="1"/>
          <p:nvPr/>
        </p:nvSpPr>
        <p:spPr>
          <a:xfrm>
            <a:off x="3520440" y="3438144"/>
            <a:ext cx="5074920" cy="548640"/>
          </a:xfrm>
          <a:prstGeom prst="rect">
            <a:avLst/>
          </a:prstGeom>
          <a:noFill/>
        </p:spPr>
        <p:txBody>
          <a:bodyPr wrap="square">
            <a:spAutoFit/>
          </a:bodyPr>
          <a:lstStyle/>
          <a:p>
            <a:pPr algn="l"/>
            <a:r>
              <a:rPr sz="1150" b="0" i="0">
                <a:solidFill>
                  <a:srgbClr val="A79E8E"/>
                </a:solidFill>
                <a:latin typeface="Arial"/>
              </a:rPr>
              <a:t>El BCRA compró apenas USD 6M el jueves — intervención cada vez más acotada.</a:t>
            </a:r>
          </a:p>
        </p:txBody>
      </p:sp>
      <p:sp>
        <p:nvSpPr>
          <p:cNvPr id="26" name="TextBox 25"/>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«La mejor inflación del año depende de un barril de petróleo que Argentina no controla.»</a:t>
            </a:r>
          </a:p>
        </p:txBody>
      </p:sp>
      <p:sp>
        <p:nvSpPr>
          <p:cNvPr id="27" name="TextBox 26"/>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08 /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45720"/>
            <a:ext cx="1371600" cy="1280160"/>
          </a:xfrm>
          <a:prstGeom prst="rect">
            <a:avLst/>
          </a:prstGeom>
          <a:noFill/>
        </p:spPr>
        <p:txBody>
          <a:bodyPr wrap="square">
            <a:spAutoFit/>
          </a:bodyPr>
          <a:lstStyle/>
          <a:p>
            <a:pPr algn="l"/>
            <a:r>
              <a:rPr sz="11000" b="1" i="0">
                <a:solidFill>
                  <a:srgbClr val="333026"/>
                </a:solidFill>
                <a:latin typeface="Georgia"/>
              </a:rPr>
              <a:t>“</a:t>
            </a:r>
          </a:p>
        </p:txBody>
      </p:sp>
      <p:sp>
        <p:nvSpPr>
          <p:cNvPr id="4" name="TextBox 3"/>
          <p:cNvSpPr txBox="1"/>
          <p:nvPr/>
        </p:nvSpPr>
        <p:spPr>
          <a:xfrm>
            <a:off x="640080" y="777240"/>
            <a:ext cx="7498079" cy="1783080"/>
          </a:xfrm>
          <a:prstGeom prst="rect">
            <a:avLst/>
          </a:prstGeom>
          <a:noFill/>
        </p:spPr>
        <p:txBody>
          <a:bodyPr wrap="square">
            <a:spAutoFit/>
          </a:bodyPr>
          <a:lstStyle/>
          <a:p>
            <a:pPr algn="l"/>
            <a:r>
              <a:rPr sz="1850" b="1" i="1">
                <a:solidFill>
                  <a:srgbClr val="F3EFE6"/>
                </a:solidFill>
                <a:latin typeface="Arial"/>
              </a:rPr>
              <a:t>La mejor inflación del año depende de un barril de petróleo que Argentina no controla.</a:t>
            </a:r>
          </a:p>
        </p:txBody>
      </p:sp>
      <p:sp>
        <p:nvSpPr>
          <p:cNvPr id="5" name="Rectangle 4"/>
          <p:cNvSpPr/>
          <p:nvPr/>
        </p:nvSpPr>
        <p:spPr>
          <a:xfrm>
            <a:off x="640080" y="269748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2880360"/>
            <a:ext cx="5486400" cy="365760"/>
          </a:xfrm>
          <a:prstGeom prst="rect">
            <a:avLst/>
          </a:prstGeom>
          <a:noFill/>
        </p:spPr>
        <p:txBody>
          <a:bodyPr wrap="square">
            <a:spAutoFit/>
          </a:bodyPr>
          <a:lstStyle/>
          <a:p>
            <a:pPr algn="l"/>
            <a:r>
              <a:rPr sz="1500" b="1" i="0">
                <a:solidFill>
                  <a:srgbClr val="E3A73E"/>
                </a:solidFill>
                <a:latin typeface="Arial"/>
              </a:rPr>
              <a:t>Agop Karagoz</a:t>
            </a:r>
          </a:p>
        </p:txBody>
      </p:sp>
      <p:sp>
        <p:nvSpPr>
          <p:cNvPr id="7" name="TextBox 6"/>
          <p:cNvSpPr txBox="1"/>
          <p:nvPr/>
        </p:nvSpPr>
        <p:spPr>
          <a:xfrm>
            <a:off x="640080" y="3246120"/>
            <a:ext cx="5486400" cy="320040"/>
          </a:xfrm>
          <a:prstGeom prst="rect">
            <a:avLst/>
          </a:prstGeom>
          <a:noFill/>
        </p:spPr>
        <p:txBody>
          <a:bodyPr wrap="square">
            <a:spAutoFit/>
          </a:bodyPr>
          <a:lstStyle/>
          <a:p>
            <a:pPr algn="l"/>
            <a:r>
              <a:rPr sz="1150" b="0" i="0">
                <a:solidFill>
                  <a:srgbClr val="A79E8E"/>
                </a:solidFill>
                <a:latin typeface="Arial"/>
              </a:rPr>
              <a:t>Director, KARTAL Consulting</a:t>
            </a:r>
          </a:p>
        </p:txBody>
      </p:sp>
      <p:sp>
        <p:nvSpPr>
          <p:cNvPr id="8" name="TextBox 7"/>
          <p:cNvSpPr txBox="1"/>
          <p:nvPr/>
        </p:nvSpPr>
        <p:spPr>
          <a:xfrm>
            <a:off x="6583680" y="3017520"/>
            <a:ext cx="2011680" cy="411480"/>
          </a:xfrm>
          <a:prstGeom prst="rect">
            <a:avLst/>
          </a:prstGeom>
          <a:noFill/>
        </p:spPr>
        <p:txBody>
          <a:bodyPr wrap="square">
            <a:spAutoFit/>
          </a:bodyPr>
          <a:lstStyle/>
          <a:p>
            <a:pPr algn="r"/>
            <a:r>
              <a:rPr sz="1600" b="1" i="0">
                <a:solidFill>
                  <a:srgbClr val="746C5C"/>
                </a:solidFill>
                <a:latin typeface="Arial"/>
              </a:rPr>
              <a:t>kartal.com.ar</a:t>
            </a:r>
          </a:p>
        </p:txBody>
      </p:sp>
      <p:sp>
        <p:nvSpPr>
          <p:cNvPr id="9" name="TextBox 8"/>
          <p:cNvSpPr txBox="1"/>
          <p:nvPr/>
        </p:nvSpPr>
        <p:spPr>
          <a:xfrm>
            <a:off x="548640" y="4846320"/>
            <a:ext cx="8046720" cy="274320"/>
          </a:xfrm>
          <a:prstGeom prst="rect">
            <a:avLst/>
          </a:prstGeom>
          <a:noFill/>
        </p:spPr>
        <p:txBody>
          <a:bodyPr wrap="square">
            <a:spAutoFit/>
          </a:bodyPr>
          <a:lstStyle/>
          <a:p>
            <a:pPr algn="ctr"/>
            <a:r>
              <a:rPr sz="900" b="0" i="0">
                <a:solidFill>
                  <a:srgbClr val="746C5C"/>
                </a:solidFill>
                <a:latin typeface="Arial"/>
              </a:rPr>
              <a:t>ESTRATEGIA · DECISIÓN · EJECUCIÓN  ·  11 de septiembre de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