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Portada. La industria manufacturera argentina cayo 5,7% interanual en mayo 2026, segun el INDEC. Es el quinto mes consecutivo de contraccion y el peor registro del ano. El -5,7% es la cifra que define el informe: no hay rebote, no hay inflexion, solo una pausa mensual de +0,4% que no cambia la tendencia. «Cuando el rebote mensual es de 0,4% y la caída anual es de 5,7%, la recuperación está en el discurso.»</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El escenario base, con 55% de probabilidad, implica que la industria sigue contrayendo en el segundo semestre, con un IPI interanual de entre -3% y -6%. El escenario optimista requiere paritarias que superen la inflacion y moderacion de importaciones — ninguna de las dos condiciones se ve inminente. El escenario adverso se activa si hay un shock cambiario o una caida adicional del consumo. La recomendacion es planificar sobre el escenario base, no sobre el optimismo. «Cuando el rebote mensual es de 0,4% y la caída anual es de 5,7%, la recuperación está en el discurso.»</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Slide de cierre con la cita del director. El mensaje que queda: no hay rebote real, hay discurso de rebote. La industria argentina tiene dos problemas estructurales sin resolver: mercado interno que no consume y tipo de cambio que no la hace competitiva. Hasta que alguno de los dos se corrija, el IPI va a seguir en rojo. «Cuando el rebote mensual es de 0,4% y la caída anual es de 5,7%, la recuperación está en el discurso.»</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14 de cada 16 divisiones manufactureras retrocedieron frente al mismo mes del anio anterior. No es un sector en problemas — es casi toda la industria. Solo refinacion de petroleo y tabaco crecen, y ninguno de los dos refleja dinamismo del mercado interno. Textiles lidera la caida con -26,2%, seguido por maquinaria y equipo con -23,4%. «Cuando el rebote mensual es de 0,4% y la caída anual es de 5,7%, la recuperación está en el discurso.»</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El dato mas importante de este informe: no confundir el +0,4% mensual con una recuperacion. El rebote mensual desestacionalizado es real pero minimo — una pausa dentro de una tendencia de caida. La comparacion interanual muestra -5,7%, el quinto mes consecutivo en negativo. El titular correcto no es 'la industria mejoro en mayo' sino 'la industria cayo menos que el mes anterior'. «Cuando el rebote mensual es de 0,4% y la caída anual es de 5,7%, la recuperación está en el discurso.»</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El grafico muestra la inversion de tendencia en el acumulado enero-mayo: de un crecimiento de +2,1% en 2024 pasamos a +0,8% en 2025 y ahora a -3,1% en 2026. La curva no muestra inflexion: sigue deteriorandose. Esto descarta la hipotesis de 'rebote tecnico': la tendencia es estructural, no ciclica. Fuente: INDEC — IPI Manufacturero Mayo 2026. «Cuando el rebote mensual es de 0,4% y la caída anual es de 5,7%, la recuperación está en el discurso.»</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El grafico sectorial muestra la amplitud del deterioro. No hay un sector golpeado — hay un patron sistematico de contraccion. Los dos unicos positivos son refinacion de petroleo (+19,4%) y tabaco (+14,6%), ninguno de los cuales responde al ciclo de demanda interna. El resto del tejido manufacturero, desde textiles hasta alimentos, retrocede. Fuente: INDEC — IPI Manufacturero Mayo 2026. «Cuando el rebote mensual es de 0,4% y la caída anual es de 5,7%, la recuperación está en el discurso.»</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Esta slide desmonta la lectura optimista. Los dos sectores que crecen — refinacion de petroleo y tabaco — son casos especiales: uno es energia regulada con dinamica exportadora propia, el otro tiene demanda inelastica al ciclo economico. Ninguno indica que las familias esten consumiendo mas bienes industriales. Cuando se descuentan estos dos, el panorama es de contraccion generalizada. «Cuando el rebote mensual es de 0,4% y la caída anual es de 5,7%, la recuperación está en el discurso.»</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Los tres sectores que mas cayeron concentran el impacto social y economico del deterioro industrial. Textiles con -26,2% combina la presion de importaciones mas baratas con la caida del poder adquisitivo. Maquinaria con -23,4% incluye electrodomesticos (-34,1%) y maquinaria agricola (-29,6%): nadie esta invirtiendo en capacidad instalada. Automotores con -15,9% refleja el ciclo de consumo frenado y credito caro. «Cuando el rebote mensual es de 0,4% y la caída anual es de 5,7%, la recuperación está en el discurso.»</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Esta slide responde la pregunta de fondo: no se trata de un shock puntual sino de tres presiones simultaneas. La apertura importadora reduce la competitividad del producto local en precio. La caida de demanda interna recorta el mercado al que le vende la industria. El costo financiero frena la inversion en maquinaria y equipos, perpetuando el ciclo. Los tres operan al mismo tiempo y se refuerzan mutuamente. «Cuando el rebote mensual es de 0,4% y la caída anual es de 5,7%, la recuperación está en el discurso.»</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Las implicancias son concretas y accionables. Para empresas industriales: el primer paso es recalibrar los presupuestos de produccion de julio a septiembre — no hay base para asumir recuperacion. Para maquinaria y bienes de capital: diversificar hacia exportaciones regionales porque el mercado interno no tracciona. Para consumo y retail: revisar volumenes del tercer trimestre a la baja, especialmente en durables. «Cuando el rebote mensual es de 0,4% y la caída anual es de 5,7%, la recuperación está en el discurso.»</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image" Target="../media/image1.png"/><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 Id="rId3" Type="http://schemas.openxmlformats.org/officeDocument/2006/relationships/image" Target="../media/image1.png"/><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73152" cy="685800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457200"/>
            <a:ext cx="8229600" cy="411480"/>
          </a:xfrm>
          <a:prstGeom prst="rect">
            <a:avLst/>
          </a:prstGeom>
          <a:noFill/>
        </p:spPr>
        <p:txBody>
          <a:bodyPr wrap="square">
            <a:spAutoFit/>
          </a:bodyPr>
          <a:lstStyle/>
          <a:p>
            <a:pPr algn="ctr"/>
            <a:r>
              <a:rPr sz="1100" b="1" i="0">
                <a:solidFill>
                  <a:srgbClr val="B8952A"/>
                </a:solidFill>
                <a:latin typeface="Arial"/>
              </a:rPr>
              <a:t>KARTAL CONSULTING  ·  INFORME ESTRATEGICO SEMANAL</a:t>
            </a:r>
          </a:p>
        </p:txBody>
      </p:sp>
      <p:sp>
        <p:nvSpPr>
          <p:cNvPr id="5" name="TextBox 4"/>
          <p:cNvSpPr txBox="1"/>
          <p:nvPr/>
        </p:nvSpPr>
        <p:spPr>
          <a:xfrm>
            <a:off x="914400" y="1188720"/>
            <a:ext cx="7315200" cy="2011680"/>
          </a:xfrm>
          <a:prstGeom prst="rect">
            <a:avLst/>
          </a:prstGeom>
          <a:noFill/>
        </p:spPr>
        <p:txBody>
          <a:bodyPr wrap="square">
            <a:spAutoFit/>
          </a:bodyPr>
          <a:lstStyle/>
          <a:p>
            <a:pPr algn="ctr"/>
            <a:r>
              <a:rPr sz="10800" b="1" i="0">
                <a:solidFill>
                  <a:srgbClr val="B8952A"/>
                </a:solidFill>
                <a:latin typeface="Arial Black"/>
              </a:rPr>
              <a:t>-5,7%</a:t>
            </a:r>
          </a:p>
        </p:txBody>
      </p:sp>
      <p:sp>
        <p:nvSpPr>
          <p:cNvPr id="6" name="Rectangle 5"/>
          <p:cNvSpPr/>
          <p:nvPr/>
        </p:nvSpPr>
        <p:spPr>
          <a:xfrm>
            <a:off x="2743200" y="3246120"/>
            <a:ext cx="3657600" cy="2286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57200" y="3383280"/>
            <a:ext cx="8229600" cy="914400"/>
          </a:xfrm>
          <a:prstGeom prst="rect">
            <a:avLst/>
          </a:prstGeom>
          <a:noFill/>
        </p:spPr>
        <p:txBody>
          <a:bodyPr wrap="square">
            <a:spAutoFit/>
          </a:bodyPr>
          <a:lstStyle/>
          <a:p>
            <a:pPr algn="ctr"/>
            <a:r>
              <a:rPr sz="3400" b="1" i="0">
                <a:solidFill>
                  <a:srgbClr val="FFFFFF"/>
                </a:solidFill>
                <a:latin typeface="Arial Black"/>
              </a:rPr>
              <a:t>LA INDUSTRIA QUE NO REBOTA</a:t>
            </a:r>
          </a:p>
        </p:txBody>
      </p:sp>
      <p:sp>
        <p:nvSpPr>
          <p:cNvPr id="8" name="TextBox 7"/>
          <p:cNvSpPr txBox="1"/>
          <p:nvPr/>
        </p:nvSpPr>
        <p:spPr>
          <a:xfrm>
            <a:off x="457200" y="4343400"/>
            <a:ext cx="8229600" cy="502920"/>
          </a:xfrm>
          <a:prstGeom prst="rect">
            <a:avLst/>
          </a:prstGeom>
          <a:noFill/>
        </p:spPr>
        <p:txBody>
          <a:bodyPr wrap="square">
            <a:spAutoFit/>
          </a:bodyPr>
          <a:lstStyle/>
          <a:p>
            <a:pPr algn="ctr"/>
            <a:r>
              <a:rPr sz="1600" b="0" i="0">
                <a:solidFill>
                  <a:srgbClr val="5B91CC"/>
                </a:solidFill>
                <a:latin typeface="Arial"/>
              </a:rPr>
              <a:t>IPI manufacturero mayo 2026: -5,7% interanual  ·  14 de 16 sectores en caída  ·  INDEC</a:t>
            </a:r>
          </a:p>
        </p:txBody>
      </p:sp>
      <p:sp>
        <p:nvSpPr>
          <p:cNvPr id="9" name="TextBox 8"/>
          <p:cNvSpPr txBox="1"/>
          <p:nvPr/>
        </p:nvSpPr>
        <p:spPr>
          <a:xfrm>
            <a:off x="457200" y="4937760"/>
            <a:ext cx="8229600" cy="365760"/>
          </a:xfrm>
          <a:prstGeom prst="rect">
            <a:avLst/>
          </a:prstGeom>
          <a:noFill/>
        </p:spPr>
        <p:txBody>
          <a:bodyPr wrap="square">
            <a:spAutoFit/>
          </a:bodyPr>
          <a:lstStyle/>
          <a:p>
            <a:pPr algn="ctr"/>
            <a:r>
              <a:rPr sz="1300" b="0" i="0">
                <a:solidFill>
                  <a:srgbClr val="2E6CB8"/>
                </a:solidFill>
                <a:latin typeface="Arial"/>
              </a:rPr>
              <a:t>Miercoles 8 de Julio de 2026</a:t>
            </a:r>
          </a:p>
        </p:txBody>
      </p:sp>
      <p:pic>
        <p:nvPicPr>
          <p:cNvPr id="10" name="Picture 9" descr="Kartal_Logo_trans.png"/>
          <p:cNvPicPr>
            <a:picLocks noChangeAspect="1"/>
          </p:cNvPicPr>
          <p:nvPr/>
        </p:nvPicPr>
        <p:blipFill>
          <a:blip r:embed="rId2"/>
          <a:stretch>
            <a:fillRect/>
          </a:stretch>
        </p:blipFill>
        <p:spPr>
          <a:xfrm>
            <a:off x="7589520" y="6035040"/>
            <a:ext cx="1371600" cy="594360"/>
          </a:xfrm>
          <a:prstGeom prst="rect">
            <a:avLst/>
          </a:prstGeom>
        </p:spPr>
      </p:pic>
      <p:sp>
        <p:nvSpPr>
          <p:cNvPr id="11" name="TextBox 10"/>
          <p:cNvSpPr txBox="1"/>
          <p:nvPr/>
        </p:nvSpPr>
        <p:spPr>
          <a:xfrm>
            <a:off x="137160" y="6455664"/>
            <a:ext cx="8869680" cy="329184"/>
          </a:xfrm>
          <a:prstGeom prst="rect">
            <a:avLst/>
          </a:prstGeom>
          <a:noFill/>
        </p:spPr>
        <p:txBody>
          <a:bodyPr wrap="square">
            <a:spAutoFit/>
          </a:bodyPr>
          <a:lstStyle/>
          <a:p>
            <a:pPr algn="ctr"/>
            <a:r>
              <a:rPr sz="900" b="1" i="1">
                <a:solidFill>
                  <a:srgbClr val="B8952A"/>
                </a:solidFill>
                <a:latin typeface="Arial"/>
              </a:rPr>
              <a:t>«Cuando el rebote mensual es de 0,4% y la caída anual es de 5,7%, la recuperación está en el discurso.»</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320040"/>
            <a:ext cx="8595360" cy="685800"/>
          </a:xfrm>
          <a:prstGeom prst="rect">
            <a:avLst/>
          </a:prstGeom>
          <a:noFill/>
        </p:spPr>
        <p:txBody>
          <a:bodyPr wrap="square">
            <a:spAutoFit/>
          </a:bodyPr>
          <a:lstStyle/>
          <a:p>
            <a:pPr algn="ctr"/>
            <a:r>
              <a:rPr sz="2700" b="1" i="0">
                <a:solidFill>
                  <a:srgbClr val="FFFFFF"/>
                </a:solidFill>
                <a:latin typeface="Arial Black"/>
              </a:rPr>
              <a:t>TRES ESCENARIOS PARA EL SEGUNDO SEMESTRE</a:t>
            </a:r>
          </a:p>
        </p:txBody>
      </p:sp>
      <p:sp>
        <p:nvSpPr>
          <p:cNvPr id="4" name="Rectangle 3"/>
          <p:cNvSpPr/>
          <p:nvPr/>
        </p:nvSpPr>
        <p:spPr>
          <a:xfrm>
            <a:off x="365760" y="1188720"/>
            <a:ext cx="2651760" cy="594360"/>
          </a:xfrm>
          <a:prstGeom prst="rect">
            <a:avLst/>
          </a:prstGeom>
          <a:solidFill>
            <a:srgbClr val="3756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365760" y="1216152"/>
            <a:ext cx="2651760" cy="539496"/>
          </a:xfrm>
          <a:prstGeom prst="rect">
            <a:avLst/>
          </a:prstGeom>
          <a:noFill/>
        </p:spPr>
        <p:txBody>
          <a:bodyPr wrap="square">
            <a:spAutoFit/>
          </a:bodyPr>
          <a:lstStyle/>
          <a:p>
            <a:pPr algn="ctr"/>
            <a:r>
              <a:rPr sz="1700" b="1" i="0">
                <a:solidFill>
                  <a:srgbClr val="FFFFFF"/>
                </a:solidFill>
                <a:latin typeface="Arial Black"/>
              </a:rPr>
              <a:t>OPTIMISTA</a:t>
            </a:r>
          </a:p>
        </p:txBody>
      </p:sp>
      <p:sp>
        <p:nvSpPr>
          <p:cNvPr id="6" name="TextBox 5"/>
          <p:cNvSpPr txBox="1"/>
          <p:nvPr/>
        </p:nvSpPr>
        <p:spPr>
          <a:xfrm>
            <a:off x="365760" y="1828800"/>
            <a:ext cx="2651760" cy="502920"/>
          </a:xfrm>
          <a:prstGeom prst="rect">
            <a:avLst/>
          </a:prstGeom>
          <a:noFill/>
        </p:spPr>
        <p:txBody>
          <a:bodyPr wrap="square">
            <a:spAutoFit/>
          </a:bodyPr>
          <a:lstStyle/>
          <a:p>
            <a:pPr algn="ctr"/>
            <a:r>
              <a:rPr sz="2200" b="1" i="0">
                <a:solidFill>
                  <a:srgbClr val="B8952A"/>
                </a:solidFill>
                <a:latin typeface="Arial"/>
              </a:rPr>
              <a:t>Prob.: 15%</a:t>
            </a:r>
          </a:p>
        </p:txBody>
      </p:sp>
      <p:sp>
        <p:nvSpPr>
          <p:cNvPr id="7" name="Rectangle 6"/>
          <p:cNvSpPr/>
          <p:nvPr/>
        </p:nvSpPr>
        <p:spPr>
          <a:xfrm>
            <a:off x="640080" y="2377440"/>
            <a:ext cx="2103120" cy="22860"/>
          </a:xfrm>
          <a:prstGeom prst="rect">
            <a:avLst/>
          </a:prstGeom>
          <a:solidFill>
            <a:srgbClr val="37562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57200" y="2514600"/>
            <a:ext cx="2468880" cy="2286000"/>
          </a:xfrm>
          <a:prstGeom prst="rect">
            <a:avLst/>
          </a:prstGeom>
          <a:noFill/>
        </p:spPr>
        <p:txBody>
          <a:bodyPr wrap="square">
            <a:spAutoFit/>
          </a:bodyPr>
          <a:lstStyle/>
          <a:p>
            <a:pPr algn="ctr"/>
            <a:r>
              <a:rPr sz="1200" b="0" i="0">
                <a:solidFill>
                  <a:srgbClr val="FFFFFF"/>
                </a:solidFill>
                <a:latin typeface="Arial"/>
              </a:rPr>
              <a:t>Paritarias superan inflacion
TC estable, importaciones moderadas
IPI H2: plano a +2%</a:t>
            </a:r>
          </a:p>
        </p:txBody>
      </p:sp>
      <p:sp>
        <p:nvSpPr>
          <p:cNvPr id="9" name="Rectangle 8"/>
          <p:cNvSpPr/>
          <p:nvPr/>
        </p:nvSpPr>
        <p:spPr>
          <a:xfrm>
            <a:off x="3246120" y="1188720"/>
            <a:ext cx="2651760" cy="594360"/>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246120" y="1216152"/>
            <a:ext cx="2651760" cy="539496"/>
          </a:xfrm>
          <a:prstGeom prst="rect">
            <a:avLst/>
          </a:prstGeom>
          <a:noFill/>
        </p:spPr>
        <p:txBody>
          <a:bodyPr wrap="square">
            <a:spAutoFit/>
          </a:bodyPr>
          <a:lstStyle/>
          <a:p>
            <a:pPr algn="ctr"/>
            <a:r>
              <a:rPr sz="1700" b="1" i="0">
                <a:solidFill>
                  <a:srgbClr val="FFFFFF"/>
                </a:solidFill>
                <a:latin typeface="Arial Black"/>
              </a:rPr>
              <a:t>BASE</a:t>
            </a:r>
          </a:p>
        </p:txBody>
      </p:sp>
      <p:sp>
        <p:nvSpPr>
          <p:cNvPr id="11" name="TextBox 10"/>
          <p:cNvSpPr txBox="1"/>
          <p:nvPr/>
        </p:nvSpPr>
        <p:spPr>
          <a:xfrm>
            <a:off x="3246120" y="1828800"/>
            <a:ext cx="2651760" cy="502920"/>
          </a:xfrm>
          <a:prstGeom prst="rect">
            <a:avLst/>
          </a:prstGeom>
          <a:noFill/>
        </p:spPr>
        <p:txBody>
          <a:bodyPr wrap="square">
            <a:spAutoFit/>
          </a:bodyPr>
          <a:lstStyle/>
          <a:p>
            <a:pPr algn="ctr"/>
            <a:r>
              <a:rPr sz="2200" b="1" i="0">
                <a:solidFill>
                  <a:srgbClr val="B8952A"/>
                </a:solidFill>
                <a:latin typeface="Arial"/>
              </a:rPr>
              <a:t>Prob.: 55%</a:t>
            </a:r>
          </a:p>
        </p:txBody>
      </p:sp>
      <p:sp>
        <p:nvSpPr>
          <p:cNvPr id="12" name="Rectangle 11"/>
          <p:cNvSpPr/>
          <p:nvPr/>
        </p:nvSpPr>
        <p:spPr>
          <a:xfrm>
            <a:off x="3520439" y="2377440"/>
            <a:ext cx="2103120" cy="22860"/>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337560" y="2514600"/>
            <a:ext cx="2468880" cy="2286000"/>
          </a:xfrm>
          <a:prstGeom prst="rect">
            <a:avLst/>
          </a:prstGeom>
          <a:noFill/>
        </p:spPr>
        <p:txBody>
          <a:bodyPr wrap="square">
            <a:spAutoFit/>
          </a:bodyPr>
          <a:lstStyle/>
          <a:p>
            <a:pPr algn="ctr"/>
            <a:r>
              <a:rPr sz="1200" b="0" i="0">
                <a:solidFill>
                  <a:srgbClr val="FFFFFF"/>
                </a:solidFill>
                <a:latin typeface="Arial"/>
              </a:rPr>
              <a:t>Salario real sin recuperacion
Apertura importadora continua
IPI H2: entre -3% y -6%</a:t>
            </a:r>
          </a:p>
        </p:txBody>
      </p:sp>
      <p:sp>
        <p:nvSpPr>
          <p:cNvPr id="14" name="Rectangle 13"/>
          <p:cNvSpPr/>
          <p:nvPr/>
        </p:nvSpPr>
        <p:spPr>
          <a:xfrm>
            <a:off x="6126480" y="1188720"/>
            <a:ext cx="2651760" cy="59436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126480" y="1216152"/>
            <a:ext cx="2651760" cy="539496"/>
          </a:xfrm>
          <a:prstGeom prst="rect">
            <a:avLst/>
          </a:prstGeom>
          <a:noFill/>
        </p:spPr>
        <p:txBody>
          <a:bodyPr wrap="square">
            <a:spAutoFit/>
          </a:bodyPr>
          <a:lstStyle/>
          <a:p>
            <a:pPr algn="ctr"/>
            <a:r>
              <a:rPr sz="1700" b="1" i="0">
                <a:solidFill>
                  <a:srgbClr val="FFFFFF"/>
                </a:solidFill>
                <a:latin typeface="Arial Black"/>
              </a:rPr>
              <a:t>ADVERSO</a:t>
            </a:r>
          </a:p>
        </p:txBody>
      </p:sp>
      <p:sp>
        <p:nvSpPr>
          <p:cNvPr id="16" name="TextBox 15"/>
          <p:cNvSpPr txBox="1"/>
          <p:nvPr/>
        </p:nvSpPr>
        <p:spPr>
          <a:xfrm>
            <a:off x="6126480" y="1828800"/>
            <a:ext cx="2651760" cy="502920"/>
          </a:xfrm>
          <a:prstGeom prst="rect">
            <a:avLst/>
          </a:prstGeom>
          <a:noFill/>
        </p:spPr>
        <p:txBody>
          <a:bodyPr wrap="square">
            <a:spAutoFit/>
          </a:bodyPr>
          <a:lstStyle/>
          <a:p>
            <a:pPr algn="ctr"/>
            <a:r>
              <a:rPr sz="2200" b="1" i="0">
                <a:solidFill>
                  <a:srgbClr val="B8952A"/>
                </a:solidFill>
                <a:latin typeface="Arial"/>
              </a:rPr>
              <a:t>Prob.: 30%</a:t>
            </a:r>
          </a:p>
        </p:txBody>
      </p:sp>
      <p:sp>
        <p:nvSpPr>
          <p:cNvPr id="17" name="Rectangle 16"/>
          <p:cNvSpPr/>
          <p:nvPr/>
        </p:nvSpPr>
        <p:spPr>
          <a:xfrm>
            <a:off x="6400800" y="2377440"/>
            <a:ext cx="2103120" cy="2286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217920" y="2514600"/>
            <a:ext cx="2468880" cy="2286000"/>
          </a:xfrm>
          <a:prstGeom prst="rect">
            <a:avLst/>
          </a:prstGeom>
          <a:noFill/>
        </p:spPr>
        <p:txBody>
          <a:bodyPr wrap="square">
            <a:spAutoFit/>
          </a:bodyPr>
          <a:lstStyle/>
          <a:p>
            <a:pPr algn="ctr"/>
            <a:r>
              <a:rPr sz="1200" b="0" i="0">
                <a:solidFill>
                  <a:srgbClr val="FFFFFF"/>
                </a:solidFill>
                <a:latin typeface="Arial"/>
              </a:rPr>
              <a:t>Caida adicional consumo interno
Shock externo (tipo de cambio)
IPI H2: -8% o mas</a:t>
            </a:r>
          </a:p>
        </p:txBody>
      </p:sp>
      <p:sp>
        <p:nvSpPr>
          <p:cNvPr id="19" name="Rectangle 18"/>
          <p:cNvSpPr/>
          <p:nvPr/>
        </p:nvSpPr>
        <p:spPr>
          <a:xfrm>
            <a:off x="457200" y="4892040"/>
            <a:ext cx="8229600" cy="54864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502920" y="4919472"/>
            <a:ext cx="8138160" cy="493776"/>
          </a:xfrm>
          <a:prstGeom prst="rect">
            <a:avLst/>
          </a:prstGeom>
          <a:noFill/>
        </p:spPr>
        <p:txBody>
          <a:bodyPr wrap="square">
            <a:spAutoFit/>
          </a:bodyPr>
          <a:lstStyle/>
          <a:p>
            <a:pPr algn="ctr"/>
            <a:r>
              <a:rPr sz="1400" b="1" i="0">
                <a:solidFill>
                  <a:srgbClr val="FFFFFF"/>
                </a:solidFill>
                <a:latin typeface="Arial"/>
              </a:rPr>
              <a:t>El escenario base implica contraccion, no recuperacion — planificar en consecuencia.</a:t>
            </a:r>
          </a:p>
        </p:txBody>
      </p:sp>
      <p:pic>
        <p:nvPicPr>
          <p:cNvPr id="21" name="Picture 20" descr="Kartal_Logo_trans.png"/>
          <p:cNvPicPr>
            <a:picLocks noChangeAspect="1"/>
          </p:cNvPicPr>
          <p:nvPr/>
        </p:nvPicPr>
        <p:blipFill>
          <a:blip r:embed="rId2"/>
          <a:stretch>
            <a:fillRect/>
          </a:stretch>
        </p:blipFill>
        <p:spPr>
          <a:xfrm>
            <a:off x="7772400" y="118872"/>
            <a:ext cx="1188720" cy="502920"/>
          </a:xfrm>
          <a:prstGeom prst="rect">
            <a:avLst/>
          </a:prstGeom>
        </p:spPr>
      </p:pic>
      <p:sp>
        <p:nvSpPr>
          <p:cNvPr id="22" name="TextBox 21"/>
          <p:cNvSpPr txBox="1"/>
          <p:nvPr/>
        </p:nvSpPr>
        <p:spPr>
          <a:xfrm>
            <a:off x="137160" y="6455664"/>
            <a:ext cx="8869680" cy="329184"/>
          </a:xfrm>
          <a:prstGeom prst="rect">
            <a:avLst/>
          </a:prstGeom>
          <a:noFill/>
        </p:spPr>
        <p:txBody>
          <a:bodyPr wrap="square">
            <a:spAutoFit/>
          </a:bodyPr>
          <a:lstStyle/>
          <a:p>
            <a:pPr algn="ctr"/>
            <a:r>
              <a:rPr sz="900" b="1" i="1">
                <a:solidFill>
                  <a:srgbClr val="B8952A"/>
                </a:solidFill>
                <a:latin typeface="Arial"/>
              </a:rPr>
              <a:t>«Cuando el rebote mensual es de 0,4% y la caída anual es de 5,7%, la recuperación está en el discurso.»</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73152" cy="685800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457200"/>
            <a:ext cx="1371600" cy="1371600"/>
          </a:xfrm>
          <a:prstGeom prst="rect">
            <a:avLst/>
          </a:prstGeom>
          <a:noFill/>
        </p:spPr>
        <p:txBody>
          <a:bodyPr wrap="square">
            <a:spAutoFit/>
          </a:bodyPr>
          <a:lstStyle/>
          <a:p>
            <a:pPr algn="l"/>
            <a:r>
              <a:rPr sz="10000" b="1" i="0">
                <a:solidFill>
                  <a:srgbClr val="B8952A"/>
                </a:solidFill>
                <a:latin typeface="Arial"/>
              </a:rPr>
              <a:t>“</a:t>
            </a:r>
          </a:p>
        </p:txBody>
      </p:sp>
      <p:sp>
        <p:nvSpPr>
          <p:cNvPr id="5" name="TextBox 4"/>
          <p:cNvSpPr txBox="1"/>
          <p:nvPr/>
        </p:nvSpPr>
        <p:spPr>
          <a:xfrm>
            <a:off x="457200" y="1280160"/>
            <a:ext cx="8229600" cy="502920"/>
          </a:xfrm>
          <a:prstGeom prst="rect">
            <a:avLst/>
          </a:prstGeom>
          <a:noFill/>
        </p:spPr>
        <p:txBody>
          <a:bodyPr wrap="square">
            <a:spAutoFit/>
          </a:bodyPr>
          <a:lstStyle/>
          <a:p>
            <a:pPr algn="ctr"/>
            <a:r>
              <a:rPr sz="1800" b="0" i="1">
                <a:solidFill>
                  <a:srgbClr val="FFFFFF"/>
                </a:solidFill>
                <a:latin typeface="Arial"/>
              </a:rPr>
              <a:t>Cuando el rebote mensual es de 0,4% y la caída anual es de 5,7%,</a:t>
            </a:r>
          </a:p>
        </p:txBody>
      </p:sp>
      <p:sp>
        <p:nvSpPr>
          <p:cNvPr id="6" name="TextBox 5"/>
          <p:cNvSpPr txBox="1"/>
          <p:nvPr/>
        </p:nvSpPr>
        <p:spPr>
          <a:xfrm>
            <a:off x="457200" y="1783080"/>
            <a:ext cx="8229600" cy="502920"/>
          </a:xfrm>
          <a:prstGeom prst="rect">
            <a:avLst/>
          </a:prstGeom>
          <a:noFill/>
        </p:spPr>
        <p:txBody>
          <a:bodyPr wrap="square">
            <a:spAutoFit/>
          </a:bodyPr>
          <a:lstStyle/>
          <a:p>
            <a:pPr algn="ctr"/>
            <a:r>
              <a:rPr sz="1800" b="1" i="1">
                <a:solidFill>
                  <a:srgbClr val="B8952A"/>
                </a:solidFill>
                <a:latin typeface="Arial"/>
              </a:rPr>
              <a:t>la recuperación no está en camino — está en el discurso.</a:t>
            </a:r>
          </a:p>
        </p:txBody>
      </p:sp>
      <p:sp>
        <p:nvSpPr>
          <p:cNvPr id="7" name="TextBox 6"/>
          <p:cNvSpPr txBox="1"/>
          <p:nvPr/>
        </p:nvSpPr>
        <p:spPr>
          <a:xfrm>
            <a:off x="457200" y="2468880"/>
            <a:ext cx="8229600" cy="457200"/>
          </a:xfrm>
          <a:prstGeom prst="rect">
            <a:avLst/>
          </a:prstGeom>
          <a:noFill/>
        </p:spPr>
        <p:txBody>
          <a:bodyPr wrap="square">
            <a:spAutoFit/>
          </a:bodyPr>
          <a:lstStyle/>
          <a:p>
            <a:pPr algn="ctr"/>
            <a:r>
              <a:rPr sz="1600" b="0" i="1">
                <a:solidFill>
                  <a:srgbClr val="FFFFFF"/>
                </a:solidFill>
                <a:latin typeface="Arial"/>
              </a:rPr>
              <a:t>La industria argentina necesita un mercado interno que consuma</a:t>
            </a:r>
          </a:p>
        </p:txBody>
      </p:sp>
      <p:sp>
        <p:nvSpPr>
          <p:cNvPr id="8" name="TextBox 7"/>
          <p:cNvSpPr txBox="1"/>
          <p:nvPr/>
        </p:nvSpPr>
        <p:spPr>
          <a:xfrm>
            <a:off x="457200" y="2926080"/>
            <a:ext cx="8229600" cy="457200"/>
          </a:xfrm>
          <a:prstGeom prst="rect">
            <a:avLst/>
          </a:prstGeom>
          <a:noFill/>
        </p:spPr>
        <p:txBody>
          <a:bodyPr wrap="square">
            <a:spAutoFit/>
          </a:bodyPr>
          <a:lstStyle/>
          <a:p>
            <a:pPr algn="ctr"/>
            <a:r>
              <a:rPr sz="1600" b="0" i="1">
                <a:solidFill>
                  <a:srgbClr val="FFFFFF"/>
                </a:solidFill>
                <a:latin typeface="Arial"/>
              </a:rPr>
              <a:t>y un tipo de cambio que la haga competitiva.</a:t>
            </a:r>
          </a:p>
        </p:txBody>
      </p:sp>
      <p:sp>
        <p:nvSpPr>
          <p:cNvPr id="9" name="TextBox 8"/>
          <p:cNvSpPr txBox="1"/>
          <p:nvPr/>
        </p:nvSpPr>
        <p:spPr>
          <a:xfrm>
            <a:off x="457200" y="3383280"/>
            <a:ext cx="8229600" cy="457200"/>
          </a:xfrm>
          <a:prstGeom prst="rect">
            <a:avLst/>
          </a:prstGeom>
          <a:noFill/>
        </p:spPr>
        <p:txBody>
          <a:bodyPr wrap="square">
            <a:spAutoFit/>
          </a:bodyPr>
          <a:lstStyle/>
          <a:p>
            <a:pPr algn="ctr"/>
            <a:r>
              <a:rPr sz="1600" b="1" i="1">
                <a:solidFill>
                  <a:srgbClr val="5B91CC"/>
                </a:solidFill>
                <a:latin typeface="Arial"/>
              </a:rPr>
              <a:t>Hoy no tiene ninguno de los dos.</a:t>
            </a:r>
          </a:p>
        </p:txBody>
      </p:sp>
      <p:sp>
        <p:nvSpPr>
          <p:cNvPr id="10" name="Rectangle 9"/>
          <p:cNvSpPr/>
          <p:nvPr/>
        </p:nvSpPr>
        <p:spPr>
          <a:xfrm>
            <a:off x="3200400" y="3977639"/>
            <a:ext cx="2743200" cy="2286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4114800"/>
            <a:ext cx="8229600" cy="502920"/>
          </a:xfrm>
          <a:prstGeom prst="rect">
            <a:avLst/>
          </a:prstGeom>
          <a:noFill/>
        </p:spPr>
        <p:txBody>
          <a:bodyPr wrap="square">
            <a:spAutoFit/>
          </a:bodyPr>
          <a:lstStyle/>
          <a:p>
            <a:pPr algn="ctr"/>
            <a:r>
              <a:rPr sz="1500" b="1" i="0">
                <a:solidFill>
                  <a:srgbClr val="B8952A"/>
                </a:solidFill>
                <a:latin typeface="Arial"/>
              </a:rPr>
              <a:t>Agop Karagoz — Director, Kartal Consulting</a:t>
            </a:r>
          </a:p>
        </p:txBody>
      </p:sp>
      <p:sp>
        <p:nvSpPr>
          <p:cNvPr id="12" name="Rectangle 11"/>
          <p:cNvSpPr/>
          <p:nvPr/>
        </p:nvSpPr>
        <p:spPr>
          <a:xfrm>
            <a:off x="2743200" y="4846320"/>
            <a:ext cx="3657600" cy="22860"/>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7200" y="4983480"/>
            <a:ext cx="8229600" cy="365760"/>
          </a:xfrm>
          <a:prstGeom prst="rect">
            <a:avLst/>
          </a:prstGeom>
          <a:noFill/>
        </p:spPr>
        <p:txBody>
          <a:bodyPr wrap="square">
            <a:spAutoFit/>
          </a:bodyPr>
          <a:lstStyle/>
          <a:p>
            <a:pPr algn="ctr"/>
            <a:r>
              <a:rPr sz="1200" b="0" i="0">
                <a:solidFill>
                  <a:srgbClr val="5B91CC"/>
                </a:solidFill>
                <a:latin typeface="Arial"/>
              </a:rPr>
              <a:t>Informe completo, PDF y PPTX:</a:t>
            </a:r>
          </a:p>
        </p:txBody>
      </p:sp>
      <p:sp>
        <p:nvSpPr>
          <p:cNvPr id="14" name="TextBox 13"/>
          <p:cNvSpPr txBox="1"/>
          <p:nvPr/>
        </p:nvSpPr>
        <p:spPr>
          <a:xfrm>
            <a:off x="457200" y="5349240"/>
            <a:ext cx="8229600" cy="411480"/>
          </a:xfrm>
          <a:prstGeom prst="rect">
            <a:avLst/>
          </a:prstGeom>
          <a:noFill/>
        </p:spPr>
        <p:txBody>
          <a:bodyPr wrap="square">
            <a:spAutoFit/>
          </a:bodyPr>
          <a:lstStyle/>
          <a:p>
            <a:pPr algn="ctr"/>
            <a:r>
              <a:rPr sz="1300" b="1" i="0">
                <a:solidFill>
                  <a:srgbClr val="FFFFFF"/>
                </a:solidFill>
                <a:latin typeface="Arial"/>
              </a:rPr>
              <a:t>kartal.com.ar/informes/industria_mayo_2026.php</a:t>
            </a:r>
          </a:p>
        </p:txBody>
      </p:sp>
      <p:pic>
        <p:nvPicPr>
          <p:cNvPr id="15" name="Picture 14" descr="Kartal_Logo_trans.png"/>
          <p:cNvPicPr>
            <a:picLocks noChangeAspect="1"/>
          </p:cNvPicPr>
          <p:nvPr/>
        </p:nvPicPr>
        <p:blipFill>
          <a:blip r:embed="rId2"/>
          <a:stretch>
            <a:fillRect/>
          </a:stretch>
        </p:blipFill>
        <p:spPr>
          <a:xfrm>
            <a:off x="7589520" y="6035040"/>
            <a:ext cx="1371600" cy="594360"/>
          </a:xfrm>
          <a:prstGeom prst="rect">
            <a:avLst/>
          </a:prstGeom>
        </p:spPr>
      </p:pic>
      <p:sp>
        <p:nvSpPr>
          <p:cNvPr id="16" name="TextBox 15"/>
          <p:cNvSpPr txBox="1"/>
          <p:nvPr/>
        </p:nvSpPr>
        <p:spPr>
          <a:xfrm>
            <a:off x="137160" y="6455664"/>
            <a:ext cx="8869680" cy="329184"/>
          </a:xfrm>
          <a:prstGeom prst="rect">
            <a:avLst/>
          </a:prstGeom>
          <a:noFill/>
        </p:spPr>
        <p:txBody>
          <a:bodyPr wrap="square">
            <a:spAutoFit/>
          </a:bodyPr>
          <a:lstStyle/>
          <a:p>
            <a:pPr algn="ctr"/>
            <a:r>
              <a:rPr sz="900" b="1" i="1">
                <a:solidFill>
                  <a:srgbClr val="B8952A"/>
                </a:solidFill>
                <a:latin typeface="Arial"/>
              </a:rPr>
              <a:t>«Cuando el rebote mensual es de 0,4% y la caída anual es de 5,7%, la recuperación está en el discurso.»</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731520"/>
            <a:ext cx="4114800" cy="2926080"/>
          </a:xfrm>
          <a:prstGeom prst="rect">
            <a:avLst/>
          </a:prstGeom>
          <a:noFill/>
        </p:spPr>
        <p:txBody>
          <a:bodyPr wrap="square">
            <a:spAutoFit/>
          </a:bodyPr>
          <a:lstStyle/>
          <a:p>
            <a:pPr algn="ctr"/>
            <a:r>
              <a:rPr sz="16000" b="1" i="0">
                <a:solidFill>
                  <a:srgbClr val="B8952A"/>
                </a:solidFill>
                <a:latin typeface="Arial Black"/>
              </a:rPr>
              <a:t>14</a:t>
            </a:r>
          </a:p>
        </p:txBody>
      </p:sp>
      <p:sp>
        <p:nvSpPr>
          <p:cNvPr id="4" name="TextBox 3"/>
          <p:cNvSpPr txBox="1"/>
          <p:nvPr/>
        </p:nvSpPr>
        <p:spPr>
          <a:xfrm>
            <a:off x="274320" y="3474720"/>
            <a:ext cx="4114800" cy="822960"/>
          </a:xfrm>
          <a:prstGeom prst="rect">
            <a:avLst/>
          </a:prstGeom>
          <a:noFill/>
        </p:spPr>
        <p:txBody>
          <a:bodyPr wrap="square">
            <a:spAutoFit/>
          </a:bodyPr>
          <a:lstStyle/>
          <a:p>
            <a:pPr algn="ctr"/>
            <a:r>
              <a:rPr sz="3800" b="1" i="0">
                <a:solidFill>
                  <a:srgbClr val="FFFFFF"/>
                </a:solidFill>
                <a:latin typeface="Arial Black"/>
              </a:rPr>
              <a:t>de 16</a:t>
            </a:r>
          </a:p>
        </p:txBody>
      </p:sp>
      <p:sp>
        <p:nvSpPr>
          <p:cNvPr id="5" name="TextBox 4"/>
          <p:cNvSpPr txBox="1"/>
          <p:nvPr/>
        </p:nvSpPr>
        <p:spPr>
          <a:xfrm>
            <a:off x="274320" y="4297680"/>
            <a:ext cx="4114800" cy="822960"/>
          </a:xfrm>
          <a:prstGeom prst="rect">
            <a:avLst/>
          </a:prstGeom>
          <a:noFill/>
        </p:spPr>
        <p:txBody>
          <a:bodyPr wrap="square">
            <a:spAutoFit/>
          </a:bodyPr>
          <a:lstStyle/>
          <a:p>
            <a:pPr algn="ctr"/>
            <a:r>
              <a:rPr sz="1600" b="0" i="0">
                <a:solidFill>
                  <a:srgbClr val="5B91CC"/>
                </a:solidFill>
                <a:latin typeface="Arial"/>
              </a:rPr>
              <a:t>divisiones industriales
en caída interanual</a:t>
            </a:r>
          </a:p>
        </p:txBody>
      </p:sp>
      <p:sp>
        <p:nvSpPr>
          <p:cNvPr id="6" name="Rectangle 5"/>
          <p:cNvSpPr/>
          <p:nvPr/>
        </p:nvSpPr>
        <p:spPr>
          <a:xfrm>
            <a:off x="4434840" y="457200"/>
            <a:ext cx="45720" cy="5669280"/>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663440" y="548640"/>
            <a:ext cx="4206240" cy="457200"/>
          </a:xfrm>
          <a:prstGeom prst="rect">
            <a:avLst/>
          </a:prstGeom>
          <a:noFill/>
        </p:spPr>
        <p:txBody>
          <a:bodyPr wrap="square">
            <a:spAutoFit/>
          </a:bodyPr>
          <a:lstStyle/>
          <a:p>
            <a:pPr algn="l"/>
            <a:r>
              <a:rPr sz="1300" b="1" i="0">
                <a:solidFill>
                  <a:srgbClr val="B8952A"/>
                </a:solidFill>
                <a:latin typeface="Arial"/>
              </a:rPr>
              <a:t>LOS QUE CAEN</a:t>
            </a:r>
          </a:p>
        </p:txBody>
      </p:sp>
      <p:sp>
        <p:nvSpPr>
          <p:cNvPr id="8" name="Rectangle 7"/>
          <p:cNvSpPr/>
          <p:nvPr/>
        </p:nvSpPr>
        <p:spPr>
          <a:xfrm>
            <a:off x="4663440" y="1097280"/>
            <a:ext cx="64008" cy="384048"/>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800600" y="1115568"/>
            <a:ext cx="2560320" cy="384048"/>
          </a:xfrm>
          <a:prstGeom prst="rect">
            <a:avLst/>
          </a:prstGeom>
          <a:noFill/>
        </p:spPr>
        <p:txBody>
          <a:bodyPr wrap="square">
            <a:spAutoFit/>
          </a:bodyPr>
          <a:lstStyle/>
          <a:p>
            <a:pPr algn="l"/>
            <a:r>
              <a:rPr sz="1300" b="0" i="0">
                <a:solidFill>
                  <a:srgbClr val="FFFFFF"/>
                </a:solidFill>
                <a:latin typeface="Arial"/>
              </a:rPr>
              <a:t>Textiles</a:t>
            </a:r>
          </a:p>
        </p:txBody>
      </p:sp>
      <p:sp>
        <p:nvSpPr>
          <p:cNvPr id="10" name="TextBox 9"/>
          <p:cNvSpPr txBox="1"/>
          <p:nvPr/>
        </p:nvSpPr>
        <p:spPr>
          <a:xfrm>
            <a:off x="7406640" y="1115568"/>
            <a:ext cx="1463040" cy="384048"/>
          </a:xfrm>
          <a:prstGeom prst="rect">
            <a:avLst/>
          </a:prstGeom>
          <a:noFill/>
        </p:spPr>
        <p:txBody>
          <a:bodyPr wrap="square">
            <a:spAutoFit/>
          </a:bodyPr>
          <a:lstStyle/>
          <a:p>
            <a:pPr algn="r"/>
            <a:r>
              <a:rPr sz="1300" b="1" i="0">
                <a:solidFill>
                  <a:srgbClr val="C00000"/>
                </a:solidFill>
                <a:latin typeface="Arial"/>
              </a:rPr>
              <a:t>-26,2%</a:t>
            </a:r>
          </a:p>
        </p:txBody>
      </p:sp>
      <p:sp>
        <p:nvSpPr>
          <p:cNvPr id="11" name="Rectangle 10"/>
          <p:cNvSpPr/>
          <p:nvPr/>
        </p:nvSpPr>
        <p:spPr>
          <a:xfrm>
            <a:off x="4663440" y="1719072"/>
            <a:ext cx="64008" cy="384048"/>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800600" y="1737360"/>
            <a:ext cx="2560320" cy="384048"/>
          </a:xfrm>
          <a:prstGeom prst="rect">
            <a:avLst/>
          </a:prstGeom>
          <a:noFill/>
        </p:spPr>
        <p:txBody>
          <a:bodyPr wrap="square">
            <a:spAutoFit/>
          </a:bodyPr>
          <a:lstStyle/>
          <a:p>
            <a:pPr algn="l"/>
            <a:r>
              <a:rPr sz="1300" b="0" i="0">
                <a:solidFill>
                  <a:srgbClr val="FFFFFF"/>
                </a:solidFill>
                <a:latin typeface="Arial"/>
              </a:rPr>
              <a:t>Maq. y equipo</a:t>
            </a:r>
          </a:p>
        </p:txBody>
      </p:sp>
      <p:sp>
        <p:nvSpPr>
          <p:cNvPr id="13" name="TextBox 12"/>
          <p:cNvSpPr txBox="1"/>
          <p:nvPr/>
        </p:nvSpPr>
        <p:spPr>
          <a:xfrm>
            <a:off x="7406640" y="1737360"/>
            <a:ext cx="1463040" cy="384048"/>
          </a:xfrm>
          <a:prstGeom prst="rect">
            <a:avLst/>
          </a:prstGeom>
          <a:noFill/>
        </p:spPr>
        <p:txBody>
          <a:bodyPr wrap="square">
            <a:spAutoFit/>
          </a:bodyPr>
          <a:lstStyle/>
          <a:p>
            <a:pPr algn="r"/>
            <a:r>
              <a:rPr sz="1300" b="1" i="0">
                <a:solidFill>
                  <a:srgbClr val="C00000"/>
                </a:solidFill>
                <a:latin typeface="Arial"/>
              </a:rPr>
              <a:t>-23,4%</a:t>
            </a:r>
          </a:p>
        </p:txBody>
      </p:sp>
      <p:sp>
        <p:nvSpPr>
          <p:cNvPr id="14" name="Rectangle 13"/>
          <p:cNvSpPr/>
          <p:nvPr/>
        </p:nvSpPr>
        <p:spPr>
          <a:xfrm>
            <a:off x="4663440" y="2340864"/>
            <a:ext cx="64008" cy="384048"/>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800600" y="2359152"/>
            <a:ext cx="2560320" cy="384048"/>
          </a:xfrm>
          <a:prstGeom prst="rect">
            <a:avLst/>
          </a:prstGeom>
          <a:noFill/>
        </p:spPr>
        <p:txBody>
          <a:bodyPr wrap="square">
            <a:spAutoFit/>
          </a:bodyPr>
          <a:lstStyle/>
          <a:p>
            <a:pPr algn="l"/>
            <a:r>
              <a:rPr sz="1300" b="0" i="0">
                <a:solidFill>
                  <a:srgbClr val="FFFFFF"/>
                </a:solidFill>
                <a:latin typeface="Arial"/>
              </a:rPr>
              <a:t>Automotores</a:t>
            </a:r>
          </a:p>
        </p:txBody>
      </p:sp>
      <p:sp>
        <p:nvSpPr>
          <p:cNvPr id="16" name="TextBox 15"/>
          <p:cNvSpPr txBox="1"/>
          <p:nvPr/>
        </p:nvSpPr>
        <p:spPr>
          <a:xfrm>
            <a:off x="7406640" y="2359152"/>
            <a:ext cx="1463040" cy="384048"/>
          </a:xfrm>
          <a:prstGeom prst="rect">
            <a:avLst/>
          </a:prstGeom>
          <a:noFill/>
        </p:spPr>
        <p:txBody>
          <a:bodyPr wrap="square">
            <a:spAutoFit/>
          </a:bodyPr>
          <a:lstStyle/>
          <a:p>
            <a:pPr algn="r"/>
            <a:r>
              <a:rPr sz="1300" b="1" i="0">
                <a:solidFill>
                  <a:srgbClr val="C00000"/>
                </a:solidFill>
                <a:latin typeface="Arial"/>
              </a:rPr>
              <a:t>-15,9%</a:t>
            </a:r>
          </a:p>
        </p:txBody>
      </p:sp>
      <p:sp>
        <p:nvSpPr>
          <p:cNvPr id="17" name="Rectangle 16"/>
          <p:cNvSpPr/>
          <p:nvPr/>
        </p:nvSpPr>
        <p:spPr>
          <a:xfrm>
            <a:off x="4663440" y="2962656"/>
            <a:ext cx="64008" cy="384048"/>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800600" y="2980944"/>
            <a:ext cx="2560320" cy="384048"/>
          </a:xfrm>
          <a:prstGeom prst="rect">
            <a:avLst/>
          </a:prstGeom>
          <a:noFill/>
        </p:spPr>
        <p:txBody>
          <a:bodyPr wrap="square">
            <a:spAutoFit/>
          </a:bodyPr>
          <a:lstStyle/>
          <a:p>
            <a:pPr algn="l"/>
            <a:r>
              <a:rPr sz="1300" b="0" i="0">
                <a:solidFill>
                  <a:srgbClr val="FFFFFF"/>
                </a:solidFill>
                <a:latin typeface="Arial"/>
              </a:rPr>
              <a:t>Vestir / calzado</a:t>
            </a:r>
          </a:p>
        </p:txBody>
      </p:sp>
      <p:sp>
        <p:nvSpPr>
          <p:cNvPr id="19" name="TextBox 18"/>
          <p:cNvSpPr txBox="1"/>
          <p:nvPr/>
        </p:nvSpPr>
        <p:spPr>
          <a:xfrm>
            <a:off x="7406640" y="2980944"/>
            <a:ext cx="1463040" cy="384048"/>
          </a:xfrm>
          <a:prstGeom prst="rect">
            <a:avLst/>
          </a:prstGeom>
          <a:noFill/>
        </p:spPr>
        <p:txBody>
          <a:bodyPr wrap="square">
            <a:spAutoFit/>
          </a:bodyPr>
          <a:lstStyle/>
          <a:p>
            <a:pPr algn="r"/>
            <a:r>
              <a:rPr sz="1300" b="1" i="0">
                <a:solidFill>
                  <a:srgbClr val="C00000"/>
                </a:solidFill>
                <a:latin typeface="Arial"/>
              </a:rPr>
              <a:t>-14,7%</a:t>
            </a:r>
          </a:p>
        </p:txBody>
      </p:sp>
      <p:sp>
        <p:nvSpPr>
          <p:cNvPr id="20" name="Rectangle 19"/>
          <p:cNvSpPr/>
          <p:nvPr/>
        </p:nvSpPr>
        <p:spPr>
          <a:xfrm>
            <a:off x="4663440" y="3584448"/>
            <a:ext cx="64008" cy="384048"/>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4800600" y="3602736"/>
            <a:ext cx="2560320" cy="384048"/>
          </a:xfrm>
          <a:prstGeom prst="rect">
            <a:avLst/>
          </a:prstGeom>
          <a:noFill/>
        </p:spPr>
        <p:txBody>
          <a:bodyPr wrap="square">
            <a:spAutoFit/>
          </a:bodyPr>
          <a:lstStyle/>
          <a:p>
            <a:pPr algn="l"/>
            <a:r>
              <a:rPr sz="1300" b="0" i="0">
                <a:solidFill>
                  <a:srgbClr val="FFFFFF"/>
                </a:solidFill>
                <a:latin typeface="Arial"/>
              </a:rPr>
              <a:t>Otros equipos</a:t>
            </a:r>
          </a:p>
        </p:txBody>
      </p:sp>
      <p:sp>
        <p:nvSpPr>
          <p:cNvPr id="22" name="TextBox 21"/>
          <p:cNvSpPr txBox="1"/>
          <p:nvPr/>
        </p:nvSpPr>
        <p:spPr>
          <a:xfrm>
            <a:off x="7406640" y="3602736"/>
            <a:ext cx="1463040" cy="384048"/>
          </a:xfrm>
          <a:prstGeom prst="rect">
            <a:avLst/>
          </a:prstGeom>
          <a:noFill/>
        </p:spPr>
        <p:txBody>
          <a:bodyPr wrap="square">
            <a:spAutoFit/>
          </a:bodyPr>
          <a:lstStyle/>
          <a:p>
            <a:pPr algn="r"/>
            <a:r>
              <a:rPr sz="1300" b="1" i="0">
                <a:solidFill>
                  <a:srgbClr val="C00000"/>
                </a:solidFill>
                <a:latin typeface="Arial"/>
              </a:rPr>
              <a:t>-12,5%</a:t>
            </a:r>
          </a:p>
        </p:txBody>
      </p:sp>
      <p:sp>
        <p:nvSpPr>
          <p:cNvPr id="23" name="Rectangle 22"/>
          <p:cNvSpPr/>
          <p:nvPr/>
        </p:nvSpPr>
        <p:spPr>
          <a:xfrm>
            <a:off x="4663440" y="4206240"/>
            <a:ext cx="64008" cy="384048"/>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4800600" y="4224528"/>
            <a:ext cx="2560320" cy="384048"/>
          </a:xfrm>
          <a:prstGeom prst="rect">
            <a:avLst/>
          </a:prstGeom>
          <a:noFill/>
        </p:spPr>
        <p:txBody>
          <a:bodyPr wrap="square">
            <a:spAutoFit/>
          </a:bodyPr>
          <a:lstStyle/>
          <a:p>
            <a:pPr algn="l"/>
            <a:r>
              <a:rPr sz="1300" b="0" i="0">
                <a:solidFill>
                  <a:srgbClr val="FFFFFF"/>
                </a:solidFill>
                <a:latin typeface="Arial"/>
              </a:rPr>
              <a:t>Metales basicas</a:t>
            </a:r>
          </a:p>
        </p:txBody>
      </p:sp>
      <p:sp>
        <p:nvSpPr>
          <p:cNvPr id="25" name="TextBox 24"/>
          <p:cNvSpPr txBox="1"/>
          <p:nvPr/>
        </p:nvSpPr>
        <p:spPr>
          <a:xfrm>
            <a:off x="7406640" y="4224528"/>
            <a:ext cx="1463040" cy="384048"/>
          </a:xfrm>
          <a:prstGeom prst="rect">
            <a:avLst/>
          </a:prstGeom>
          <a:noFill/>
        </p:spPr>
        <p:txBody>
          <a:bodyPr wrap="square">
            <a:spAutoFit/>
          </a:bodyPr>
          <a:lstStyle/>
          <a:p>
            <a:pPr algn="r"/>
            <a:r>
              <a:rPr sz="1300" b="1" i="0">
                <a:solidFill>
                  <a:srgbClr val="C00000"/>
                </a:solidFill>
                <a:latin typeface="Arial"/>
              </a:rPr>
              <a:t> -4,0%</a:t>
            </a:r>
          </a:p>
        </p:txBody>
      </p:sp>
      <p:sp>
        <p:nvSpPr>
          <p:cNvPr id="26" name="Rectangle 25"/>
          <p:cNvSpPr/>
          <p:nvPr/>
        </p:nvSpPr>
        <p:spPr>
          <a:xfrm>
            <a:off x="4663440" y="4828032"/>
            <a:ext cx="64008" cy="384048"/>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4800600" y="4846320"/>
            <a:ext cx="2560320" cy="384048"/>
          </a:xfrm>
          <a:prstGeom prst="rect">
            <a:avLst/>
          </a:prstGeom>
          <a:noFill/>
        </p:spPr>
        <p:txBody>
          <a:bodyPr wrap="square">
            <a:spAutoFit/>
          </a:bodyPr>
          <a:lstStyle/>
          <a:p>
            <a:pPr algn="l"/>
            <a:r>
              <a:rPr sz="1300" b="0" i="0">
                <a:solidFill>
                  <a:srgbClr val="FFFFFF"/>
                </a:solidFill>
                <a:latin typeface="Arial"/>
              </a:rPr>
              <a:t>Alimentos</a:t>
            </a:r>
          </a:p>
        </p:txBody>
      </p:sp>
      <p:sp>
        <p:nvSpPr>
          <p:cNvPr id="28" name="TextBox 27"/>
          <p:cNvSpPr txBox="1"/>
          <p:nvPr/>
        </p:nvSpPr>
        <p:spPr>
          <a:xfrm>
            <a:off x="7406640" y="4846320"/>
            <a:ext cx="1463040" cy="384048"/>
          </a:xfrm>
          <a:prstGeom prst="rect">
            <a:avLst/>
          </a:prstGeom>
          <a:noFill/>
        </p:spPr>
        <p:txBody>
          <a:bodyPr wrap="square">
            <a:spAutoFit/>
          </a:bodyPr>
          <a:lstStyle/>
          <a:p>
            <a:pPr algn="r"/>
            <a:r>
              <a:rPr sz="1300" b="1" i="0">
                <a:solidFill>
                  <a:srgbClr val="C00000"/>
                </a:solidFill>
                <a:latin typeface="Arial"/>
              </a:rPr>
              <a:t> -3,0%</a:t>
            </a:r>
          </a:p>
        </p:txBody>
      </p:sp>
      <p:pic>
        <p:nvPicPr>
          <p:cNvPr id="29" name="Picture 28" descr="Kartal_Logo_trans.png"/>
          <p:cNvPicPr>
            <a:picLocks noChangeAspect="1"/>
          </p:cNvPicPr>
          <p:nvPr/>
        </p:nvPicPr>
        <p:blipFill>
          <a:blip r:embed="rId2"/>
          <a:stretch>
            <a:fillRect/>
          </a:stretch>
        </p:blipFill>
        <p:spPr>
          <a:xfrm>
            <a:off x="7772400" y="118872"/>
            <a:ext cx="1188720" cy="502920"/>
          </a:xfrm>
          <a:prstGeom prst="rect">
            <a:avLst/>
          </a:prstGeom>
        </p:spPr>
      </p:pic>
      <p:sp>
        <p:nvSpPr>
          <p:cNvPr id="30" name="TextBox 29"/>
          <p:cNvSpPr txBox="1"/>
          <p:nvPr/>
        </p:nvSpPr>
        <p:spPr>
          <a:xfrm>
            <a:off x="137160" y="6455664"/>
            <a:ext cx="8869680" cy="329184"/>
          </a:xfrm>
          <a:prstGeom prst="rect">
            <a:avLst/>
          </a:prstGeom>
          <a:noFill/>
        </p:spPr>
        <p:txBody>
          <a:bodyPr wrap="square">
            <a:spAutoFit/>
          </a:bodyPr>
          <a:lstStyle/>
          <a:p>
            <a:pPr algn="ctr"/>
            <a:r>
              <a:rPr sz="900" b="1" i="1">
                <a:solidFill>
                  <a:srgbClr val="B8952A"/>
                </a:solidFill>
                <a:latin typeface="Arial"/>
              </a:rPr>
              <a:t>«Cuando el rebote mensual es de 0,4% y la caída anual es de 5,7%, la recuperación está en el discurso.»</a:t>
            </a:r>
          </a:p>
        </p:txBody>
      </p:sp>
      <p:sp>
        <p:nvSpPr>
          <p:cNvPr id="31" name="TextBox 30"/>
          <p:cNvSpPr txBox="1"/>
          <p:nvPr/>
        </p:nvSpPr>
        <p:spPr>
          <a:xfrm>
            <a:off x="0" y="6693408"/>
            <a:ext cx="9144000" cy="164592"/>
          </a:xfrm>
          <a:prstGeom prst="rect">
            <a:avLst/>
          </a:prstGeom>
          <a:noFill/>
        </p:spPr>
        <p:txBody>
          <a:bodyPr wrap="square">
            <a:spAutoFit/>
          </a:bodyPr>
          <a:lstStyle/>
          <a:p>
            <a:pPr algn="ctr"/>
            <a:r>
              <a:rPr sz="900" b="0" i="0">
                <a:solidFill>
                  <a:srgbClr val="B8952A"/>
                </a:solidFill>
                <a:latin typeface="Arial"/>
              </a:rPr>
              <a:t>KARTAL Consulting  ·  kartal.com.ar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4F7F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100584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182880"/>
            <a:ext cx="8595360" cy="640080"/>
          </a:xfrm>
          <a:prstGeom prst="rect">
            <a:avLst/>
          </a:prstGeom>
          <a:noFill/>
        </p:spPr>
        <p:txBody>
          <a:bodyPr wrap="square">
            <a:spAutoFit/>
          </a:bodyPr>
          <a:lstStyle/>
          <a:p>
            <a:pPr algn="ctr"/>
            <a:r>
              <a:rPr sz="2800" b="1" i="0">
                <a:solidFill>
                  <a:srgbClr val="FFFFFF"/>
                </a:solidFill>
                <a:latin typeface="Arial Black"/>
              </a:rPr>
              <a:t>EL REBOTE QUE NO CAMBIA NADA</a:t>
            </a:r>
          </a:p>
        </p:txBody>
      </p:sp>
      <p:sp>
        <p:nvSpPr>
          <p:cNvPr id="5" name="Rectangle 4"/>
          <p:cNvSpPr/>
          <p:nvPr/>
        </p:nvSpPr>
        <p:spPr>
          <a:xfrm>
            <a:off x="274320" y="1188720"/>
            <a:ext cx="3931920" cy="411480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274320" y="1234440"/>
            <a:ext cx="3931920" cy="502920"/>
          </a:xfrm>
          <a:prstGeom prst="rect">
            <a:avLst/>
          </a:prstGeom>
          <a:noFill/>
        </p:spPr>
        <p:txBody>
          <a:bodyPr wrap="square">
            <a:spAutoFit/>
          </a:bodyPr>
          <a:lstStyle/>
          <a:p>
            <a:pPr algn="ctr"/>
            <a:r>
              <a:rPr sz="1200" b="1" i="0">
                <a:solidFill>
                  <a:srgbClr val="FFFFFF"/>
                </a:solidFill>
                <a:latin typeface="Arial"/>
              </a:rPr>
              <a:t>INTERANUAL</a:t>
            </a:r>
          </a:p>
        </p:txBody>
      </p:sp>
      <p:sp>
        <p:nvSpPr>
          <p:cNvPr id="7" name="TextBox 6"/>
          <p:cNvSpPr txBox="1"/>
          <p:nvPr/>
        </p:nvSpPr>
        <p:spPr>
          <a:xfrm>
            <a:off x="274320" y="1783080"/>
            <a:ext cx="3931920" cy="1828800"/>
          </a:xfrm>
          <a:prstGeom prst="rect">
            <a:avLst/>
          </a:prstGeom>
          <a:noFill/>
        </p:spPr>
        <p:txBody>
          <a:bodyPr wrap="square">
            <a:spAutoFit/>
          </a:bodyPr>
          <a:lstStyle/>
          <a:p>
            <a:pPr algn="ctr"/>
            <a:r>
              <a:rPr sz="8000" b="1" i="0">
                <a:solidFill>
                  <a:srgbClr val="FFFFFF"/>
                </a:solidFill>
                <a:latin typeface="Arial Black"/>
              </a:rPr>
              <a:t>-5,7%</a:t>
            </a:r>
          </a:p>
        </p:txBody>
      </p:sp>
      <p:sp>
        <p:nvSpPr>
          <p:cNvPr id="8" name="TextBox 7"/>
          <p:cNvSpPr txBox="1"/>
          <p:nvPr/>
        </p:nvSpPr>
        <p:spPr>
          <a:xfrm>
            <a:off x="274320" y="3611880"/>
            <a:ext cx="3931920" cy="457200"/>
          </a:xfrm>
          <a:prstGeom prst="rect">
            <a:avLst/>
          </a:prstGeom>
          <a:noFill/>
        </p:spPr>
        <p:txBody>
          <a:bodyPr wrap="square">
            <a:spAutoFit/>
          </a:bodyPr>
          <a:lstStyle/>
          <a:p>
            <a:pPr algn="ctr"/>
            <a:r>
              <a:rPr sz="1300" b="0" i="0">
                <a:solidFill>
                  <a:srgbClr val="FFFFFF"/>
                </a:solidFill>
                <a:latin typeface="Arial"/>
              </a:rPr>
              <a:t>mayo 2026 vs mayo 2025</a:t>
            </a:r>
          </a:p>
        </p:txBody>
      </p:sp>
      <p:sp>
        <p:nvSpPr>
          <p:cNvPr id="9" name="TextBox 8"/>
          <p:cNvSpPr txBox="1"/>
          <p:nvPr/>
        </p:nvSpPr>
        <p:spPr>
          <a:xfrm>
            <a:off x="274320" y="4114800"/>
            <a:ext cx="3931920" cy="822960"/>
          </a:xfrm>
          <a:prstGeom prst="rect">
            <a:avLst/>
          </a:prstGeom>
          <a:noFill/>
        </p:spPr>
        <p:txBody>
          <a:bodyPr wrap="square">
            <a:spAutoFit/>
          </a:bodyPr>
          <a:lstStyle/>
          <a:p>
            <a:pPr algn="ctr"/>
            <a:r>
              <a:rPr sz="1200" b="1" i="0">
                <a:solidFill>
                  <a:srgbClr val="FFCCCC"/>
                </a:solidFill>
                <a:latin typeface="Arial"/>
              </a:rPr>
              <a:t>5to mes
consecutivo
en caida</a:t>
            </a:r>
          </a:p>
        </p:txBody>
      </p:sp>
      <p:sp>
        <p:nvSpPr>
          <p:cNvPr id="10" name="Rectangle 9"/>
          <p:cNvSpPr/>
          <p:nvPr/>
        </p:nvSpPr>
        <p:spPr>
          <a:xfrm>
            <a:off x="4572000" y="1188720"/>
            <a:ext cx="3931920" cy="4114800"/>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0" y="1234440"/>
            <a:ext cx="3931920" cy="502920"/>
          </a:xfrm>
          <a:prstGeom prst="rect">
            <a:avLst/>
          </a:prstGeom>
          <a:noFill/>
        </p:spPr>
        <p:txBody>
          <a:bodyPr wrap="square">
            <a:spAutoFit/>
          </a:bodyPr>
          <a:lstStyle/>
          <a:p>
            <a:pPr algn="ctr"/>
            <a:r>
              <a:rPr sz="1200" b="1" i="0">
                <a:solidFill>
                  <a:srgbClr val="FFFFFF"/>
                </a:solidFill>
                <a:latin typeface="Arial"/>
              </a:rPr>
              <a:t>MENSUAL DESEST.</a:t>
            </a:r>
          </a:p>
        </p:txBody>
      </p:sp>
      <p:sp>
        <p:nvSpPr>
          <p:cNvPr id="12" name="TextBox 11"/>
          <p:cNvSpPr txBox="1"/>
          <p:nvPr/>
        </p:nvSpPr>
        <p:spPr>
          <a:xfrm>
            <a:off x="4572000" y="1783080"/>
            <a:ext cx="3931920" cy="1828800"/>
          </a:xfrm>
          <a:prstGeom prst="rect">
            <a:avLst/>
          </a:prstGeom>
          <a:noFill/>
        </p:spPr>
        <p:txBody>
          <a:bodyPr wrap="square">
            <a:spAutoFit/>
          </a:bodyPr>
          <a:lstStyle/>
          <a:p>
            <a:pPr algn="ctr"/>
            <a:r>
              <a:rPr sz="8000" b="1" i="0">
                <a:solidFill>
                  <a:srgbClr val="FFFFFF"/>
                </a:solidFill>
                <a:latin typeface="Arial Black"/>
              </a:rPr>
              <a:t>+0,4%</a:t>
            </a:r>
          </a:p>
        </p:txBody>
      </p:sp>
      <p:sp>
        <p:nvSpPr>
          <p:cNvPr id="13" name="TextBox 12"/>
          <p:cNvSpPr txBox="1"/>
          <p:nvPr/>
        </p:nvSpPr>
        <p:spPr>
          <a:xfrm>
            <a:off x="4572000" y="3611880"/>
            <a:ext cx="3931920" cy="457200"/>
          </a:xfrm>
          <a:prstGeom prst="rect">
            <a:avLst/>
          </a:prstGeom>
          <a:noFill/>
        </p:spPr>
        <p:txBody>
          <a:bodyPr wrap="square">
            <a:spAutoFit/>
          </a:bodyPr>
          <a:lstStyle/>
          <a:p>
            <a:pPr algn="ctr"/>
            <a:r>
              <a:rPr sz="1300" b="0" i="0">
                <a:solidFill>
                  <a:srgbClr val="FFFFFF"/>
                </a:solidFill>
                <a:latin typeface="Arial"/>
              </a:rPr>
              <a:t>mayo 2026 vs abril 2026</a:t>
            </a:r>
          </a:p>
        </p:txBody>
      </p:sp>
      <p:sp>
        <p:nvSpPr>
          <p:cNvPr id="14" name="TextBox 13"/>
          <p:cNvSpPr txBox="1"/>
          <p:nvPr/>
        </p:nvSpPr>
        <p:spPr>
          <a:xfrm>
            <a:off x="4572000" y="4114800"/>
            <a:ext cx="3931920" cy="822960"/>
          </a:xfrm>
          <a:prstGeom prst="rect">
            <a:avLst/>
          </a:prstGeom>
          <a:noFill/>
        </p:spPr>
        <p:txBody>
          <a:bodyPr wrap="square">
            <a:spAutoFit/>
          </a:bodyPr>
          <a:lstStyle/>
          <a:p>
            <a:pPr algn="ctr"/>
            <a:r>
              <a:rPr sz="1200" b="1" i="0">
                <a:solidFill>
                  <a:srgbClr val="FFF0CC"/>
                </a:solidFill>
                <a:latin typeface="Arial"/>
              </a:rPr>
              <a:t>pausa, no
inflexion
de tendencia</a:t>
            </a:r>
          </a:p>
        </p:txBody>
      </p:sp>
      <p:pic>
        <p:nvPicPr>
          <p:cNvPr id="15" name="Picture 14" descr="Kartal_Logo_trans.png"/>
          <p:cNvPicPr>
            <a:picLocks noChangeAspect="1"/>
          </p:cNvPicPr>
          <p:nvPr/>
        </p:nvPicPr>
        <p:blipFill>
          <a:blip r:embed="rId2"/>
          <a:stretch>
            <a:fillRect/>
          </a:stretch>
        </p:blipFill>
        <p:spPr>
          <a:xfrm>
            <a:off x="7772400" y="118872"/>
            <a:ext cx="1188720" cy="502920"/>
          </a:xfrm>
          <a:prstGeom prst="rect">
            <a:avLst/>
          </a:prstGeom>
        </p:spPr>
      </p:pic>
      <p:sp>
        <p:nvSpPr>
          <p:cNvPr id="16" name="TextBox 15"/>
          <p:cNvSpPr txBox="1"/>
          <p:nvPr/>
        </p:nvSpPr>
        <p:spPr>
          <a:xfrm>
            <a:off x="137160" y="6455664"/>
            <a:ext cx="8869680" cy="329184"/>
          </a:xfrm>
          <a:prstGeom prst="rect">
            <a:avLst/>
          </a:prstGeom>
          <a:noFill/>
        </p:spPr>
        <p:txBody>
          <a:bodyPr wrap="square">
            <a:spAutoFit/>
          </a:bodyPr>
          <a:lstStyle/>
          <a:p>
            <a:pPr algn="ctr"/>
            <a:r>
              <a:rPr sz="900" b="1" i="1">
                <a:solidFill>
                  <a:srgbClr val="B8952A"/>
                </a:solidFill>
                <a:latin typeface="Arial"/>
              </a:rPr>
              <a:t>«Cuando el rebote mensual es de 0,4% y la caída anual es de 5,7%, la recuperación está en el discurso.»</a:t>
            </a:r>
          </a:p>
        </p:txBody>
      </p:sp>
      <p:sp>
        <p:nvSpPr>
          <p:cNvPr id="17" name="TextBox 16"/>
          <p:cNvSpPr txBox="1"/>
          <p:nvPr/>
        </p:nvSpPr>
        <p:spPr>
          <a:xfrm>
            <a:off x="0" y="6693408"/>
            <a:ext cx="9144000" cy="164592"/>
          </a:xfrm>
          <a:prstGeom prst="rect">
            <a:avLst/>
          </a:prstGeom>
          <a:noFill/>
        </p:spPr>
        <p:txBody>
          <a:bodyPr wrap="square">
            <a:spAutoFit/>
          </a:bodyPr>
          <a:lstStyle/>
          <a:p>
            <a:pPr algn="ctr"/>
            <a:r>
              <a:rPr sz="900" b="0" i="0">
                <a:solidFill>
                  <a:srgbClr val="B8952A"/>
                </a:solidFill>
                <a:latin typeface="Arial"/>
              </a:rPr>
              <a:t>KARTAL Consulting  ·  kartal.com.ar</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4F7F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100584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182880"/>
            <a:ext cx="8595360" cy="640080"/>
          </a:xfrm>
          <a:prstGeom prst="rect">
            <a:avLst/>
          </a:prstGeom>
          <a:noFill/>
        </p:spPr>
        <p:txBody>
          <a:bodyPr wrap="square">
            <a:spAutoFit/>
          </a:bodyPr>
          <a:lstStyle/>
          <a:p>
            <a:pPr algn="ctr"/>
            <a:r>
              <a:rPr sz="2600" b="1" i="0">
                <a:solidFill>
                  <a:srgbClr val="FFFFFF"/>
                </a:solidFill>
                <a:latin typeface="Arial Black"/>
              </a:rPr>
              <a:t>LA TENDENCIA: TRES ANIOS EN CAIDA LIBRE</a:t>
            </a:r>
          </a:p>
        </p:txBody>
      </p:sp>
      <p:pic>
        <p:nvPicPr>
          <p:cNvPr id="5" name="Picture 4" descr="industria_mayo_2026_acumulado.png"/>
          <p:cNvPicPr>
            <a:picLocks noChangeAspect="1"/>
          </p:cNvPicPr>
          <p:nvPr/>
        </p:nvPicPr>
        <p:blipFill>
          <a:blip r:embed="rId2"/>
          <a:stretch>
            <a:fillRect/>
          </a:stretch>
        </p:blipFill>
        <p:spPr>
          <a:xfrm>
            <a:off x="1371600" y="1188720"/>
            <a:ext cx="6400800" cy="4114800"/>
          </a:xfrm>
          <a:prstGeom prst="rect">
            <a:avLst/>
          </a:prstGeom>
        </p:spPr>
      </p:pic>
      <p:sp>
        <p:nvSpPr>
          <p:cNvPr id="6" name="TextBox 5"/>
          <p:cNvSpPr txBox="1"/>
          <p:nvPr/>
        </p:nvSpPr>
        <p:spPr>
          <a:xfrm>
            <a:off x="274320" y="5394960"/>
            <a:ext cx="8595360" cy="411480"/>
          </a:xfrm>
          <a:prstGeom prst="rect">
            <a:avLst/>
          </a:prstGeom>
          <a:noFill/>
        </p:spPr>
        <p:txBody>
          <a:bodyPr wrap="square">
            <a:spAutoFit/>
          </a:bodyPr>
          <a:lstStyle/>
          <a:p>
            <a:pPr algn="ctr"/>
            <a:r>
              <a:rPr sz="1300" b="1" i="0">
                <a:solidFill>
                  <a:srgbClr val="17253D"/>
                </a:solidFill>
                <a:latin typeface="Arial"/>
              </a:rPr>
              <a:t>Acumulado enero-mayo  ·  2024: +2,1%  →  2025: +0,8%  →  2026: -3,1%</a:t>
            </a:r>
          </a:p>
        </p:txBody>
      </p:sp>
      <p:pic>
        <p:nvPicPr>
          <p:cNvPr id="7" name="Picture 6" descr="Kartal_Logo_trans.png"/>
          <p:cNvPicPr>
            <a:picLocks noChangeAspect="1"/>
          </p:cNvPicPr>
          <p:nvPr/>
        </p:nvPicPr>
        <p:blipFill>
          <a:blip r:embed="rId3"/>
          <a:stretch>
            <a:fillRect/>
          </a:stretch>
        </p:blipFill>
        <p:spPr>
          <a:xfrm>
            <a:off x="7772400" y="118872"/>
            <a:ext cx="1188720" cy="502920"/>
          </a:xfrm>
          <a:prstGeom prst="rect">
            <a:avLst/>
          </a:prstGeom>
        </p:spPr>
      </p:pic>
      <p:sp>
        <p:nvSpPr>
          <p:cNvPr id="8" name="TextBox 7"/>
          <p:cNvSpPr txBox="1"/>
          <p:nvPr/>
        </p:nvSpPr>
        <p:spPr>
          <a:xfrm>
            <a:off x="137160" y="6455664"/>
            <a:ext cx="8869680" cy="329184"/>
          </a:xfrm>
          <a:prstGeom prst="rect">
            <a:avLst/>
          </a:prstGeom>
          <a:noFill/>
        </p:spPr>
        <p:txBody>
          <a:bodyPr wrap="square">
            <a:spAutoFit/>
          </a:bodyPr>
          <a:lstStyle/>
          <a:p>
            <a:pPr algn="ctr"/>
            <a:r>
              <a:rPr sz="900" b="1" i="1">
                <a:solidFill>
                  <a:srgbClr val="B8952A"/>
                </a:solidFill>
                <a:latin typeface="Arial"/>
              </a:rPr>
              <a:t>«Cuando el rebote mensual es de 0,4% y la caída anual es de 5,7%, la recuperación está en el discurso.»</a:t>
            </a:r>
          </a:p>
        </p:txBody>
      </p:sp>
      <p:sp>
        <p:nvSpPr>
          <p:cNvPr id="9" name="TextBox 8"/>
          <p:cNvSpPr txBox="1"/>
          <p:nvPr/>
        </p:nvSpPr>
        <p:spPr>
          <a:xfrm>
            <a:off x="0" y="6693408"/>
            <a:ext cx="9144000" cy="164592"/>
          </a:xfrm>
          <a:prstGeom prst="rect">
            <a:avLst/>
          </a:prstGeom>
          <a:noFill/>
        </p:spPr>
        <p:txBody>
          <a:bodyPr wrap="square">
            <a:spAutoFit/>
          </a:bodyPr>
          <a:lstStyle/>
          <a:p>
            <a:pPr algn="ctr"/>
            <a:r>
              <a:rPr sz="900" b="0" i="0">
                <a:solidFill>
                  <a:srgbClr val="B8952A"/>
                </a:solidFill>
                <a:latin typeface="Arial"/>
              </a:rPr>
              <a:t>KARTAL Consulting  ·  kartal.com.ar</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4F7F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100584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182880"/>
            <a:ext cx="8595360" cy="640080"/>
          </a:xfrm>
          <a:prstGeom prst="rect">
            <a:avLst/>
          </a:prstGeom>
          <a:noFill/>
        </p:spPr>
        <p:txBody>
          <a:bodyPr wrap="square">
            <a:spAutoFit/>
          </a:bodyPr>
          <a:lstStyle/>
          <a:p>
            <a:pPr algn="ctr"/>
            <a:r>
              <a:rPr sz="2600" b="1" i="0">
                <a:solidFill>
                  <a:srgbClr val="FFFFFF"/>
                </a:solidFill>
                <a:latin typeface="Arial Black"/>
              </a:rPr>
              <a:t>EL MAPA DEL DETERIORO: SECTOR POR SECTOR</a:t>
            </a:r>
          </a:p>
        </p:txBody>
      </p:sp>
      <p:pic>
        <p:nvPicPr>
          <p:cNvPr id="5" name="Picture 4" descr="industria_mayo_2026_sectores.png"/>
          <p:cNvPicPr>
            <a:picLocks noChangeAspect="1"/>
          </p:cNvPicPr>
          <p:nvPr/>
        </p:nvPicPr>
        <p:blipFill>
          <a:blip r:embed="rId2"/>
          <a:stretch>
            <a:fillRect/>
          </a:stretch>
        </p:blipFill>
        <p:spPr>
          <a:xfrm>
            <a:off x="365760" y="1097280"/>
            <a:ext cx="8412480" cy="5120640"/>
          </a:xfrm>
          <a:prstGeom prst="rect">
            <a:avLst/>
          </a:prstGeom>
        </p:spPr>
      </p:pic>
      <p:pic>
        <p:nvPicPr>
          <p:cNvPr id="6" name="Picture 5" descr="Kartal_Logo_trans.png"/>
          <p:cNvPicPr>
            <a:picLocks noChangeAspect="1"/>
          </p:cNvPicPr>
          <p:nvPr/>
        </p:nvPicPr>
        <p:blipFill>
          <a:blip r:embed="rId3"/>
          <a:stretch>
            <a:fillRect/>
          </a:stretch>
        </p:blipFill>
        <p:spPr>
          <a:xfrm>
            <a:off x="7772400" y="118872"/>
            <a:ext cx="1188720" cy="502920"/>
          </a:xfrm>
          <a:prstGeom prst="rect">
            <a:avLst/>
          </a:prstGeom>
        </p:spPr>
      </p:pic>
      <p:sp>
        <p:nvSpPr>
          <p:cNvPr id="7" name="TextBox 6"/>
          <p:cNvSpPr txBox="1"/>
          <p:nvPr/>
        </p:nvSpPr>
        <p:spPr>
          <a:xfrm>
            <a:off x="137160" y="6455664"/>
            <a:ext cx="8869680" cy="329184"/>
          </a:xfrm>
          <a:prstGeom prst="rect">
            <a:avLst/>
          </a:prstGeom>
          <a:noFill/>
        </p:spPr>
        <p:txBody>
          <a:bodyPr wrap="square">
            <a:spAutoFit/>
          </a:bodyPr>
          <a:lstStyle/>
          <a:p>
            <a:pPr algn="ctr"/>
            <a:r>
              <a:rPr sz="900" b="1" i="1">
                <a:solidFill>
                  <a:srgbClr val="B8952A"/>
                </a:solidFill>
                <a:latin typeface="Arial"/>
              </a:rPr>
              <a:t>«Cuando el rebote mensual es de 0,4% y la caída anual es de 5,7%, la recuperación está en el discurso.»</a:t>
            </a:r>
          </a:p>
        </p:txBody>
      </p:sp>
      <p:sp>
        <p:nvSpPr>
          <p:cNvPr id="8" name="TextBox 7"/>
          <p:cNvSpPr txBox="1"/>
          <p:nvPr/>
        </p:nvSpPr>
        <p:spPr>
          <a:xfrm>
            <a:off x="0" y="6693408"/>
            <a:ext cx="9144000" cy="164592"/>
          </a:xfrm>
          <a:prstGeom prst="rect">
            <a:avLst/>
          </a:prstGeom>
          <a:noFill/>
        </p:spPr>
        <p:txBody>
          <a:bodyPr wrap="square">
            <a:spAutoFit/>
          </a:bodyPr>
          <a:lstStyle/>
          <a:p>
            <a:pPr algn="ctr"/>
            <a:r>
              <a:rPr sz="900" b="0" i="0">
                <a:solidFill>
                  <a:srgbClr val="B8952A"/>
                </a:solidFill>
                <a:latin typeface="Arial"/>
              </a:rPr>
              <a:t>KARTAL Consulting  ·  kartal.com.ar</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320040"/>
            <a:ext cx="8595360" cy="685800"/>
          </a:xfrm>
          <a:prstGeom prst="rect">
            <a:avLst/>
          </a:prstGeom>
          <a:noFill/>
        </p:spPr>
        <p:txBody>
          <a:bodyPr wrap="square">
            <a:spAutoFit/>
          </a:bodyPr>
          <a:lstStyle/>
          <a:p>
            <a:pPr algn="ctr"/>
            <a:r>
              <a:rPr sz="3000" b="1" i="0">
                <a:solidFill>
                  <a:srgbClr val="FFFFFF"/>
                </a:solidFill>
                <a:latin typeface="Arial Black"/>
              </a:rPr>
              <a:t>LOS UNICOS DOS QUE CRECEN</a:t>
            </a:r>
          </a:p>
        </p:txBody>
      </p:sp>
      <p:sp>
        <p:nvSpPr>
          <p:cNvPr id="4" name="TextBox 3"/>
          <p:cNvSpPr txBox="1"/>
          <p:nvPr/>
        </p:nvSpPr>
        <p:spPr>
          <a:xfrm>
            <a:off x="274320" y="1005840"/>
            <a:ext cx="8595360" cy="411480"/>
          </a:xfrm>
          <a:prstGeom prst="rect">
            <a:avLst/>
          </a:prstGeom>
          <a:noFill/>
        </p:spPr>
        <p:txBody>
          <a:bodyPr wrap="square">
            <a:spAutoFit/>
          </a:bodyPr>
          <a:lstStyle/>
          <a:p>
            <a:pPr algn="ctr"/>
            <a:r>
              <a:rPr sz="1700" b="0" i="0">
                <a:solidFill>
                  <a:srgbClr val="5B91CC"/>
                </a:solidFill>
                <a:latin typeface="Arial"/>
              </a:rPr>
              <a:t>y por que su crecimiento no es una buena noticia</a:t>
            </a:r>
          </a:p>
        </p:txBody>
      </p:sp>
      <p:sp>
        <p:nvSpPr>
          <p:cNvPr id="5" name="Rectangle 4"/>
          <p:cNvSpPr/>
          <p:nvPr/>
        </p:nvSpPr>
        <p:spPr>
          <a:xfrm>
            <a:off x="457200" y="1600200"/>
            <a:ext cx="3657600" cy="329184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457200" y="1783080"/>
            <a:ext cx="3657600" cy="1371600"/>
          </a:xfrm>
          <a:prstGeom prst="rect">
            <a:avLst/>
          </a:prstGeom>
          <a:noFill/>
        </p:spPr>
        <p:txBody>
          <a:bodyPr wrap="square">
            <a:spAutoFit/>
          </a:bodyPr>
          <a:lstStyle/>
          <a:p>
            <a:pPr algn="ctr"/>
            <a:r>
              <a:rPr sz="5800" b="1" i="0">
                <a:solidFill>
                  <a:srgbClr val="B8952A"/>
                </a:solidFill>
                <a:latin typeface="Arial Black"/>
              </a:rPr>
              <a:t>+19,4%</a:t>
            </a:r>
          </a:p>
        </p:txBody>
      </p:sp>
      <p:sp>
        <p:nvSpPr>
          <p:cNvPr id="7" name="TextBox 6"/>
          <p:cNvSpPr txBox="1"/>
          <p:nvPr/>
        </p:nvSpPr>
        <p:spPr>
          <a:xfrm>
            <a:off x="457200" y="3154680"/>
            <a:ext cx="3657600" cy="685800"/>
          </a:xfrm>
          <a:prstGeom prst="rect">
            <a:avLst/>
          </a:prstGeom>
          <a:noFill/>
        </p:spPr>
        <p:txBody>
          <a:bodyPr wrap="square">
            <a:spAutoFit/>
          </a:bodyPr>
          <a:lstStyle/>
          <a:p>
            <a:pPr algn="ctr"/>
            <a:r>
              <a:rPr sz="1400" b="1" i="0">
                <a:solidFill>
                  <a:srgbClr val="FFFFFF"/>
                </a:solidFill>
                <a:latin typeface="Arial"/>
              </a:rPr>
              <a:t>Refinacion de petroleo
y combustibles nucleares</a:t>
            </a:r>
          </a:p>
        </p:txBody>
      </p:sp>
      <p:sp>
        <p:nvSpPr>
          <p:cNvPr id="8" name="TextBox 7"/>
          <p:cNvSpPr txBox="1"/>
          <p:nvPr/>
        </p:nvSpPr>
        <p:spPr>
          <a:xfrm>
            <a:off x="457200" y="3840480"/>
            <a:ext cx="3657600" cy="914400"/>
          </a:xfrm>
          <a:prstGeom prst="rect">
            <a:avLst/>
          </a:prstGeom>
          <a:noFill/>
        </p:spPr>
        <p:txBody>
          <a:bodyPr wrap="square">
            <a:spAutoFit/>
          </a:bodyPr>
          <a:lstStyle/>
          <a:p>
            <a:pPr algn="ctr"/>
            <a:r>
              <a:rPr sz="1200" b="0" i="0">
                <a:solidFill>
                  <a:srgbClr val="5B91CC"/>
                </a:solidFill>
                <a:latin typeface="Arial"/>
              </a:rPr>
              <a:t>Sector energetico regulado
No responde a demanda interna
Export-oriented</a:t>
            </a:r>
          </a:p>
        </p:txBody>
      </p:sp>
      <p:sp>
        <p:nvSpPr>
          <p:cNvPr id="9" name="Rectangle 8"/>
          <p:cNvSpPr/>
          <p:nvPr/>
        </p:nvSpPr>
        <p:spPr>
          <a:xfrm>
            <a:off x="5029200" y="1600200"/>
            <a:ext cx="3657600" cy="329184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029200" y="1783080"/>
            <a:ext cx="3657600" cy="1371600"/>
          </a:xfrm>
          <a:prstGeom prst="rect">
            <a:avLst/>
          </a:prstGeom>
          <a:noFill/>
        </p:spPr>
        <p:txBody>
          <a:bodyPr wrap="square">
            <a:spAutoFit/>
          </a:bodyPr>
          <a:lstStyle/>
          <a:p>
            <a:pPr algn="ctr"/>
            <a:r>
              <a:rPr sz="5800" b="1" i="0">
                <a:solidFill>
                  <a:srgbClr val="B8952A"/>
                </a:solidFill>
                <a:latin typeface="Arial Black"/>
              </a:rPr>
              <a:t>+14,6%</a:t>
            </a:r>
          </a:p>
        </p:txBody>
      </p:sp>
      <p:sp>
        <p:nvSpPr>
          <p:cNvPr id="11" name="TextBox 10"/>
          <p:cNvSpPr txBox="1"/>
          <p:nvPr/>
        </p:nvSpPr>
        <p:spPr>
          <a:xfrm>
            <a:off x="5029200" y="3154680"/>
            <a:ext cx="3657600" cy="685800"/>
          </a:xfrm>
          <a:prstGeom prst="rect">
            <a:avLst/>
          </a:prstGeom>
          <a:noFill/>
        </p:spPr>
        <p:txBody>
          <a:bodyPr wrap="square">
            <a:spAutoFit/>
          </a:bodyPr>
          <a:lstStyle/>
          <a:p>
            <a:pPr algn="ctr"/>
            <a:r>
              <a:rPr sz="1400" b="1" i="0">
                <a:solidFill>
                  <a:srgbClr val="FFFFFF"/>
                </a:solidFill>
                <a:latin typeface="Arial"/>
              </a:rPr>
              <a:t>Tabaco</a:t>
            </a:r>
          </a:p>
        </p:txBody>
      </p:sp>
      <p:sp>
        <p:nvSpPr>
          <p:cNvPr id="12" name="TextBox 11"/>
          <p:cNvSpPr txBox="1"/>
          <p:nvPr/>
        </p:nvSpPr>
        <p:spPr>
          <a:xfrm>
            <a:off x="5029200" y="3840480"/>
            <a:ext cx="3657600" cy="914400"/>
          </a:xfrm>
          <a:prstGeom prst="rect">
            <a:avLst/>
          </a:prstGeom>
          <a:noFill/>
        </p:spPr>
        <p:txBody>
          <a:bodyPr wrap="square">
            <a:spAutoFit/>
          </a:bodyPr>
          <a:lstStyle/>
          <a:p>
            <a:pPr algn="ctr"/>
            <a:r>
              <a:rPr sz="1200" b="0" i="0">
                <a:solidFill>
                  <a:srgbClr val="5B91CC"/>
                </a:solidFill>
                <a:latin typeface="Arial"/>
              </a:rPr>
              <a:t>Demanda inelastica
Concentracion de mercado
No es indicador de recuperacion</a:t>
            </a:r>
          </a:p>
        </p:txBody>
      </p:sp>
      <p:sp>
        <p:nvSpPr>
          <p:cNvPr id="13" name="Rectangle 12"/>
          <p:cNvSpPr/>
          <p:nvPr/>
        </p:nvSpPr>
        <p:spPr>
          <a:xfrm>
            <a:off x="457200" y="4983480"/>
            <a:ext cx="8229600" cy="45720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57200" y="5010912"/>
            <a:ext cx="8229600" cy="402336"/>
          </a:xfrm>
          <a:prstGeom prst="rect">
            <a:avLst/>
          </a:prstGeom>
          <a:noFill/>
        </p:spPr>
        <p:txBody>
          <a:bodyPr wrap="square">
            <a:spAutoFit/>
          </a:bodyPr>
          <a:lstStyle/>
          <a:p>
            <a:pPr algn="ctr"/>
            <a:r>
              <a:rPr sz="1300" b="1" i="0">
                <a:solidFill>
                  <a:srgbClr val="17253D"/>
                </a:solidFill>
                <a:latin typeface="Arial"/>
              </a:rPr>
              <a:t>Ninguno de los dos refleja que el mercado interno este comprando mas.</a:t>
            </a:r>
          </a:p>
        </p:txBody>
      </p:sp>
      <p:pic>
        <p:nvPicPr>
          <p:cNvPr id="15" name="Picture 14" descr="Kartal_Logo_trans.png"/>
          <p:cNvPicPr>
            <a:picLocks noChangeAspect="1"/>
          </p:cNvPicPr>
          <p:nvPr/>
        </p:nvPicPr>
        <p:blipFill>
          <a:blip r:embed="rId2"/>
          <a:stretch>
            <a:fillRect/>
          </a:stretch>
        </p:blipFill>
        <p:spPr>
          <a:xfrm>
            <a:off x="7772400" y="118872"/>
            <a:ext cx="1188720" cy="502920"/>
          </a:xfrm>
          <a:prstGeom prst="rect">
            <a:avLst/>
          </a:prstGeom>
        </p:spPr>
      </p:pic>
      <p:sp>
        <p:nvSpPr>
          <p:cNvPr id="16" name="TextBox 15"/>
          <p:cNvSpPr txBox="1"/>
          <p:nvPr/>
        </p:nvSpPr>
        <p:spPr>
          <a:xfrm>
            <a:off x="137160" y="6455664"/>
            <a:ext cx="8869680" cy="329184"/>
          </a:xfrm>
          <a:prstGeom prst="rect">
            <a:avLst/>
          </a:prstGeom>
          <a:noFill/>
        </p:spPr>
        <p:txBody>
          <a:bodyPr wrap="square">
            <a:spAutoFit/>
          </a:bodyPr>
          <a:lstStyle/>
          <a:p>
            <a:pPr algn="ctr"/>
            <a:r>
              <a:rPr sz="900" b="1" i="1">
                <a:solidFill>
                  <a:srgbClr val="B8952A"/>
                </a:solidFill>
                <a:latin typeface="Arial"/>
              </a:rPr>
              <a:t>«Cuando el rebote mensual es de 0,4% y la caída anual es de 5,7%, la recuperación está en el discurso.»</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4F7F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100584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182880"/>
            <a:ext cx="8595360" cy="640080"/>
          </a:xfrm>
          <a:prstGeom prst="rect">
            <a:avLst/>
          </a:prstGeom>
          <a:noFill/>
        </p:spPr>
        <p:txBody>
          <a:bodyPr wrap="square">
            <a:spAutoFit/>
          </a:bodyPr>
          <a:lstStyle/>
          <a:p>
            <a:pPr algn="ctr"/>
            <a:r>
              <a:rPr sz="2800" b="1" i="0">
                <a:solidFill>
                  <a:srgbClr val="FFFFFF"/>
                </a:solidFill>
                <a:latin typeface="Arial Black"/>
              </a:rPr>
              <a:t>EL GOLPE QUE NADIE MIDIO BIEN</a:t>
            </a:r>
          </a:p>
        </p:txBody>
      </p:sp>
      <p:sp>
        <p:nvSpPr>
          <p:cNvPr id="5" name="Rectangle 4"/>
          <p:cNvSpPr/>
          <p:nvPr/>
        </p:nvSpPr>
        <p:spPr>
          <a:xfrm>
            <a:off x="320040" y="1143000"/>
            <a:ext cx="2651760" cy="41148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320040" y="1143000"/>
            <a:ext cx="2651760" cy="41148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320040" y="1161288"/>
            <a:ext cx="2651760" cy="393192"/>
          </a:xfrm>
          <a:prstGeom prst="rect">
            <a:avLst/>
          </a:prstGeom>
          <a:noFill/>
        </p:spPr>
        <p:txBody>
          <a:bodyPr wrap="square">
            <a:spAutoFit/>
          </a:bodyPr>
          <a:lstStyle/>
          <a:p>
            <a:pPr algn="ctr"/>
            <a:r>
              <a:rPr sz="1300" b="1" i="0">
                <a:solidFill>
                  <a:srgbClr val="FFFFFF"/>
                </a:solidFill>
                <a:latin typeface="Arial"/>
              </a:rPr>
              <a:t>Textiles</a:t>
            </a:r>
          </a:p>
        </p:txBody>
      </p:sp>
      <p:sp>
        <p:nvSpPr>
          <p:cNvPr id="8" name="TextBox 7"/>
          <p:cNvSpPr txBox="1"/>
          <p:nvPr/>
        </p:nvSpPr>
        <p:spPr>
          <a:xfrm>
            <a:off x="320040" y="1645920"/>
            <a:ext cx="2651760" cy="1554480"/>
          </a:xfrm>
          <a:prstGeom prst="rect">
            <a:avLst/>
          </a:prstGeom>
          <a:noFill/>
        </p:spPr>
        <p:txBody>
          <a:bodyPr wrap="square">
            <a:spAutoFit/>
          </a:bodyPr>
          <a:lstStyle/>
          <a:p>
            <a:pPr algn="ctr"/>
            <a:r>
              <a:rPr sz="5000" b="1" i="0">
                <a:solidFill>
                  <a:srgbClr val="B8952A"/>
                </a:solidFill>
                <a:latin typeface="Arial Black"/>
              </a:rPr>
              <a:t>-26,2%</a:t>
            </a:r>
          </a:p>
        </p:txBody>
      </p:sp>
      <p:sp>
        <p:nvSpPr>
          <p:cNvPr id="9" name="TextBox 8"/>
          <p:cNvSpPr txBox="1"/>
          <p:nvPr/>
        </p:nvSpPr>
        <p:spPr>
          <a:xfrm>
            <a:off x="320040" y="3154680"/>
            <a:ext cx="2651760" cy="365760"/>
          </a:xfrm>
          <a:prstGeom prst="rect">
            <a:avLst/>
          </a:prstGeom>
          <a:noFill/>
        </p:spPr>
        <p:txBody>
          <a:bodyPr wrap="square">
            <a:spAutoFit/>
          </a:bodyPr>
          <a:lstStyle/>
          <a:p>
            <a:pPr algn="ctr"/>
            <a:r>
              <a:rPr sz="1200" b="0" i="0">
                <a:solidFill>
                  <a:srgbClr val="5B91CC"/>
                </a:solidFill>
                <a:latin typeface="Arial"/>
              </a:rPr>
              <a:t>interanual</a:t>
            </a:r>
          </a:p>
        </p:txBody>
      </p:sp>
      <p:sp>
        <p:nvSpPr>
          <p:cNvPr id="10" name="Rectangle 9"/>
          <p:cNvSpPr/>
          <p:nvPr/>
        </p:nvSpPr>
        <p:spPr>
          <a:xfrm>
            <a:off x="777240" y="3566160"/>
            <a:ext cx="1737360" cy="2286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11479" y="3657600"/>
            <a:ext cx="2468880" cy="1371600"/>
          </a:xfrm>
          <a:prstGeom prst="rect">
            <a:avLst/>
          </a:prstGeom>
          <a:noFill/>
        </p:spPr>
        <p:txBody>
          <a:bodyPr wrap="square">
            <a:spAutoFit/>
          </a:bodyPr>
          <a:lstStyle/>
          <a:p>
            <a:pPr algn="ctr"/>
            <a:r>
              <a:rPr sz="1100" b="0" i="0">
                <a:solidFill>
                  <a:srgbClr val="FFFFFF"/>
                </a:solidFill>
                <a:latin typeface="Arial"/>
              </a:rPr>
              <a:t>Competencia importada
+ caida salario real
= quiebre de demanda interna</a:t>
            </a:r>
          </a:p>
        </p:txBody>
      </p:sp>
      <p:sp>
        <p:nvSpPr>
          <p:cNvPr id="12" name="Rectangle 11"/>
          <p:cNvSpPr/>
          <p:nvPr/>
        </p:nvSpPr>
        <p:spPr>
          <a:xfrm>
            <a:off x="3200400" y="1143000"/>
            <a:ext cx="2651760" cy="41148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3200400" y="1143000"/>
            <a:ext cx="2651760" cy="41148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3200400" y="1161288"/>
            <a:ext cx="2651760" cy="393192"/>
          </a:xfrm>
          <a:prstGeom prst="rect">
            <a:avLst/>
          </a:prstGeom>
          <a:noFill/>
        </p:spPr>
        <p:txBody>
          <a:bodyPr wrap="square">
            <a:spAutoFit/>
          </a:bodyPr>
          <a:lstStyle/>
          <a:p>
            <a:pPr algn="ctr"/>
            <a:r>
              <a:rPr sz="1300" b="1" i="0">
                <a:solidFill>
                  <a:srgbClr val="FFFFFF"/>
                </a:solidFill>
                <a:latin typeface="Arial"/>
              </a:rPr>
              <a:t>Maq. y equipo</a:t>
            </a:r>
          </a:p>
        </p:txBody>
      </p:sp>
      <p:sp>
        <p:nvSpPr>
          <p:cNvPr id="15" name="TextBox 14"/>
          <p:cNvSpPr txBox="1"/>
          <p:nvPr/>
        </p:nvSpPr>
        <p:spPr>
          <a:xfrm>
            <a:off x="3200400" y="1645920"/>
            <a:ext cx="2651760" cy="1554480"/>
          </a:xfrm>
          <a:prstGeom prst="rect">
            <a:avLst/>
          </a:prstGeom>
          <a:noFill/>
        </p:spPr>
        <p:txBody>
          <a:bodyPr wrap="square">
            <a:spAutoFit/>
          </a:bodyPr>
          <a:lstStyle/>
          <a:p>
            <a:pPr algn="ctr"/>
            <a:r>
              <a:rPr sz="5000" b="1" i="0">
                <a:solidFill>
                  <a:srgbClr val="B8952A"/>
                </a:solidFill>
                <a:latin typeface="Arial Black"/>
              </a:rPr>
              <a:t>-23,4%</a:t>
            </a:r>
          </a:p>
        </p:txBody>
      </p:sp>
      <p:sp>
        <p:nvSpPr>
          <p:cNvPr id="16" name="TextBox 15"/>
          <p:cNvSpPr txBox="1"/>
          <p:nvPr/>
        </p:nvSpPr>
        <p:spPr>
          <a:xfrm>
            <a:off x="3200400" y="3154680"/>
            <a:ext cx="2651760" cy="365760"/>
          </a:xfrm>
          <a:prstGeom prst="rect">
            <a:avLst/>
          </a:prstGeom>
          <a:noFill/>
        </p:spPr>
        <p:txBody>
          <a:bodyPr wrap="square">
            <a:spAutoFit/>
          </a:bodyPr>
          <a:lstStyle/>
          <a:p>
            <a:pPr algn="ctr"/>
            <a:r>
              <a:rPr sz="1200" b="0" i="0">
                <a:solidFill>
                  <a:srgbClr val="5B91CC"/>
                </a:solidFill>
                <a:latin typeface="Arial"/>
              </a:rPr>
              <a:t>interanual</a:t>
            </a:r>
          </a:p>
        </p:txBody>
      </p:sp>
      <p:sp>
        <p:nvSpPr>
          <p:cNvPr id="17" name="Rectangle 16"/>
          <p:cNvSpPr/>
          <p:nvPr/>
        </p:nvSpPr>
        <p:spPr>
          <a:xfrm>
            <a:off x="3657600" y="3566160"/>
            <a:ext cx="1737360" cy="2286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3291840" y="3657600"/>
            <a:ext cx="2468880" cy="1371600"/>
          </a:xfrm>
          <a:prstGeom prst="rect">
            <a:avLst/>
          </a:prstGeom>
          <a:noFill/>
        </p:spPr>
        <p:txBody>
          <a:bodyPr wrap="square">
            <a:spAutoFit/>
          </a:bodyPr>
          <a:lstStyle/>
          <a:p>
            <a:pPr algn="ctr"/>
            <a:r>
              <a:rPr sz="1100" b="0" i="0">
                <a:solidFill>
                  <a:srgbClr val="FFFFFF"/>
                </a:solidFill>
                <a:latin typeface="Arial"/>
              </a:rPr>
              <a:t>Aparat. domesticos -34,1%
Maq. agricola -29,6%
Sin inversion en capacidad</a:t>
            </a:r>
          </a:p>
        </p:txBody>
      </p:sp>
      <p:sp>
        <p:nvSpPr>
          <p:cNvPr id="19" name="Rectangle 18"/>
          <p:cNvSpPr/>
          <p:nvPr/>
        </p:nvSpPr>
        <p:spPr>
          <a:xfrm>
            <a:off x="6080759" y="1143000"/>
            <a:ext cx="2651760" cy="41148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6080759" y="1143000"/>
            <a:ext cx="2651760" cy="411480"/>
          </a:xfrm>
          <a:prstGeom prst="rect">
            <a:avLst/>
          </a:prstGeom>
          <a:solidFill>
            <a:srgbClr val="C0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6080759" y="1161288"/>
            <a:ext cx="2651760" cy="393192"/>
          </a:xfrm>
          <a:prstGeom prst="rect">
            <a:avLst/>
          </a:prstGeom>
          <a:noFill/>
        </p:spPr>
        <p:txBody>
          <a:bodyPr wrap="square">
            <a:spAutoFit/>
          </a:bodyPr>
          <a:lstStyle/>
          <a:p>
            <a:pPr algn="ctr"/>
            <a:r>
              <a:rPr sz="1300" b="1" i="0">
                <a:solidFill>
                  <a:srgbClr val="FFFFFF"/>
                </a:solidFill>
                <a:latin typeface="Arial"/>
              </a:rPr>
              <a:t>Automotores</a:t>
            </a:r>
          </a:p>
        </p:txBody>
      </p:sp>
      <p:sp>
        <p:nvSpPr>
          <p:cNvPr id="22" name="TextBox 21"/>
          <p:cNvSpPr txBox="1"/>
          <p:nvPr/>
        </p:nvSpPr>
        <p:spPr>
          <a:xfrm>
            <a:off x="6080759" y="1645920"/>
            <a:ext cx="2651760" cy="1554480"/>
          </a:xfrm>
          <a:prstGeom prst="rect">
            <a:avLst/>
          </a:prstGeom>
          <a:noFill/>
        </p:spPr>
        <p:txBody>
          <a:bodyPr wrap="square">
            <a:spAutoFit/>
          </a:bodyPr>
          <a:lstStyle/>
          <a:p>
            <a:pPr algn="ctr"/>
            <a:r>
              <a:rPr sz="5000" b="1" i="0">
                <a:solidFill>
                  <a:srgbClr val="B8952A"/>
                </a:solidFill>
                <a:latin typeface="Arial Black"/>
              </a:rPr>
              <a:t>-15,9%</a:t>
            </a:r>
          </a:p>
        </p:txBody>
      </p:sp>
      <p:sp>
        <p:nvSpPr>
          <p:cNvPr id="23" name="TextBox 22"/>
          <p:cNvSpPr txBox="1"/>
          <p:nvPr/>
        </p:nvSpPr>
        <p:spPr>
          <a:xfrm>
            <a:off x="6080759" y="3154680"/>
            <a:ext cx="2651760" cy="365760"/>
          </a:xfrm>
          <a:prstGeom prst="rect">
            <a:avLst/>
          </a:prstGeom>
          <a:noFill/>
        </p:spPr>
        <p:txBody>
          <a:bodyPr wrap="square">
            <a:spAutoFit/>
          </a:bodyPr>
          <a:lstStyle/>
          <a:p>
            <a:pPr algn="ctr"/>
            <a:r>
              <a:rPr sz="1200" b="0" i="0">
                <a:solidFill>
                  <a:srgbClr val="5B91CC"/>
                </a:solidFill>
                <a:latin typeface="Arial"/>
              </a:rPr>
              <a:t>interanual</a:t>
            </a:r>
          </a:p>
        </p:txBody>
      </p:sp>
      <p:sp>
        <p:nvSpPr>
          <p:cNvPr id="24" name="Rectangle 23"/>
          <p:cNvSpPr/>
          <p:nvPr/>
        </p:nvSpPr>
        <p:spPr>
          <a:xfrm>
            <a:off x="6537959" y="3566160"/>
            <a:ext cx="1737360" cy="2286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6172199" y="3657600"/>
            <a:ext cx="2468880" cy="1371600"/>
          </a:xfrm>
          <a:prstGeom prst="rect">
            <a:avLst/>
          </a:prstGeom>
          <a:noFill/>
        </p:spPr>
        <p:txBody>
          <a:bodyPr wrap="square">
            <a:spAutoFit/>
          </a:bodyPr>
          <a:lstStyle/>
          <a:p>
            <a:pPr algn="ctr"/>
            <a:r>
              <a:rPr sz="1100" b="0" i="0">
                <a:solidFill>
                  <a:srgbClr val="FFFFFF"/>
                </a:solidFill>
                <a:latin typeface="Arial"/>
              </a:rPr>
              <a:t>Venta de 0km cae
Credito automotor caro
Ciclo de consumo frenado</a:t>
            </a:r>
          </a:p>
        </p:txBody>
      </p:sp>
      <p:sp>
        <p:nvSpPr>
          <p:cNvPr id="26" name="TextBox 25"/>
          <p:cNvSpPr txBox="1"/>
          <p:nvPr/>
        </p:nvSpPr>
        <p:spPr>
          <a:xfrm>
            <a:off x="274320" y="5349240"/>
            <a:ext cx="8595360" cy="320040"/>
          </a:xfrm>
          <a:prstGeom prst="rect">
            <a:avLst/>
          </a:prstGeom>
          <a:noFill/>
        </p:spPr>
        <p:txBody>
          <a:bodyPr wrap="square">
            <a:spAutoFit/>
          </a:bodyPr>
          <a:lstStyle/>
          <a:p>
            <a:pPr algn="ctr"/>
            <a:r>
              <a:rPr sz="1000" b="0" i="0">
                <a:solidFill>
                  <a:srgbClr val="2E6CB8"/>
                </a:solidFill>
                <a:latin typeface="Arial"/>
              </a:rPr>
              <a:t>Fuente: INDEC — IPI Manufacturero Mayo 2026</a:t>
            </a:r>
          </a:p>
        </p:txBody>
      </p:sp>
      <p:pic>
        <p:nvPicPr>
          <p:cNvPr id="27" name="Picture 26" descr="Kartal_Logo_trans.png"/>
          <p:cNvPicPr>
            <a:picLocks noChangeAspect="1"/>
          </p:cNvPicPr>
          <p:nvPr/>
        </p:nvPicPr>
        <p:blipFill>
          <a:blip r:embed="rId2"/>
          <a:stretch>
            <a:fillRect/>
          </a:stretch>
        </p:blipFill>
        <p:spPr>
          <a:xfrm>
            <a:off x="7772400" y="118872"/>
            <a:ext cx="1188720" cy="502920"/>
          </a:xfrm>
          <a:prstGeom prst="rect">
            <a:avLst/>
          </a:prstGeom>
        </p:spPr>
      </p:pic>
      <p:sp>
        <p:nvSpPr>
          <p:cNvPr id="28" name="TextBox 27"/>
          <p:cNvSpPr txBox="1"/>
          <p:nvPr/>
        </p:nvSpPr>
        <p:spPr>
          <a:xfrm>
            <a:off x="137160" y="6455664"/>
            <a:ext cx="8869680" cy="329184"/>
          </a:xfrm>
          <a:prstGeom prst="rect">
            <a:avLst/>
          </a:prstGeom>
          <a:noFill/>
        </p:spPr>
        <p:txBody>
          <a:bodyPr wrap="square">
            <a:spAutoFit/>
          </a:bodyPr>
          <a:lstStyle/>
          <a:p>
            <a:pPr algn="ctr"/>
            <a:r>
              <a:rPr sz="900" b="1" i="1">
                <a:solidFill>
                  <a:srgbClr val="B8952A"/>
                </a:solidFill>
                <a:latin typeface="Arial"/>
              </a:rPr>
              <a:t>«Cuando el rebote mensual es de 0,4% y la caída anual es de 5,7%, la recuperación está en el discurso.»</a:t>
            </a:r>
          </a:p>
        </p:txBody>
      </p:sp>
      <p:sp>
        <p:nvSpPr>
          <p:cNvPr id="29" name="TextBox 28"/>
          <p:cNvSpPr txBox="1"/>
          <p:nvPr/>
        </p:nvSpPr>
        <p:spPr>
          <a:xfrm>
            <a:off x="0" y="6693408"/>
            <a:ext cx="9144000" cy="164592"/>
          </a:xfrm>
          <a:prstGeom prst="rect">
            <a:avLst/>
          </a:prstGeom>
          <a:noFill/>
        </p:spPr>
        <p:txBody>
          <a:bodyPr wrap="square">
            <a:spAutoFit/>
          </a:bodyPr>
          <a:lstStyle/>
          <a:p>
            <a:pPr algn="ctr"/>
            <a:r>
              <a:rPr sz="900" b="0" i="0">
                <a:solidFill>
                  <a:srgbClr val="B8952A"/>
                </a:solidFill>
                <a:latin typeface="Arial"/>
              </a:rPr>
              <a:t>KARTAL Consulting  ·  kartal.com.ar</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274320" y="320040"/>
            <a:ext cx="8595360" cy="685800"/>
          </a:xfrm>
          <a:prstGeom prst="rect">
            <a:avLst/>
          </a:prstGeom>
          <a:noFill/>
        </p:spPr>
        <p:txBody>
          <a:bodyPr wrap="square">
            <a:spAutoFit/>
          </a:bodyPr>
          <a:lstStyle/>
          <a:p>
            <a:pPr algn="ctr"/>
            <a:r>
              <a:rPr sz="3000" b="1" i="0">
                <a:solidFill>
                  <a:srgbClr val="FFFFFF"/>
                </a:solidFill>
                <a:latin typeface="Arial Black"/>
              </a:rPr>
              <a:t>POR QUE LA INDUSTRIA NO REBOTA</a:t>
            </a:r>
          </a:p>
        </p:txBody>
      </p:sp>
      <p:sp>
        <p:nvSpPr>
          <p:cNvPr id="4" name="Rectangle 3"/>
          <p:cNvSpPr/>
          <p:nvPr/>
        </p:nvSpPr>
        <p:spPr>
          <a:xfrm>
            <a:off x="320040" y="1188720"/>
            <a:ext cx="2651760" cy="64008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320040" y="1207008"/>
            <a:ext cx="2651760" cy="603504"/>
          </a:xfrm>
          <a:prstGeom prst="rect">
            <a:avLst/>
          </a:prstGeom>
          <a:noFill/>
        </p:spPr>
        <p:txBody>
          <a:bodyPr wrap="square">
            <a:spAutoFit/>
          </a:bodyPr>
          <a:lstStyle/>
          <a:p>
            <a:pPr algn="ctr"/>
            <a:r>
              <a:rPr sz="2600" b="1" i="0">
                <a:solidFill>
                  <a:srgbClr val="17253D"/>
                </a:solidFill>
                <a:latin typeface="Arial Black"/>
              </a:rPr>
              <a:t>01</a:t>
            </a:r>
          </a:p>
        </p:txBody>
      </p:sp>
      <p:sp>
        <p:nvSpPr>
          <p:cNvPr id="6" name="TextBox 5"/>
          <p:cNvSpPr txBox="1"/>
          <p:nvPr/>
        </p:nvSpPr>
        <p:spPr>
          <a:xfrm>
            <a:off x="320040" y="1920240"/>
            <a:ext cx="2651760" cy="1005840"/>
          </a:xfrm>
          <a:prstGeom prst="rect">
            <a:avLst/>
          </a:prstGeom>
          <a:noFill/>
        </p:spPr>
        <p:txBody>
          <a:bodyPr wrap="square">
            <a:spAutoFit/>
          </a:bodyPr>
          <a:lstStyle/>
          <a:p>
            <a:pPr algn="ctr"/>
            <a:r>
              <a:rPr sz="1600" b="1" i="0">
                <a:solidFill>
                  <a:srgbClr val="FFFFFF"/>
                </a:solidFill>
                <a:latin typeface="Arial"/>
              </a:rPr>
              <a:t>APERTURA
IMPORTADORA</a:t>
            </a:r>
          </a:p>
        </p:txBody>
      </p:sp>
      <p:sp>
        <p:nvSpPr>
          <p:cNvPr id="7" name="Rectangle 6"/>
          <p:cNvSpPr/>
          <p:nvPr/>
        </p:nvSpPr>
        <p:spPr>
          <a:xfrm>
            <a:off x="685800" y="2971800"/>
            <a:ext cx="1920240" cy="22860"/>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11479" y="3108960"/>
            <a:ext cx="2468880" cy="2011680"/>
          </a:xfrm>
          <a:prstGeom prst="rect">
            <a:avLst/>
          </a:prstGeom>
          <a:noFill/>
        </p:spPr>
        <p:txBody>
          <a:bodyPr wrap="square">
            <a:spAutoFit/>
          </a:bodyPr>
          <a:lstStyle/>
          <a:p>
            <a:pPr algn="ctr"/>
            <a:r>
              <a:rPr sz="1200" b="0" i="0">
                <a:solidFill>
                  <a:srgbClr val="5B91CC"/>
                </a:solidFill>
                <a:latin typeface="Arial"/>
              </a:rPr>
              <a:t>Abarata bienes del exterior
Sustituye produccion local
Textiles, electrodomesticos, maquinaria</a:t>
            </a:r>
          </a:p>
        </p:txBody>
      </p:sp>
      <p:sp>
        <p:nvSpPr>
          <p:cNvPr id="9" name="Rectangle 8"/>
          <p:cNvSpPr/>
          <p:nvPr/>
        </p:nvSpPr>
        <p:spPr>
          <a:xfrm>
            <a:off x="3200400" y="1188720"/>
            <a:ext cx="2651760" cy="64008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200400" y="1207008"/>
            <a:ext cx="2651760" cy="603504"/>
          </a:xfrm>
          <a:prstGeom prst="rect">
            <a:avLst/>
          </a:prstGeom>
          <a:noFill/>
        </p:spPr>
        <p:txBody>
          <a:bodyPr wrap="square">
            <a:spAutoFit/>
          </a:bodyPr>
          <a:lstStyle/>
          <a:p>
            <a:pPr algn="ctr"/>
            <a:r>
              <a:rPr sz="2600" b="1" i="0">
                <a:solidFill>
                  <a:srgbClr val="17253D"/>
                </a:solidFill>
                <a:latin typeface="Arial Black"/>
              </a:rPr>
              <a:t>02</a:t>
            </a:r>
          </a:p>
        </p:txBody>
      </p:sp>
      <p:sp>
        <p:nvSpPr>
          <p:cNvPr id="11" name="TextBox 10"/>
          <p:cNvSpPr txBox="1"/>
          <p:nvPr/>
        </p:nvSpPr>
        <p:spPr>
          <a:xfrm>
            <a:off x="3200400" y="1920240"/>
            <a:ext cx="2651760" cy="1005840"/>
          </a:xfrm>
          <a:prstGeom prst="rect">
            <a:avLst/>
          </a:prstGeom>
          <a:noFill/>
        </p:spPr>
        <p:txBody>
          <a:bodyPr wrap="square">
            <a:spAutoFit/>
          </a:bodyPr>
          <a:lstStyle/>
          <a:p>
            <a:pPr algn="ctr"/>
            <a:r>
              <a:rPr sz="1600" b="1" i="0">
                <a:solidFill>
                  <a:srgbClr val="FFFFFF"/>
                </a:solidFill>
                <a:latin typeface="Arial"/>
              </a:rPr>
              <a:t>CAIDA DE
DEMANDA INTERNA</a:t>
            </a:r>
          </a:p>
        </p:txBody>
      </p:sp>
      <p:sp>
        <p:nvSpPr>
          <p:cNvPr id="12" name="Rectangle 11"/>
          <p:cNvSpPr/>
          <p:nvPr/>
        </p:nvSpPr>
        <p:spPr>
          <a:xfrm>
            <a:off x="3566160" y="2971800"/>
            <a:ext cx="1920240" cy="22860"/>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291840" y="3108960"/>
            <a:ext cx="2468880" cy="2011680"/>
          </a:xfrm>
          <a:prstGeom prst="rect">
            <a:avLst/>
          </a:prstGeom>
          <a:noFill/>
        </p:spPr>
        <p:txBody>
          <a:bodyPr wrap="square">
            <a:spAutoFit/>
          </a:bodyPr>
          <a:lstStyle/>
          <a:p>
            <a:pPr algn="ctr"/>
            <a:r>
              <a:rPr sz="1200" b="0" i="0">
                <a:solidFill>
                  <a:srgbClr val="5B91CC"/>
                </a:solidFill>
                <a:latin typeface="Arial"/>
              </a:rPr>
              <a:t>Ajuste fiscal comprime consumo
Salario real sin recuperacion
Menos pesos para gastar en manufactura</a:t>
            </a:r>
          </a:p>
        </p:txBody>
      </p:sp>
      <p:sp>
        <p:nvSpPr>
          <p:cNvPr id="14" name="Rectangle 13"/>
          <p:cNvSpPr/>
          <p:nvPr/>
        </p:nvSpPr>
        <p:spPr>
          <a:xfrm>
            <a:off x="6080759" y="1188720"/>
            <a:ext cx="2651760" cy="64008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080759" y="1207008"/>
            <a:ext cx="2651760" cy="603504"/>
          </a:xfrm>
          <a:prstGeom prst="rect">
            <a:avLst/>
          </a:prstGeom>
          <a:noFill/>
        </p:spPr>
        <p:txBody>
          <a:bodyPr wrap="square">
            <a:spAutoFit/>
          </a:bodyPr>
          <a:lstStyle/>
          <a:p>
            <a:pPr algn="ctr"/>
            <a:r>
              <a:rPr sz="2600" b="1" i="0">
                <a:solidFill>
                  <a:srgbClr val="17253D"/>
                </a:solidFill>
                <a:latin typeface="Arial Black"/>
              </a:rPr>
              <a:t>03</a:t>
            </a:r>
          </a:p>
        </p:txBody>
      </p:sp>
      <p:sp>
        <p:nvSpPr>
          <p:cNvPr id="16" name="TextBox 15"/>
          <p:cNvSpPr txBox="1"/>
          <p:nvPr/>
        </p:nvSpPr>
        <p:spPr>
          <a:xfrm>
            <a:off x="6080759" y="1920240"/>
            <a:ext cx="2651760" cy="1005840"/>
          </a:xfrm>
          <a:prstGeom prst="rect">
            <a:avLst/>
          </a:prstGeom>
          <a:noFill/>
        </p:spPr>
        <p:txBody>
          <a:bodyPr wrap="square">
            <a:spAutoFit/>
          </a:bodyPr>
          <a:lstStyle/>
          <a:p>
            <a:pPr algn="ctr"/>
            <a:r>
              <a:rPr sz="1600" b="1" i="0">
                <a:solidFill>
                  <a:srgbClr val="FFFFFF"/>
                </a:solidFill>
                <a:latin typeface="Arial"/>
              </a:rPr>
              <a:t>COSTO FINANCIERO
ELEVADO</a:t>
            </a:r>
          </a:p>
        </p:txBody>
      </p:sp>
      <p:sp>
        <p:nvSpPr>
          <p:cNvPr id="17" name="Rectangle 16"/>
          <p:cNvSpPr/>
          <p:nvPr/>
        </p:nvSpPr>
        <p:spPr>
          <a:xfrm>
            <a:off x="6446520" y="2971800"/>
            <a:ext cx="1920240" cy="22860"/>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172199" y="3108960"/>
            <a:ext cx="2468880" cy="2011680"/>
          </a:xfrm>
          <a:prstGeom prst="rect">
            <a:avLst/>
          </a:prstGeom>
          <a:noFill/>
        </p:spPr>
        <p:txBody>
          <a:bodyPr wrap="square">
            <a:spAutoFit/>
          </a:bodyPr>
          <a:lstStyle/>
          <a:p>
            <a:pPr algn="ctr"/>
            <a:r>
              <a:rPr sz="1200" b="0" i="0">
                <a:solidFill>
                  <a:srgbClr val="5B91CC"/>
                </a:solidFill>
                <a:latin typeface="Arial"/>
              </a:rPr>
              <a:t>Tasas altas = inversion frenada
Capital de trabajo caro para PyMEs
Nadie amplia capacidad instalada</a:t>
            </a:r>
          </a:p>
        </p:txBody>
      </p:sp>
      <p:sp>
        <p:nvSpPr>
          <p:cNvPr id="19" name="TextBox 18"/>
          <p:cNvSpPr txBox="1"/>
          <p:nvPr/>
        </p:nvSpPr>
        <p:spPr>
          <a:xfrm>
            <a:off x="457200" y="5074920"/>
            <a:ext cx="8229600" cy="411480"/>
          </a:xfrm>
          <a:prstGeom prst="rect">
            <a:avLst/>
          </a:prstGeom>
          <a:noFill/>
        </p:spPr>
        <p:txBody>
          <a:bodyPr wrap="square">
            <a:spAutoFit/>
          </a:bodyPr>
          <a:lstStyle/>
          <a:p>
            <a:pPr algn="ctr"/>
            <a:r>
              <a:rPr sz="1300" b="1" i="0">
                <a:solidFill>
                  <a:srgbClr val="B8952A"/>
                </a:solidFill>
                <a:latin typeface="Arial"/>
              </a:rPr>
              <a:t>Los tres operan simultaneamente. No hay uno que se resuelva sin el otro.</a:t>
            </a:r>
          </a:p>
        </p:txBody>
      </p:sp>
      <p:pic>
        <p:nvPicPr>
          <p:cNvPr id="20" name="Picture 19" descr="Kartal_Logo_trans.png"/>
          <p:cNvPicPr>
            <a:picLocks noChangeAspect="1"/>
          </p:cNvPicPr>
          <p:nvPr/>
        </p:nvPicPr>
        <p:blipFill>
          <a:blip r:embed="rId2"/>
          <a:stretch>
            <a:fillRect/>
          </a:stretch>
        </p:blipFill>
        <p:spPr>
          <a:xfrm>
            <a:off x="7772400" y="118872"/>
            <a:ext cx="1188720" cy="502920"/>
          </a:xfrm>
          <a:prstGeom prst="rect">
            <a:avLst/>
          </a:prstGeom>
        </p:spPr>
      </p:pic>
      <p:sp>
        <p:nvSpPr>
          <p:cNvPr id="21" name="TextBox 20"/>
          <p:cNvSpPr txBox="1"/>
          <p:nvPr/>
        </p:nvSpPr>
        <p:spPr>
          <a:xfrm>
            <a:off x="137160" y="6455664"/>
            <a:ext cx="8869680" cy="329184"/>
          </a:xfrm>
          <a:prstGeom prst="rect">
            <a:avLst/>
          </a:prstGeom>
          <a:noFill/>
        </p:spPr>
        <p:txBody>
          <a:bodyPr wrap="square">
            <a:spAutoFit/>
          </a:bodyPr>
          <a:lstStyle/>
          <a:p>
            <a:pPr algn="ctr"/>
            <a:r>
              <a:rPr sz="900" b="1" i="1">
                <a:solidFill>
                  <a:srgbClr val="B8952A"/>
                </a:solidFill>
                <a:latin typeface="Arial"/>
              </a:rPr>
              <a:t>«Cuando el rebote mensual es de 0,4% y la caída anual es de 5,7%, la recuperación está en el discurso.»</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6858000"/>
          </a:xfrm>
          <a:prstGeom prst="rect">
            <a:avLst/>
          </a:prstGeom>
          <a:solidFill>
            <a:srgbClr val="F4F7F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9144000" cy="100584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274320" y="182880"/>
            <a:ext cx="8595360" cy="640080"/>
          </a:xfrm>
          <a:prstGeom prst="rect">
            <a:avLst/>
          </a:prstGeom>
          <a:noFill/>
        </p:spPr>
        <p:txBody>
          <a:bodyPr wrap="square">
            <a:spAutoFit/>
          </a:bodyPr>
          <a:lstStyle/>
          <a:p>
            <a:pPr algn="ctr"/>
            <a:r>
              <a:rPr sz="2300" b="1" i="0">
                <a:solidFill>
                  <a:srgbClr val="FFFFFF"/>
                </a:solidFill>
                <a:latin typeface="Arial Black"/>
              </a:rPr>
              <a:t>LO QUE ESTO SIGNIFICA PARA QUIENES DECIDEN</a:t>
            </a:r>
          </a:p>
        </p:txBody>
      </p:sp>
      <p:sp>
        <p:nvSpPr>
          <p:cNvPr id="5" name="Rectangle 4"/>
          <p:cNvSpPr/>
          <p:nvPr/>
        </p:nvSpPr>
        <p:spPr>
          <a:xfrm>
            <a:off x="274320" y="1188720"/>
            <a:ext cx="109728" cy="128016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02920" y="1234440"/>
            <a:ext cx="3200400" cy="457200"/>
          </a:xfrm>
          <a:prstGeom prst="rect">
            <a:avLst/>
          </a:prstGeom>
          <a:noFill/>
        </p:spPr>
        <p:txBody>
          <a:bodyPr wrap="square">
            <a:spAutoFit/>
          </a:bodyPr>
          <a:lstStyle/>
          <a:p>
            <a:pPr algn="l"/>
            <a:r>
              <a:rPr sz="1200" b="1" i="0">
                <a:solidFill>
                  <a:srgbClr val="17253D"/>
                </a:solidFill>
                <a:latin typeface="Arial"/>
              </a:rPr>
              <a:t>EMPRESAS INDUSTRIALES</a:t>
            </a:r>
          </a:p>
        </p:txBody>
      </p:sp>
      <p:sp>
        <p:nvSpPr>
          <p:cNvPr id="7" name="TextBox 6"/>
          <p:cNvSpPr txBox="1"/>
          <p:nvPr/>
        </p:nvSpPr>
        <p:spPr>
          <a:xfrm>
            <a:off x="502920" y="1691640"/>
            <a:ext cx="5303520" cy="685800"/>
          </a:xfrm>
          <a:prstGeom prst="rect">
            <a:avLst/>
          </a:prstGeom>
          <a:noFill/>
        </p:spPr>
        <p:txBody>
          <a:bodyPr wrap="square">
            <a:spAutoFit/>
          </a:bodyPr>
          <a:lstStyle/>
          <a:p>
            <a:pPr algn="l"/>
            <a:r>
              <a:rPr sz="1100" b="0" i="0">
                <a:solidFill>
                  <a:srgbClr val="17253D"/>
                </a:solidFill>
                <a:latin typeface="Arial"/>
              </a:rPr>
              <a:t>El escenario base H2 2026 es estabilizacion, no recuperacion. Presupuestos deben recalibrarse antes del 15 de julio.</a:t>
            </a:r>
          </a:p>
        </p:txBody>
      </p:sp>
      <p:sp>
        <p:nvSpPr>
          <p:cNvPr id="8" name="Rectangle 7"/>
          <p:cNvSpPr/>
          <p:nvPr/>
        </p:nvSpPr>
        <p:spPr>
          <a:xfrm>
            <a:off x="6035040" y="1463040"/>
            <a:ext cx="2834640" cy="50292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053328" y="1481328"/>
            <a:ext cx="2798064" cy="466344"/>
          </a:xfrm>
          <a:prstGeom prst="rect">
            <a:avLst/>
          </a:prstGeom>
          <a:noFill/>
        </p:spPr>
        <p:txBody>
          <a:bodyPr wrap="square">
            <a:spAutoFit/>
          </a:bodyPr>
          <a:lstStyle/>
          <a:p>
            <a:pPr algn="ctr"/>
            <a:r>
              <a:rPr sz="1100" b="1" i="0">
                <a:solidFill>
                  <a:srgbClr val="FFFFFF"/>
                </a:solidFill>
                <a:latin typeface="Arial"/>
              </a:rPr>
              <a:t>Recalibrar proyecciones ahora</a:t>
            </a:r>
          </a:p>
        </p:txBody>
      </p:sp>
      <p:sp>
        <p:nvSpPr>
          <p:cNvPr id="10" name="Rectangle 9"/>
          <p:cNvSpPr/>
          <p:nvPr/>
        </p:nvSpPr>
        <p:spPr>
          <a:xfrm>
            <a:off x="274320" y="2743200"/>
            <a:ext cx="109728" cy="128016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502920" y="2788920"/>
            <a:ext cx="3200400" cy="457200"/>
          </a:xfrm>
          <a:prstGeom prst="rect">
            <a:avLst/>
          </a:prstGeom>
          <a:noFill/>
        </p:spPr>
        <p:txBody>
          <a:bodyPr wrap="square">
            <a:spAutoFit/>
          </a:bodyPr>
          <a:lstStyle/>
          <a:p>
            <a:pPr algn="l"/>
            <a:r>
              <a:rPr sz="1200" b="1" i="0">
                <a:solidFill>
                  <a:srgbClr val="1E4D96"/>
                </a:solidFill>
                <a:latin typeface="Arial"/>
              </a:rPr>
              <a:t>MAQUINARIA Y BIENES DE CAPITAL</a:t>
            </a:r>
          </a:p>
        </p:txBody>
      </p:sp>
      <p:sp>
        <p:nvSpPr>
          <p:cNvPr id="12" name="TextBox 11"/>
          <p:cNvSpPr txBox="1"/>
          <p:nvPr/>
        </p:nvSpPr>
        <p:spPr>
          <a:xfrm>
            <a:off x="502920" y="3246120"/>
            <a:ext cx="5303520" cy="685800"/>
          </a:xfrm>
          <a:prstGeom prst="rect">
            <a:avLst/>
          </a:prstGeom>
          <a:noFill/>
        </p:spPr>
        <p:txBody>
          <a:bodyPr wrap="square">
            <a:spAutoFit/>
          </a:bodyPr>
          <a:lstStyle/>
          <a:p>
            <a:pPr algn="l"/>
            <a:r>
              <a:rPr sz="1100" b="0" i="0">
                <a:solidFill>
                  <a:srgbClr val="17253D"/>
                </a:solidFill>
                <a:latin typeface="Arial"/>
              </a:rPr>
              <a:t>La caida de -23,4% senializa que el sector no esta invirtiendo en capacidad. Diversificar hacia mercados exportadores.</a:t>
            </a:r>
          </a:p>
        </p:txBody>
      </p:sp>
      <p:sp>
        <p:nvSpPr>
          <p:cNvPr id="13" name="Rectangle 12"/>
          <p:cNvSpPr/>
          <p:nvPr/>
        </p:nvSpPr>
        <p:spPr>
          <a:xfrm>
            <a:off x="6035040" y="3017520"/>
            <a:ext cx="2834640" cy="50292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053328" y="3035808"/>
            <a:ext cx="2798064" cy="466344"/>
          </a:xfrm>
          <a:prstGeom prst="rect">
            <a:avLst/>
          </a:prstGeom>
          <a:noFill/>
        </p:spPr>
        <p:txBody>
          <a:bodyPr wrap="square">
            <a:spAutoFit/>
          </a:bodyPr>
          <a:lstStyle/>
          <a:p>
            <a:pPr algn="ctr"/>
            <a:r>
              <a:rPr sz="1100" b="1" i="0">
                <a:solidFill>
                  <a:srgbClr val="FFFFFF"/>
                </a:solidFill>
                <a:latin typeface="Arial"/>
              </a:rPr>
              <a:t>Evaluar exportacion regional</a:t>
            </a:r>
          </a:p>
        </p:txBody>
      </p:sp>
      <p:sp>
        <p:nvSpPr>
          <p:cNvPr id="15" name="Rectangle 14"/>
          <p:cNvSpPr/>
          <p:nvPr/>
        </p:nvSpPr>
        <p:spPr>
          <a:xfrm>
            <a:off x="274320" y="4297680"/>
            <a:ext cx="109728" cy="1280160"/>
          </a:xfrm>
          <a:prstGeom prst="rect">
            <a:avLst/>
          </a:prstGeom>
          <a:solidFill>
            <a:srgbClr val="8B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502920" y="4343400"/>
            <a:ext cx="3200400" cy="457200"/>
          </a:xfrm>
          <a:prstGeom prst="rect">
            <a:avLst/>
          </a:prstGeom>
          <a:noFill/>
        </p:spPr>
        <p:txBody>
          <a:bodyPr wrap="square">
            <a:spAutoFit/>
          </a:bodyPr>
          <a:lstStyle/>
          <a:p>
            <a:pPr algn="l"/>
            <a:r>
              <a:rPr sz="1200" b="1" i="0">
                <a:solidFill>
                  <a:srgbClr val="8B0000"/>
                </a:solidFill>
                <a:latin typeface="Arial"/>
              </a:rPr>
              <a:t>CONSUMO / RETAIL</a:t>
            </a:r>
          </a:p>
        </p:txBody>
      </p:sp>
      <p:sp>
        <p:nvSpPr>
          <p:cNvPr id="17" name="TextBox 16"/>
          <p:cNvSpPr txBox="1"/>
          <p:nvPr/>
        </p:nvSpPr>
        <p:spPr>
          <a:xfrm>
            <a:off x="502920" y="4800600"/>
            <a:ext cx="5303520" cy="685800"/>
          </a:xfrm>
          <a:prstGeom prst="rect">
            <a:avLst/>
          </a:prstGeom>
          <a:noFill/>
        </p:spPr>
        <p:txBody>
          <a:bodyPr wrap="square">
            <a:spAutoFit/>
          </a:bodyPr>
          <a:lstStyle/>
          <a:p>
            <a:pPr algn="l"/>
            <a:r>
              <a:rPr sz="1100" b="0" i="0">
                <a:solidFill>
                  <a:srgbClr val="17253D"/>
                </a:solidFill>
                <a:latin typeface="Arial"/>
              </a:rPr>
              <a:t>Automotores, electrodomesticos y textil siguen contrayendo. Sin rebote visible de demanda en el corto plazo.</a:t>
            </a:r>
          </a:p>
        </p:txBody>
      </p:sp>
      <p:sp>
        <p:nvSpPr>
          <p:cNvPr id="18" name="Rectangle 17"/>
          <p:cNvSpPr/>
          <p:nvPr/>
        </p:nvSpPr>
        <p:spPr>
          <a:xfrm>
            <a:off x="6035040" y="4572000"/>
            <a:ext cx="2834640" cy="502920"/>
          </a:xfrm>
          <a:prstGeom prst="rect">
            <a:avLst/>
          </a:prstGeom>
          <a:solidFill>
            <a:srgbClr val="8B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053328" y="4590288"/>
            <a:ext cx="2798064" cy="466344"/>
          </a:xfrm>
          <a:prstGeom prst="rect">
            <a:avLst/>
          </a:prstGeom>
          <a:noFill/>
        </p:spPr>
        <p:txBody>
          <a:bodyPr wrap="square">
            <a:spAutoFit/>
          </a:bodyPr>
          <a:lstStyle/>
          <a:p>
            <a:pPr algn="ctr"/>
            <a:r>
              <a:rPr sz="1100" b="1" i="0">
                <a:solidFill>
                  <a:srgbClr val="FFFFFF"/>
                </a:solidFill>
                <a:latin typeface="Arial"/>
              </a:rPr>
              <a:t>Revisar volumen Q3 a la baja</a:t>
            </a:r>
          </a:p>
        </p:txBody>
      </p:sp>
      <p:pic>
        <p:nvPicPr>
          <p:cNvPr id="20" name="Picture 19" descr="Kartal_Logo_trans.png"/>
          <p:cNvPicPr>
            <a:picLocks noChangeAspect="1"/>
          </p:cNvPicPr>
          <p:nvPr/>
        </p:nvPicPr>
        <p:blipFill>
          <a:blip r:embed="rId2"/>
          <a:stretch>
            <a:fillRect/>
          </a:stretch>
        </p:blipFill>
        <p:spPr>
          <a:xfrm>
            <a:off x="7772400" y="118872"/>
            <a:ext cx="1188720" cy="502920"/>
          </a:xfrm>
          <a:prstGeom prst="rect">
            <a:avLst/>
          </a:prstGeom>
        </p:spPr>
      </p:pic>
      <p:sp>
        <p:nvSpPr>
          <p:cNvPr id="21" name="TextBox 20"/>
          <p:cNvSpPr txBox="1"/>
          <p:nvPr/>
        </p:nvSpPr>
        <p:spPr>
          <a:xfrm>
            <a:off x="137160" y="6455664"/>
            <a:ext cx="8869680" cy="329184"/>
          </a:xfrm>
          <a:prstGeom prst="rect">
            <a:avLst/>
          </a:prstGeom>
          <a:noFill/>
        </p:spPr>
        <p:txBody>
          <a:bodyPr wrap="square">
            <a:spAutoFit/>
          </a:bodyPr>
          <a:lstStyle/>
          <a:p>
            <a:pPr algn="ctr"/>
            <a:r>
              <a:rPr sz="900" b="1" i="1">
                <a:solidFill>
                  <a:srgbClr val="B8952A"/>
                </a:solidFill>
                <a:latin typeface="Arial"/>
              </a:rPr>
              <a:t>«Cuando el rebote mensual es de 0,4% y la caída anual es de 5,7%, la recuperación está en el discurso.»</a:t>
            </a:r>
          </a:p>
        </p:txBody>
      </p:sp>
      <p:sp>
        <p:nvSpPr>
          <p:cNvPr id="22" name="TextBox 21"/>
          <p:cNvSpPr txBox="1"/>
          <p:nvPr/>
        </p:nvSpPr>
        <p:spPr>
          <a:xfrm>
            <a:off x="0" y="6693408"/>
            <a:ext cx="9144000" cy="164592"/>
          </a:xfrm>
          <a:prstGeom prst="rect">
            <a:avLst/>
          </a:prstGeom>
          <a:noFill/>
        </p:spPr>
        <p:txBody>
          <a:bodyPr wrap="square">
            <a:spAutoFit/>
          </a:bodyPr>
          <a:lstStyle/>
          <a:p>
            <a:pPr algn="ctr"/>
            <a:r>
              <a:rPr sz="900" b="0" i="0">
                <a:solidFill>
                  <a:srgbClr val="B8952A"/>
                </a:solidFill>
                <a:latin typeface="Arial"/>
              </a:rPr>
              <a:t>KARTAL Consulting  ·  kartal.com.ar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