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Un informe de la consultora Analytica en base a datos del INDEC muestra que el peso de las importaciones puerta a puerta sobre la venta de indumentaria y electronica en centros comerciales se cuadriplico en dos anos: de menos del 10% en 2024 a cerca del 40% en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Hook. El peso de las importaciones puerta a puerta sobre la venta de indumentaria y electronica en los centros comerciales relevados por el INDEC paso de menos del 10% en 2024 a en torno al 40% en 2026, segun Analytica.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El peso de las importaciones puerta a puerta sobre la venta de indumentaria y electronica se cuadriplico en dos anos: de menos del 10% en 2024 a en torno al 40% en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Contraste. Los electrodomesticos importados son 54,3% mas accesibles que en noviembre 2023 para un ingreso promedio. En simultaneo, la produccion nacional de electronica, textiles y electrodomesticos cae entre 40% y 60% respecto al promedio de los ultimos diez anos.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costo humano. El Grupo Mirgor despidio 300 trabajadores esta semana en Rio Grande, Tierra del Fuego -una de las provincias mas expuestas a la sustitucion de produccion nacional de electronica por importacion puerta a puerta. Este es el dato que convierte la estadistica en una historia concreta.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La produccion de electronica, textiles y electrodomesticos cae entre 40% y 60% respecto al promedio de los ultimos diez anos, muy por encima del -9,3% promedio de toda la industria manufacturera.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Implicancias estrategicas. Tres acciones: 1) Medir la exposicion real de cada categoria de producto al courier. 2) Revisar produccion e inventario ante una posible apreciacion cambiaria que profundice la sustitucion. 3) Competir en diferenciacion de producto y servicio, no solo en precio.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Cierre. La cita del director resume la tension central del informe: la apertura importadora abarata precios para el consumidor y al mismo tiempo debilita la produccion y el empleo local. Una estrategia empresarial completa tiene que atender ambos lados.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LAS IMPORTACIONES PUERTA A PUERTA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E3A73E"/>
                </a:solidFill>
                <a:latin typeface="Arial Black"/>
              </a:rPr>
              <a:t>SE CUADRUPLICARON EN DOS AÑOS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El peso del courier sobre la venta de indumentaria y electrónica en centros
comerciales pasó de menos del 10% en 2024 a cerca del 40% en 2026</a:t>
            </a:r>
          </a:p>
        </p:txBody>
      </p:sp>
      <p:sp>
        <p:nvSpPr>
          <p:cNvPr id="8" name="Down Arrow 7"/>
          <p:cNvSpPr/>
          <p:nvPr/>
        </p:nvSpPr>
        <p:spPr>
          <a:xfrm>
            <a:off x="548640" y="3072384"/>
            <a:ext cx="137160" cy="178308"/>
          </a:xfrm>
          <a:prstGeom prst="downArrow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3017520"/>
            <a:ext cx="246888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E3A73E"/>
                </a:solidFill>
                <a:latin typeface="Arial Black"/>
              </a:rPr>
              <a:t>23,5</a:t>
            </a:r>
            <a:r>
              <a:rPr sz="2000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58444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ventas en supermercados del rubro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2044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Up Arrow 11"/>
          <p:cNvSpPr/>
          <p:nvPr/>
        </p:nvSpPr>
        <p:spPr>
          <a:xfrm>
            <a:off x="3794760" y="3072384"/>
            <a:ext cx="137160" cy="178308"/>
          </a:xfrm>
          <a:prstGeom prst="upArrow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023360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F3EFE6"/>
                </a:solidFill>
                <a:latin typeface="Arial Black"/>
              </a:rPr>
              <a:t>737</a:t>
            </a:r>
            <a:r>
              <a:rPr sz="200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94760" y="3584448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importación de celulares, 1er semestre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Analytica en base a INDEC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9 de septiembre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EL COURIER YA ES 4 DE CADA 10 VENTAS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E3A73E"/>
                </a:solidFill>
                <a:latin typeface="Arial Black"/>
              </a:rPr>
              <a:t>~40</a:t>
            </a:r>
            <a:r>
              <a:rPr sz="4200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ya llega por courier en indumentaria y electrónica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Menos del 10% en 2024   ·   Analytica en base a INDEC,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«Lo que se abarata en la puerta de tu casa, se paga en la fábrica de al lado.»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PANORAMA COMPLETO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EL COURIER YA PESA COMO NUNCA</a:t>
            </a:r>
          </a:p>
        </p:txBody>
      </p:sp>
      <p:pic>
        <p:nvPicPr>
          <p:cNvPr id="7" name="Picture 6" descr="importaciones_puerta_a_puerta_2026_peso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93" y="960120"/>
            <a:ext cx="6578412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DOS CARAS DE LA MISMA APERTURA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MÁS ACCESIBLE</a:t>
            </a:r>
          </a:p>
        </p:txBody>
      </p:sp>
      <p:sp>
        <p:nvSpPr>
          <p:cNvPr id="10" name="Up Arrow 9"/>
          <p:cNvSpPr/>
          <p:nvPr/>
        </p:nvSpPr>
        <p:spPr>
          <a:xfrm>
            <a:off x="3749039" y="1847088"/>
            <a:ext cx="201168" cy="261518"/>
          </a:xfrm>
          <a:prstGeom prst="upArrow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800" b="1">
                <a:solidFill>
                  <a:srgbClr val="F3EFE6"/>
                </a:solidFill>
                <a:latin typeface="Arial Black"/>
              </a:rPr>
              <a:t>+54,3</a:t>
            </a:r>
            <a:r>
              <a:rPr sz="216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Electrodomésticos, más accesibles que en nov-2023 para un ingreso promedio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MÁS DÉBIL</a:t>
            </a:r>
          </a:p>
        </p:txBody>
      </p:sp>
      <p:sp>
        <p:nvSpPr>
          <p:cNvPr id="16" name="Down Arrow 15"/>
          <p:cNvSpPr/>
          <p:nvPr/>
        </p:nvSpPr>
        <p:spPr>
          <a:xfrm>
            <a:off x="8001000" y="1920240"/>
            <a:ext cx="201168" cy="261518"/>
          </a:xfrm>
          <a:prstGeom prst="downArrow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74920" y="1965960"/>
            <a:ext cx="32461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 i="0">
                <a:solidFill>
                  <a:srgbClr val="F3EFE6"/>
                </a:solidFill>
                <a:latin typeface="Arial Black"/>
              </a:rPr>
              <a:t>-40% a -60%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Caída de la producción de electrónica, textiles y electrodomésticos vs. el promedio de 10 años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Precios más bajos para el consumidor, producción más débil para el país.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«Lo que se abarata en la puerta de tu casa, se paga en la fábrica de al lado.»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COSTO HUMANO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LA OTRA CARA YA TIENE NOMBRE PROPIO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4300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1500" b="1">
                <a:solidFill>
                  <a:srgbClr val="FF4C5E"/>
                </a:solidFill>
                <a:latin typeface="Arial Black"/>
              </a:rPr>
              <a:t>300</a:t>
            </a:r>
            <a:r>
              <a:rPr sz="4830" b="1" baseline="30000">
                <a:solidFill>
                  <a:srgbClr val="FF4C5E"/>
                </a:solidFill>
                <a:latin typeface="Arial Black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83464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trabajadores despedidos esta semana por el Grupo Mirgor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31012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43814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Río Grande, Tierra del Fuego — el polo de electrónica más expuesto al courier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«Lo que se abarata en la puerta de tu casa, se paga en la fábrica de al lado.»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LA OTRA CARA, EN NÚMEROS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LA CAÍDA GOLPEA MÁS DONDE MÁS SE IMPORTA</a:t>
            </a:r>
          </a:p>
        </p:txBody>
      </p:sp>
      <p:pic>
        <p:nvPicPr>
          <p:cNvPr id="7" name="Picture 6" descr="importaciones_puerta_a_puerta_2026_produccion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49" y="960120"/>
            <a:ext cx="7781100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COMERCIO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Medir la exposición real por categoría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65176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07208"/>
            <a:ext cx="2057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Usar el diferencial de precio (54,3% electrodomésticos, 36,8% indumentaria) para priorizar dónde responder primero.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Revisar producción ante el peso que se aprecia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65176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07208"/>
            <a:ext cx="2057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Si la apreciación cambiaria profundiza la sustitución, ajustar inventario antes de que el escenario se confirme.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Competir en diferenciación, no en precio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65176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07208"/>
            <a:ext cx="2057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Servicio, talles, postventa y financiación son terrenos donde el courier compite peor que el local.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«Lo que se abarata en la puerta de tu casa, se paga en la fábrica de al lado.»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50" b="1" i="1">
                <a:solidFill>
                  <a:srgbClr val="F3EFE6"/>
                </a:solidFill>
                <a:latin typeface="Arial"/>
              </a:rPr>
              <a:t>Lo que se abarata en la puerta de tu casa, se paga en la fábrica de al lado. Las dos cosas son reales, y una estrategia que solo ve una de las dos caras está incompleta.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69748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88036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2461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301752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9 de septiembre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