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Portada. ICA Mayo 2026 — INDEC. Exportaciones record de USD 9.537M, superavit historico de USD 3.504M y 30 meses consecutivos de saldo positivo. La energia lidera con +167,1%.</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CIERRE. Mayo 2026 es el resultado de dos vectores convergiendo: Vaca Muerta madurando como exportador energetico y la cosecha record del agro. El desafio estrategico es convertir este viento de cola en infraestructura duradera. Quien posicione su empresa en esa cadena hoy, captura el superavit de 2027 y 2028.</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USD 3.504M de superavit en mayo 2026. El mayor de toda la historia. Es USD 2.897M mas que mayo del año pasado. Y es el mes 30 consecutivo sin un solo deficit. El modelo exportador argentino esta en su pico historico. La pregunta es si se sostiene.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SITUACION. En mayo 2026 Argentina exporto USD 9.537M — nunca habia llegado a esa cifra. Importo USD 6.033M, que es 7% menos que un año atras. El resultado: superavit de USD 3.504M, record historico absoluto. El grafico muestra la evolucion del saldo mes a mes — mayo es el pico.</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RELEVANCIA. El dato que lo cambia todo: CyE crecio +167,1%. No es inflacion ni tipo de cambio — son cantidades: +78,5% mas de volumen exportado. Vaca Muerta llega al mercado externo. El petroleo crudo es el primer producto exportado del mes, 12,3% del total. La Patagonia crecer 157,5% por ese unico rubro.</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IMPACTO REAL. En los primeros cinco meses del año el superavit ya es USD 11.783M. En el mismo periodo de 2025 era USD 1.883M. Es seis veces mas. En un solo año. Eso es lo que esta pasando con el comercio exterior argentino. Las exportaciones subieron 24,3% y las importaciones cayeron 6,6%.</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DATO CLAVE. Los cuatro grandes rubros exportadores en mayo. CyE en el primer lugar con +167,1% — es el fenomeno del mes. Los otros tres rubros crecen entre 20% y 22%, lo cual tambien es extraordinario. Pero el diferencial es la energia: sin CyE, las exportaciones habrian crecido alrededor del 17% en lugar del 34%.</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IMPLICANCIAS. Cuatro mensajes para quienes toman decisiones. El tipo de cambio va a estar estable en la banda — sacar ese riesgo del presupuesto H2. El credito en dolares es viable. Hay ventana para comprar equipamiento importado barato. Pero atencion: la caida de PyA e importaciones de bienes de capital puede indicar que la inversion privada frena en el segundo semestre.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ESCENARIOS. El optimista depende del precio del petroleo y de la cosecha. El base asume normalizacion gradual — sigue siendo un buen año pero no record. El adverso requiere que se den varios factores negativos juntos. La variable clave a monitorear es el precio del Brent: cada USD 10 de baja quita aproximadamente USD 175M mensuales al superavit via CyE.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RECOMENDACIONES. Alta prioridad: actualizar el presupuesto de divisas H2. Muchas empresas aun tienen escenarios de salto cambiario que hoy son improbables. Media: quien necesite equipamiento importado tiene ventana de precio. Monitoreo: el ICA de junio dira si mayo fue un pico estacional o el nuevo piso del modelo.</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1.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1.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1371600" y="3200400"/>
            <a:ext cx="64008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005840"/>
            <a:ext cx="8229600" cy="914400"/>
          </a:xfrm>
          <a:prstGeom prst="rect">
            <a:avLst/>
          </a:prstGeom>
          <a:noFill/>
        </p:spPr>
        <p:txBody>
          <a:bodyPr wrap="square">
            <a:spAutoFit/>
          </a:bodyPr>
          <a:lstStyle/>
          <a:p>
            <a:pPr algn="ctr"/>
            <a:r>
              <a:rPr sz="4200" b="1" i="0">
                <a:solidFill>
                  <a:srgbClr val="FFFFFF"/>
                </a:solidFill>
                <a:latin typeface="Arial Black"/>
              </a:rPr>
              <a:t>EL MES QUE ROMPIÓ</a:t>
            </a:r>
          </a:p>
        </p:txBody>
      </p:sp>
      <p:sp>
        <p:nvSpPr>
          <p:cNvPr id="5" name="TextBox 4"/>
          <p:cNvSpPr txBox="1"/>
          <p:nvPr/>
        </p:nvSpPr>
        <p:spPr>
          <a:xfrm>
            <a:off x="457200" y="1783080"/>
            <a:ext cx="8229600" cy="914400"/>
          </a:xfrm>
          <a:prstGeom prst="rect">
            <a:avLst/>
          </a:prstGeom>
          <a:noFill/>
        </p:spPr>
        <p:txBody>
          <a:bodyPr wrap="square">
            <a:spAutoFit/>
          </a:bodyPr>
          <a:lstStyle/>
          <a:p>
            <a:pPr algn="ctr"/>
            <a:r>
              <a:rPr sz="4200" b="1" i="0">
                <a:solidFill>
                  <a:srgbClr val="B8952A"/>
                </a:solidFill>
                <a:latin typeface="Arial Black"/>
              </a:rPr>
              <a:t>TODOS LOS REGISTROS</a:t>
            </a:r>
          </a:p>
        </p:txBody>
      </p:sp>
      <p:sp>
        <p:nvSpPr>
          <p:cNvPr id="6" name="TextBox 5"/>
          <p:cNvSpPr txBox="1"/>
          <p:nvPr/>
        </p:nvSpPr>
        <p:spPr>
          <a:xfrm>
            <a:off x="457200" y="2743200"/>
            <a:ext cx="8229600" cy="502920"/>
          </a:xfrm>
          <a:prstGeom prst="rect">
            <a:avLst/>
          </a:prstGeom>
          <a:noFill/>
        </p:spPr>
        <p:txBody>
          <a:bodyPr wrap="square">
            <a:spAutoFit/>
          </a:bodyPr>
          <a:lstStyle/>
          <a:p>
            <a:pPr algn="ctr"/>
            <a:r>
              <a:rPr sz="1600" b="0" i="0">
                <a:solidFill>
                  <a:srgbClr val="5B91CC"/>
                </a:solidFill>
                <a:latin typeface="Arial"/>
              </a:rPr>
              <a:t>Exportaciones récord USD 9.537M  |  Superávit histórico USD 3.504M  |  30 meses consecutivos en positivo</a:t>
            </a:r>
          </a:p>
        </p:txBody>
      </p:sp>
      <p:sp>
        <p:nvSpPr>
          <p:cNvPr id="7" name="TextBox 6"/>
          <p:cNvSpPr txBox="1"/>
          <p:nvPr/>
        </p:nvSpPr>
        <p:spPr>
          <a:xfrm>
            <a:off x="457200" y="3337560"/>
            <a:ext cx="8229600" cy="365760"/>
          </a:xfrm>
          <a:prstGeom prst="rect">
            <a:avLst/>
          </a:prstGeom>
          <a:noFill/>
        </p:spPr>
        <p:txBody>
          <a:bodyPr wrap="square">
            <a:spAutoFit/>
          </a:bodyPr>
          <a:lstStyle/>
          <a:p>
            <a:pPr algn="ctr"/>
            <a:r>
              <a:rPr sz="1300" b="0" i="0">
                <a:solidFill>
                  <a:srgbClr val="2E6CB8"/>
                </a:solidFill>
                <a:latin typeface="Arial"/>
              </a:rPr>
              <a:t>ICA Mayo 2026  ·  INDEC  ·  Análisis Estratégico KARTAL</a:t>
            </a:r>
          </a:p>
        </p:txBody>
      </p:sp>
      <p:sp>
        <p:nvSpPr>
          <p:cNvPr id="8" name="TextBox 7"/>
          <p:cNvSpPr txBox="1"/>
          <p:nvPr/>
        </p:nvSpPr>
        <p:spPr>
          <a:xfrm>
            <a:off x="457200" y="4023360"/>
            <a:ext cx="8229600" cy="320040"/>
          </a:xfrm>
          <a:prstGeom prst="rect">
            <a:avLst/>
          </a:prstGeom>
          <a:noFill/>
        </p:spPr>
        <p:txBody>
          <a:bodyPr wrap="square">
            <a:spAutoFit/>
          </a:bodyPr>
          <a:lstStyle/>
          <a:p>
            <a:pPr algn="ctr"/>
            <a:r>
              <a:rPr sz="1200" b="0" i="0">
                <a:solidFill>
                  <a:srgbClr val="B8952A"/>
                </a:solidFill>
                <a:latin typeface="Arial"/>
              </a:rPr>
              <a:t>ESTRATEGIA  ·  DECISIÓN  ·  EJECUCIÓN</a:t>
            </a:r>
          </a:p>
        </p:txBody>
      </p:sp>
      <p:sp>
        <p:nvSpPr>
          <p:cNvPr id="9" name="TextBox 8"/>
          <p:cNvSpPr txBox="1"/>
          <p:nvPr/>
        </p:nvSpPr>
        <p:spPr>
          <a:xfrm>
            <a:off x="457200" y="6035040"/>
            <a:ext cx="8229600" cy="320040"/>
          </a:xfrm>
          <a:prstGeom prst="rect">
            <a:avLst/>
          </a:prstGeom>
          <a:noFill/>
        </p:spPr>
        <p:txBody>
          <a:bodyPr wrap="square">
            <a:spAutoFit/>
          </a:bodyPr>
          <a:lstStyle/>
          <a:p>
            <a:pPr algn="ctr"/>
            <a:r>
              <a:rPr sz="1000" b="0" i="0">
                <a:solidFill>
                  <a:srgbClr val="2E6CB8"/>
                </a:solidFill>
                <a:latin typeface="Arial"/>
              </a:rPr>
              <a:t>Jueves 18 de Junio de 2026</a:t>
            </a:r>
          </a:p>
        </p:txBody>
      </p:sp>
      <p:pic>
        <p:nvPicPr>
          <p:cNvPr id="10" name="Picture 9"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1371600" y="3063240"/>
            <a:ext cx="64008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822960"/>
            <a:ext cx="8229600" cy="594360"/>
          </a:xfrm>
          <a:prstGeom prst="rect">
            <a:avLst/>
          </a:prstGeom>
          <a:noFill/>
        </p:spPr>
        <p:txBody>
          <a:bodyPr wrap="square">
            <a:spAutoFit/>
          </a:bodyPr>
          <a:lstStyle/>
          <a:p>
            <a:pPr algn="ctr"/>
            <a:r>
              <a:rPr sz="2200" b="1" i="0">
                <a:solidFill>
                  <a:srgbClr val="5B91CC"/>
                </a:solidFill>
                <a:latin typeface="Arial Black"/>
              </a:rPr>
              <a:t>«Los números de mayo no son un pico efiméro:</a:t>
            </a:r>
          </a:p>
        </p:txBody>
      </p:sp>
      <p:sp>
        <p:nvSpPr>
          <p:cNvPr id="5" name="TextBox 4"/>
          <p:cNvSpPr txBox="1"/>
          <p:nvPr/>
        </p:nvSpPr>
        <p:spPr>
          <a:xfrm>
            <a:off x="457200" y="1417320"/>
            <a:ext cx="8229600" cy="594360"/>
          </a:xfrm>
          <a:prstGeom prst="rect">
            <a:avLst/>
          </a:prstGeom>
          <a:noFill/>
        </p:spPr>
        <p:txBody>
          <a:bodyPr wrap="square">
            <a:spAutoFit/>
          </a:bodyPr>
          <a:lstStyle/>
          <a:p>
            <a:pPr algn="ctr"/>
            <a:r>
              <a:rPr sz="2200" b="1" i="0">
                <a:solidFill>
                  <a:srgbClr val="FFFFFF"/>
                </a:solidFill>
                <a:latin typeface="Arial Black"/>
              </a:rPr>
              <a:t>son el resultado de veinte años de inversión en Vaca Muerta</a:t>
            </a:r>
          </a:p>
        </p:txBody>
      </p:sp>
      <p:sp>
        <p:nvSpPr>
          <p:cNvPr id="6" name="TextBox 5"/>
          <p:cNvSpPr txBox="1"/>
          <p:nvPr/>
        </p:nvSpPr>
        <p:spPr>
          <a:xfrm>
            <a:off x="457200" y="2011680"/>
            <a:ext cx="8229600" cy="594360"/>
          </a:xfrm>
          <a:prstGeom prst="rect">
            <a:avLst/>
          </a:prstGeom>
          <a:noFill/>
        </p:spPr>
        <p:txBody>
          <a:bodyPr wrap="square">
            <a:spAutoFit/>
          </a:bodyPr>
          <a:lstStyle/>
          <a:p>
            <a:pPr algn="ctr"/>
            <a:r>
              <a:rPr sz="2200" b="1" i="0">
                <a:solidFill>
                  <a:srgbClr val="5B91CC"/>
                </a:solidFill>
                <a:latin typeface="Arial Black"/>
              </a:rPr>
              <a:t>llegando al mercado al mismo tiempo que la mejor cosecha del siglo.»</a:t>
            </a:r>
          </a:p>
        </p:txBody>
      </p:sp>
      <p:sp>
        <p:nvSpPr>
          <p:cNvPr id="7" name="TextBox 6"/>
          <p:cNvSpPr txBox="1"/>
          <p:nvPr/>
        </p:nvSpPr>
        <p:spPr>
          <a:xfrm>
            <a:off x="457200" y="3246120"/>
            <a:ext cx="8229600" cy="411480"/>
          </a:xfrm>
          <a:prstGeom prst="rect">
            <a:avLst/>
          </a:prstGeom>
          <a:noFill/>
        </p:spPr>
        <p:txBody>
          <a:bodyPr wrap="square">
            <a:spAutoFit/>
          </a:bodyPr>
          <a:lstStyle/>
          <a:p>
            <a:pPr algn="ctr"/>
            <a:r>
              <a:rPr sz="1400" b="0" i="0">
                <a:solidFill>
                  <a:srgbClr val="B8952A"/>
                </a:solidFill>
                <a:latin typeface="Arial"/>
              </a:rPr>
              <a:t>Agop Karagoz  —  Director, Kartal Consulting</a:t>
            </a:r>
          </a:p>
        </p:txBody>
      </p:sp>
      <p:sp>
        <p:nvSpPr>
          <p:cNvPr id="8" name="TextBox 7"/>
          <p:cNvSpPr txBox="1"/>
          <p:nvPr/>
        </p:nvSpPr>
        <p:spPr>
          <a:xfrm>
            <a:off x="457200" y="3931920"/>
            <a:ext cx="8229600" cy="411480"/>
          </a:xfrm>
          <a:prstGeom prst="rect">
            <a:avLst/>
          </a:prstGeom>
          <a:noFill/>
        </p:spPr>
        <p:txBody>
          <a:bodyPr wrap="square">
            <a:spAutoFit/>
          </a:bodyPr>
          <a:lstStyle/>
          <a:p>
            <a:pPr algn="ctr"/>
            <a:r>
              <a:rPr sz="1600" b="1" i="0">
                <a:solidFill>
                  <a:srgbClr val="FFFFFF"/>
                </a:solidFill>
                <a:latin typeface="Arial Black"/>
              </a:rPr>
              <a:t>La pregunta que define el 2027 no es si el modelo funciona.</a:t>
            </a:r>
          </a:p>
        </p:txBody>
      </p:sp>
      <p:sp>
        <p:nvSpPr>
          <p:cNvPr id="9" name="TextBox 8"/>
          <p:cNvSpPr txBox="1"/>
          <p:nvPr/>
        </p:nvSpPr>
        <p:spPr>
          <a:xfrm>
            <a:off x="457200" y="4343400"/>
            <a:ext cx="8229600" cy="411480"/>
          </a:xfrm>
          <a:prstGeom prst="rect">
            <a:avLst/>
          </a:prstGeom>
          <a:noFill/>
        </p:spPr>
        <p:txBody>
          <a:bodyPr wrap="square">
            <a:spAutoFit/>
          </a:bodyPr>
          <a:lstStyle/>
          <a:p>
            <a:pPr algn="ctr"/>
            <a:r>
              <a:rPr sz="1600" b="1" i="0">
                <a:solidFill>
                  <a:srgbClr val="B8952A"/>
                </a:solidFill>
                <a:latin typeface="Arial Black"/>
              </a:rPr>
              <a:t>Es quién lo está construyendo para que dure.</a:t>
            </a:r>
          </a:p>
        </p:txBody>
      </p:sp>
      <p:sp>
        <p:nvSpPr>
          <p:cNvPr id="10" name="TextBox 9"/>
          <p:cNvSpPr txBox="1"/>
          <p:nvPr/>
        </p:nvSpPr>
        <p:spPr>
          <a:xfrm>
            <a:off x="457200" y="6035040"/>
            <a:ext cx="8229600" cy="320040"/>
          </a:xfrm>
          <a:prstGeom prst="rect">
            <a:avLst/>
          </a:prstGeom>
          <a:noFill/>
        </p:spPr>
        <p:txBody>
          <a:bodyPr wrap="square">
            <a:spAutoFit/>
          </a:bodyPr>
          <a:lstStyle/>
          <a:p>
            <a:pPr algn="ctr"/>
            <a:r>
              <a:rPr sz="1000" b="0" i="0">
                <a:solidFill>
                  <a:srgbClr val="2E6CB8"/>
                </a:solidFill>
                <a:latin typeface="Arial"/>
              </a:rPr>
              <a:t>KARTAL Consulting  |  kartal.com.ar  |  Junio 2026</a:t>
            </a:r>
          </a:p>
        </p:txBody>
      </p:sp>
      <p:pic>
        <p:nvPicPr>
          <p:cNvPr id="11" name="Picture 10"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822960"/>
            <a:ext cx="8595360" cy="1463040"/>
          </a:xfrm>
          <a:prstGeom prst="rect">
            <a:avLst/>
          </a:prstGeom>
          <a:noFill/>
        </p:spPr>
        <p:txBody>
          <a:bodyPr wrap="square">
            <a:spAutoFit/>
          </a:bodyPr>
          <a:lstStyle/>
          <a:p>
            <a:pPr algn="ctr"/>
            <a:r>
              <a:rPr sz="8000" b="1" i="0">
                <a:solidFill>
                  <a:srgbClr val="B8952A"/>
                </a:solidFill>
                <a:latin typeface="Arial Black"/>
              </a:rPr>
              <a:t>USD 3.504M</a:t>
            </a:r>
          </a:p>
        </p:txBody>
      </p:sp>
      <p:sp>
        <p:nvSpPr>
          <p:cNvPr id="4" name="TextBox 3"/>
          <p:cNvSpPr txBox="1"/>
          <p:nvPr/>
        </p:nvSpPr>
        <p:spPr>
          <a:xfrm>
            <a:off x="274320" y="2331720"/>
            <a:ext cx="8595360" cy="548640"/>
          </a:xfrm>
          <a:prstGeom prst="rect">
            <a:avLst/>
          </a:prstGeom>
          <a:noFill/>
        </p:spPr>
        <p:txBody>
          <a:bodyPr wrap="square">
            <a:spAutoFit/>
          </a:bodyPr>
          <a:lstStyle/>
          <a:p>
            <a:pPr algn="ctr"/>
            <a:r>
              <a:rPr sz="2600" b="1" i="0">
                <a:solidFill>
                  <a:srgbClr val="FFFFFF"/>
                </a:solidFill>
                <a:latin typeface="Arial Black"/>
              </a:rPr>
              <a:t>SUPERÁVIT COMERCIAL EN MAYO 2026</a:t>
            </a:r>
          </a:p>
        </p:txBody>
      </p:sp>
      <p:sp>
        <p:nvSpPr>
          <p:cNvPr id="5" name="TextBox 4"/>
          <p:cNvSpPr txBox="1"/>
          <p:nvPr/>
        </p:nvSpPr>
        <p:spPr>
          <a:xfrm>
            <a:off x="274320" y="2971800"/>
            <a:ext cx="8595360" cy="457200"/>
          </a:xfrm>
          <a:prstGeom prst="rect">
            <a:avLst/>
          </a:prstGeom>
          <a:noFill/>
        </p:spPr>
        <p:txBody>
          <a:bodyPr wrap="square">
            <a:spAutoFit/>
          </a:bodyPr>
          <a:lstStyle/>
          <a:p>
            <a:pPr algn="ctr"/>
            <a:r>
              <a:rPr sz="1800" b="0" i="0">
                <a:solidFill>
                  <a:srgbClr val="5B91CC"/>
                </a:solidFill>
                <a:latin typeface="Arial"/>
              </a:rPr>
              <a:t>El mayor de toda la historia argentina según el INDEC</a:t>
            </a:r>
          </a:p>
        </p:txBody>
      </p:sp>
      <p:sp>
        <p:nvSpPr>
          <p:cNvPr id="6" name="Rectangle 5"/>
          <p:cNvSpPr/>
          <p:nvPr/>
        </p:nvSpPr>
        <p:spPr>
          <a:xfrm>
            <a:off x="914400" y="3703320"/>
            <a:ext cx="73152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3840480"/>
            <a:ext cx="8229600" cy="411480"/>
          </a:xfrm>
          <a:prstGeom prst="rect">
            <a:avLst/>
          </a:prstGeom>
          <a:noFill/>
        </p:spPr>
        <p:txBody>
          <a:bodyPr wrap="square">
            <a:spAutoFit/>
          </a:bodyPr>
          <a:lstStyle/>
          <a:p>
            <a:pPr algn="ctr"/>
            <a:r>
              <a:rPr sz="1300" b="0" i="0">
                <a:solidFill>
                  <a:srgbClr val="2E6CB8"/>
                </a:solidFill>
                <a:latin typeface="Arial"/>
              </a:rPr>
              <a:t>+USD 2.897M vs mayo 2025  |  Mes 30 consecutivo con saldo positivo  |  Récord absoluto de la serie</a:t>
            </a:r>
          </a:p>
        </p:txBody>
      </p:sp>
      <p:sp>
        <p:nvSpPr>
          <p:cNvPr id="8" name="TextBox 7"/>
          <p:cNvSpPr txBox="1"/>
          <p:nvPr/>
        </p:nvSpPr>
        <p:spPr>
          <a:xfrm>
            <a:off x="274320" y="6419088"/>
            <a:ext cx="8595360" cy="329184"/>
          </a:xfrm>
          <a:prstGeom prst="rect">
            <a:avLst/>
          </a:prstGeom>
          <a:noFill/>
        </p:spPr>
        <p:txBody>
          <a:bodyPr wrap="none">
            <a:spAutoFit/>
          </a:bodyPr>
          <a:lstStyle/>
          <a:p>
            <a:pPr algn="ctr"/>
            <a:r>
              <a:rPr sz="1150" b="1" i="1">
                <a:solidFill>
                  <a:srgbClr val="B8952A"/>
                </a:solidFill>
                <a:latin typeface="Arial"/>
              </a:rPr>
              <a:t>«El mes que Argentina exportó más que nunca y acumuló seis veces el superávit de 2025»</a:t>
            </a:r>
          </a:p>
        </p:txBody>
      </p:sp>
      <p:pic>
        <p:nvPicPr>
          <p:cNvPr id="9" name="Picture 8"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82296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09728"/>
            <a:ext cx="8595360" cy="594360"/>
          </a:xfrm>
          <a:prstGeom prst="rect">
            <a:avLst/>
          </a:prstGeom>
          <a:noFill/>
        </p:spPr>
        <p:txBody>
          <a:bodyPr wrap="square">
            <a:spAutoFit/>
          </a:bodyPr>
          <a:lstStyle/>
          <a:p>
            <a:pPr algn="ctr"/>
            <a:r>
              <a:rPr sz="3000" b="1" i="0">
                <a:solidFill>
                  <a:srgbClr val="FFFFFF"/>
                </a:solidFill>
                <a:latin typeface="Arial Black"/>
              </a:rPr>
              <a:t>QUÉ PASÓ EN MAYO 2026</a:t>
            </a:r>
          </a:p>
        </p:txBody>
      </p:sp>
      <p:sp>
        <p:nvSpPr>
          <p:cNvPr id="4" name="Rectangle 3"/>
          <p:cNvSpPr/>
          <p:nvPr/>
        </p:nvSpPr>
        <p:spPr>
          <a:xfrm>
            <a:off x="137160" y="960120"/>
            <a:ext cx="2011680" cy="219456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137160" y="1051560"/>
            <a:ext cx="2011680" cy="777240"/>
          </a:xfrm>
          <a:prstGeom prst="rect">
            <a:avLst/>
          </a:prstGeom>
          <a:noFill/>
        </p:spPr>
        <p:txBody>
          <a:bodyPr wrap="square">
            <a:spAutoFit/>
          </a:bodyPr>
          <a:lstStyle/>
          <a:p>
            <a:pPr algn="ctr"/>
            <a:r>
              <a:rPr sz="2200" b="1" i="0">
                <a:solidFill>
                  <a:srgbClr val="375623"/>
                </a:solidFill>
                <a:latin typeface="Arial Black"/>
              </a:rPr>
              <a:t>USD 9.537M</a:t>
            </a:r>
          </a:p>
        </p:txBody>
      </p:sp>
      <p:sp>
        <p:nvSpPr>
          <p:cNvPr id="6" name="TextBox 5"/>
          <p:cNvSpPr txBox="1"/>
          <p:nvPr/>
        </p:nvSpPr>
        <p:spPr>
          <a:xfrm>
            <a:off x="137160" y="1828800"/>
            <a:ext cx="2011680" cy="411480"/>
          </a:xfrm>
          <a:prstGeom prst="rect">
            <a:avLst/>
          </a:prstGeom>
          <a:noFill/>
        </p:spPr>
        <p:txBody>
          <a:bodyPr wrap="square">
            <a:spAutoFit/>
          </a:bodyPr>
          <a:lstStyle/>
          <a:p>
            <a:pPr algn="ctr"/>
            <a:r>
              <a:rPr sz="1100" b="0" i="0">
                <a:solidFill>
                  <a:srgbClr val="5B91CC"/>
                </a:solidFill>
                <a:latin typeface="Arial"/>
              </a:rPr>
              <a:t>EXPORTACIONES</a:t>
            </a:r>
          </a:p>
        </p:txBody>
      </p:sp>
      <p:sp>
        <p:nvSpPr>
          <p:cNvPr id="7" name="TextBox 6"/>
          <p:cNvSpPr txBox="1"/>
          <p:nvPr/>
        </p:nvSpPr>
        <p:spPr>
          <a:xfrm>
            <a:off x="137160" y="2286000"/>
            <a:ext cx="2011680" cy="411480"/>
          </a:xfrm>
          <a:prstGeom prst="rect">
            <a:avLst/>
          </a:prstGeom>
          <a:noFill/>
        </p:spPr>
        <p:txBody>
          <a:bodyPr wrap="square">
            <a:spAutoFit/>
          </a:bodyPr>
          <a:lstStyle/>
          <a:p>
            <a:pPr algn="ctr"/>
            <a:r>
              <a:rPr sz="1700" b="1" i="0">
                <a:solidFill>
                  <a:srgbClr val="B8952A"/>
                </a:solidFill>
                <a:latin typeface="Arial Black"/>
              </a:rPr>
              <a:t>+34,4%</a:t>
            </a:r>
          </a:p>
        </p:txBody>
      </p:sp>
      <p:sp>
        <p:nvSpPr>
          <p:cNvPr id="8" name="Rectangle 7"/>
          <p:cNvSpPr/>
          <p:nvPr/>
        </p:nvSpPr>
        <p:spPr>
          <a:xfrm>
            <a:off x="2331720" y="960120"/>
            <a:ext cx="2011680" cy="219456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2331720" y="1051560"/>
            <a:ext cx="2011680" cy="777240"/>
          </a:xfrm>
          <a:prstGeom prst="rect">
            <a:avLst/>
          </a:prstGeom>
          <a:noFill/>
        </p:spPr>
        <p:txBody>
          <a:bodyPr wrap="square">
            <a:spAutoFit/>
          </a:bodyPr>
          <a:lstStyle/>
          <a:p>
            <a:pPr algn="ctr"/>
            <a:r>
              <a:rPr sz="2200" b="1" i="0">
                <a:solidFill>
                  <a:srgbClr val="C00000"/>
                </a:solidFill>
                <a:latin typeface="Arial Black"/>
              </a:rPr>
              <a:t>USD 6.033M</a:t>
            </a:r>
          </a:p>
        </p:txBody>
      </p:sp>
      <p:sp>
        <p:nvSpPr>
          <p:cNvPr id="10" name="TextBox 9"/>
          <p:cNvSpPr txBox="1"/>
          <p:nvPr/>
        </p:nvSpPr>
        <p:spPr>
          <a:xfrm>
            <a:off x="2331720" y="1828800"/>
            <a:ext cx="2011680" cy="411480"/>
          </a:xfrm>
          <a:prstGeom prst="rect">
            <a:avLst/>
          </a:prstGeom>
          <a:noFill/>
        </p:spPr>
        <p:txBody>
          <a:bodyPr wrap="square">
            <a:spAutoFit/>
          </a:bodyPr>
          <a:lstStyle/>
          <a:p>
            <a:pPr algn="ctr"/>
            <a:r>
              <a:rPr sz="1100" b="0" i="0">
                <a:solidFill>
                  <a:srgbClr val="5B91CC"/>
                </a:solidFill>
                <a:latin typeface="Arial"/>
              </a:rPr>
              <a:t>IMPORTACIONES</a:t>
            </a:r>
          </a:p>
        </p:txBody>
      </p:sp>
      <p:sp>
        <p:nvSpPr>
          <p:cNvPr id="11" name="TextBox 10"/>
          <p:cNvSpPr txBox="1"/>
          <p:nvPr/>
        </p:nvSpPr>
        <p:spPr>
          <a:xfrm>
            <a:off x="2331720" y="2286000"/>
            <a:ext cx="2011680" cy="411480"/>
          </a:xfrm>
          <a:prstGeom prst="rect">
            <a:avLst/>
          </a:prstGeom>
          <a:noFill/>
        </p:spPr>
        <p:txBody>
          <a:bodyPr wrap="square">
            <a:spAutoFit/>
          </a:bodyPr>
          <a:lstStyle/>
          <a:p>
            <a:pPr algn="ctr"/>
            <a:r>
              <a:rPr sz="1700" b="1" i="0">
                <a:solidFill>
                  <a:srgbClr val="B8952A"/>
                </a:solidFill>
                <a:latin typeface="Arial Black"/>
              </a:rPr>
              <a:t>-7,0%</a:t>
            </a:r>
          </a:p>
        </p:txBody>
      </p:sp>
      <p:sp>
        <p:nvSpPr>
          <p:cNvPr id="12" name="Rectangle 11"/>
          <p:cNvSpPr/>
          <p:nvPr/>
        </p:nvSpPr>
        <p:spPr>
          <a:xfrm>
            <a:off x="4526280" y="960120"/>
            <a:ext cx="2011680" cy="219456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26280" y="1051560"/>
            <a:ext cx="2011680" cy="777240"/>
          </a:xfrm>
          <a:prstGeom prst="rect">
            <a:avLst/>
          </a:prstGeom>
          <a:noFill/>
        </p:spPr>
        <p:txBody>
          <a:bodyPr wrap="square">
            <a:spAutoFit/>
          </a:bodyPr>
          <a:lstStyle/>
          <a:p>
            <a:pPr algn="ctr"/>
            <a:r>
              <a:rPr sz="2200" b="1" i="0">
                <a:solidFill>
                  <a:srgbClr val="375623"/>
                </a:solidFill>
                <a:latin typeface="Arial Black"/>
              </a:rPr>
              <a:t>USD 3.504M</a:t>
            </a:r>
          </a:p>
        </p:txBody>
      </p:sp>
      <p:sp>
        <p:nvSpPr>
          <p:cNvPr id="14" name="TextBox 13"/>
          <p:cNvSpPr txBox="1"/>
          <p:nvPr/>
        </p:nvSpPr>
        <p:spPr>
          <a:xfrm>
            <a:off x="4526280" y="1828800"/>
            <a:ext cx="2011680" cy="411480"/>
          </a:xfrm>
          <a:prstGeom prst="rect">
            <a:avLst/>
          </a:prstGeom>
          <a:noFill/>
        </p:spPr>
        <p:txBody>
          <a:bodyPr wrap="square">
            <a:spAutoFit/>
          </a:bodyPr>
          <a:lstStyle/>
          <a:p>
            <a:pPr algn="ctr"/>
            <a:r>
              <a:rPr sz="1100" b="0" i="0">
                <a:solidFill>
                  <a:srgbClr val="5B91CC"/>
                </a:solidFill>
                <a:latin typeface="Arial"/>
              </a:rPr>
              <a:t>SUPERÁVIT</a:t>
            </a:r>
          </a:p>
        </p:txBody>
      </p:sp>
      <p:sp>
        <p:nvSpPr>
          <p:cNvPr id="15" name="TextBox 14"/>
          <p:cNvSpPr txBox="1"/>
          <p:nvPr/>
        </p:nvSpPr>
        <p:spPr>
          <a:xfrm>
            <a:off x="4526280" y="2286000"/>
            <a:ext cx="2011680" cy="411480"/>
          </a:xfrm>
          <a:prstGeom prst="rect">
            <a:avLst/>
          </a:prstGeom>
          <a:noFill/>
        </p:spPr>
        <p:txBody>
          <a:bodyPr wrap="square">
            <a:spAutoFit/>
          </a:bodyPr>
          <a:lstStyle/>
          <a:p>
            <a:pPr algn="ctr"/>
            <a:r>
              <a:rPr sz="1700" b="1" i="0">
                <a:solidFill>
                  <a:srgbClr val="B8952A"/>
                </a:solidFill>
                <a:latin typeface="Arial Black"/>
              </a:rPr>
              <a:t>RÉCORD</a:t>
            </a:r>
          </a:p>
        </p:txBody>
      </p:sp>
      <p:sp>
        <p:nvSpPr>
          <p:cNvPr id="16" name="Rectangle 15"/>
          <p:cNvSpPr/>
          <p:nvPr/>
        </p:nvSpPr>
        <p:spPr>
          <a:xfrm>
            <a:off x="6720840" y="960120"/>
            <a:ext cx="2011680" cy="219456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720840" y="1051560"/>
            <a:ext cx="2011680" cy="777240"/>
          </a:xfrm>
          <a:prstGeom prst="rect">
            <a:avLst/>
          </a:prstGeom>
          <a:noFill/>
        </p:spPr>
        <p:txBody>
          <a:bodyPr wrap="square">
            <a:spAutoFit/>
          </a:bodyPr>
          <a:lstStyle/>
          <a:p>
            <a:pPr algn="ctr"/>
            <a:r>
              <a:rPr sz="2200" b="1" i="0">
                <a:solidFill>
                  <a:srgbClr val="2E6CB8"/>
                </a:solidFill>
                <a:latin typeface="Arial Black"/>
              </a:rPr>
              <a:t>USD 15.570M</a:t>
            </a:r>
          </a:p>
        </p:txBody>
      </p:sp>
      <p:sp>
        <p:nvSpPr>
          <p:cNvPr id="18" name="TextBox 17"/>
          <p:cNvSpPr txBox="1"/>
          <p:nvPr/>
        </p:nvSpPr>
        <p:spPr>
          <a:xfrm>
            <a:off x="6720840" y="1828800"/>
            <a:ext cx="2011680" cy="411480"/>
          </a:xfrm>
          <a:prstGeom prst="rect">
            <a:avLst/>
          </a:prstGeom>
          <a:noFill/>
        </p:spPr>
        <p:txBody>
          <a:bodyPr wrap="square">
            <a:spAutoFit/>
          </a:bodyPr>
          <a:lstStyle/>
          <a:p>
            <a:pPr algn="ctr"/>
            <a:r>
              <a:rPr sz="1100" b="0" i="0">
                <a:solidFill>
                  <a:srgbClr val="5B91CC"/>
                </a:solidFill>
                <a:latin typeface="Arial"/>
              </a:rPr>
              <a:t>INTERCAMBIO TOTAL</a:t>
            </a:r>
          </a:p>
        </p:txBody>
      </p:sp>
      <p:sp>
        <p:nvSpPr>
          <p:cNvPr id="19" name="TextBox 18"/>
          <p:cNvSpPr txBox="1"/>
          <p:nvPr/>
        </p:nvSpPr>
        <p:spPr>
          <a:xfrm>
            <a:off x="6720840" y="2286000"/>
            <a:ext cx="2011680" cy="411480"/>
          </a:xfrm>
          <a:prstGeom prst="rect">
            <a:avLst/>
          </a:prstGeom>
          <a:noFill/>
        </p:spPr>
        <p:txBody>
          <a:bodyPr wrap="square">
            <a:spAutoFit/>
          </a:bodyPr>
          <a:lstStyle/>
          <a:p>
            <a:pPr algn="ctr"/>
            <a:r>
              <a:rPr sz="1700" b="1" i="0">
                <a:solidFill>
                  <a:srgbClr val="B8952A"/>
                </a:solidFill>
                <a:latin typeface="Arial Black"/>
              </a:rPr>
              <a:t>+14,6%</a:t>
            </a:r>
          </a:p>
        </p:txBody>
      </p:sp>
      <p:sp>
        <p:nvSpPr>
          <p:cNvPr id="20" name="TextBox 19"/>
          <p:cNvSpPr txBox="1"/>
          <p:nvPr/>
        </p:nvSpPr>
        <p:spPr>
          <a:xfrm>
            <a:off x="274320" y="3383280"/>
            <a:ext cx="8595360" cy="320040"/>
          </a:xfrm>
          <a:prstGeom prst="rect">
            <a:avLst/>
          </a:prstGeom>
          <a:noFill/>
        </p:spPr>
        <p:txBody>
          <a:bodyPr wrap="square">
            <a:spAutoFit/>
          </a:bodyPr>
          <a:lstStyle/>
          <a:p>
            <a:pPr algn="l"/>
            <a:r>
              <a:rPr sz="1100" b="0" i="0">
                <a:solidFill>
                  <a:srgbClr val="2E6CB8"/>
                </a:solidFill>
                <a:latin typeface="Arial"/>
              </a:rPr>
              <a:t>Fuente: INDEC — Intercambio Comercial Argentino, Mayo 2026</a:t>
            </a:r>
          </a:p>
        </p:txBody>
      </p:sp>
      <p:pic>
        <p:nvPicPr>
          <p:cNvPr id="21" name="Picture 20" descr="ica_mayo_2026_saldo.png"/>
          <p:cNvPicPr>
            <a:picLocks noChangeAspect="1"/>
          </p:cNvPicPr>
          <p:nvPr/>
        </p:nvPicPr>
        <p:blipFill>
          <a:blip r:embed="rId2"/>
          <a:stretch>
            <a:fillRect/>
          </a:stretch>
        </p:blipFill>
        <p:spPr>
          <a:xfrm>
            <a:off x="365760" y="3749039"/>
            <a:ext cx="8412480" cy="2331720"/>
          </a:xfrm>
          <a:prstGeom prst="rect">
            <a:avLst/>
          </a:prstGeom>
        </p:spPr>
      </p:pic>
      <p:sp>
        <p:nvSpPr>
          <p:cNvPr id="22" name="TextBox 21"/>
          <p:cNvSpPr txBox="1"/>
          <p:nvPr/>
        </p:nvSpPr>
        <p:spPr>
          <a:xfrm>
            <a:off x="274320" y="6419088"/>
            <a:ext cx="8595360" cy="329184"/>
          </a:xfrm>
          <a:prstGeom prst="rect">
            <a:avLst/>
          </a:prstGeom>
          <a:noFill/>
        </p:spPr>
        <p:txBody>
          <a:bodyPr wrap="none">
            <a:spAutoFit/>
          </a:bodyPr>
          <a:lstStyle/>
          <a:p>
            <a:pPr algn="ctr"/>
            <a:r>
              <a:rPr sz="1150" b="1" i="1">
                <a:solidFill>
                  <a:srgbClr val="B8952A"/>
                </a:solidFill>
                <a:latin typeface="Arial"/>
              </a:rPr>
              <a:t>«El mes que Argentina exportó más que nunca y acumuló seis veces el superávit de 2025»</a:t>
            </a:r>
          </a:p>
        </p:txBody>
      </p:sp>
      <p:pic>
        <p:nvPicPr>
          <p:cNvPr id="23" name="Picture 22" descr="Kartal_Logo_trans.png"/>
          <p:cNvPicPr>
            <a:picLocks noChangeAspect="1"/>
          </p:cNvPicPr>
          <p:nvPr/>
        </p:nvPicPr>
        <p:blipFill>
          <a:blip r:embed="rId3"/>
          <a:stretch>
            <a:fillRect/>
          </a:stretch>
        </p:blipFill>
        <p:spPr>
          <a:xfrm>
            <a:off x="7772400" y="118872"/>
            <a:ext cx="1188720" cy="502920"/>
          </a:xfrm>
          <a:prstGeom prst="rect">
            <a:avLst/>
          </a:prstGeom>
        </p:spPr>
      </p:pic>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82296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91440"/>
            <a:ext cx="8595360" cy="640080"/>
          </a:xfrm>
          <a:prstGeom prst="rect">
            <a:avLst/>
          </a:prstGeom>
          <a:noFill/>
        </p:spPr>
        <p:txBody>
          <a:bodyPr wrap="square">
            <a:spAutoFit/>
          </a:bodyPr>
          <a:lstStyle/>
          <a:p>
            <a:pPr algn="ctr"/>
            <a:r>
              <a:rPr sz="2700" b="1" i="0">
                <a:solidFill>
                  <a:srgbClr val="FFFFFF"/>
                </a:solidFill>
                <a:latin typeface="Arial Black"/>
              </a:rPr>
              <a:t>EL MOTOR QUE CAMBIÓ TODO: VACA MUERTA</a:t>
            </a:r>
          </a:p>
        </p:txBody>
      </p:sp>
      <p:sp>
        <p:nvSpPr>
          <p:cNvPr id="5" name="TextBox 4"/>
          <p:cNvSpPr txBox="1"/>
          <p:nvPr/>
        </p:nvSpPr>
        <p:spPr>
          <a:xfrm>
            <a:off x="274320" y="914400"/>
            <a:ext cx="4114800" cy="1280160"/>
          </a:xfrm>
          <a:prstGeom prst="rect">
            <a:avLst/>
          </a:prstGeom>
          <a:noFill/>
        </p:spPr>
        <p:txBody>
          <a:bodyPr wrap="square">
            <a:spAutoFit/>
          </a:bodyPr>
          <a:lstStyle/>
          <a:p>
            <a:pPr algn="ctr"/>
            <a:r>
              <a:rPr sz="7200" b="1" i="0">
                <a:solidFill>
                  <a:srgbClr val="C00000"/>
                </a:solidFill>
                <a:latin typeface="Arial Black"/>
              </a:rPr>
              <a:t>+167,1%</a:t>
            </a:r>
          </a:p>
        </p:txBody>
      </p:sp>
      <p:sp>
        <p:nvSpPr>
          <p:cNvPr id="6" name="TextBox 5"/>
          <p:cNvSpPr txBox="1"/>
          <p:nvPr/>
        </p:nvSpPr>
        <p:spPr>
          <a:xfrm>
            <a:off x="274320" y="2240280"/>
            <a:ext cx="4114800" cy="640080"/>
          </a:xfrm>
          <a:prstGeom prst="rect">
            <a:avLst/>
          </a:prstGeom>
          <a:noFill/>
        </p:spPr>
        <p:txBody>
          <a:bodyPr wrap="square">
            <a:spAutoFit/>
          </a:bodyPr>
          <a:lstStyle/>
          <a:p>
            <a:pPr algn="ctr"/>
            <a:r>
              <a:rPr sz="1600" b="0" i="0">
                <a:solidFill>
                  <a:srgbClr val="17253D"/>
                </a:solidFill>
                <a:latin typeface="Arial"/>
              </a:rPr>
              <a:t>Combustibles y Energía (CyE)
Mayo 2026 vs Mayo 2025</a:t>
            </a:r>
          </a:p>
        </p:txBody>
      </p:sp>
      <p:sp>
        <p:nvSpPr>
          <p:cNvPr id="7" name="TextBox 6"/>
          <p:cNvSpPr txBox="1"/>
          <p:nvPr/>
        </p:nvSpPr>
        <p:spPr>
          <a:xfrm>
            <a:off x="4480560" y="1005840"/>
            <a:ext cx="4480560" cy="502920"/>
          </a:xfrm>
          <a:prstGeom prst="rect">
            <a:avLst/>
          </a:prstGeom>
          <a:noFill/>
        </p:spPr>
        <p:txBody>
          <a:bodyPr wrap="square">
            <a:spAutoFit/>
          </a:bodyPr>
          <a:lstStyle/>
          <a:p>
            <a:pPr algn="ctr"/>
            <a:r>
              <a:rPr sz="1700" b="1" i="0">
                <a:solidFill>
                  <a:srgbClr val="17253D"/>
                </a:solidFill>
                <a:latin typeface="Arial Black"/>
              </a:rPr>
              <a:t>USD 1.745M exportados en un solo mes</a:t>
            </a:r>
          </a:p>
        </p:txBody>
      </p:sp>
      <p:sp>
        <p:nvSpPr>
          <p:cNvPr id="8" name="TextBox 7"/>
          <p:cNvSpPr txBox="1"/>
          <p:nvPr/>
        </p:nvSpPr>
        <p:spPr>
          <a:xfrm>
            <a:off x="4480560" y="1600200"/>
            <a:ext cx="4480560" cy="1371600"/>
          </a:xfrm>
          <a:prstGeom prst="rect">
            <a:avLst/>
          </a:prstGeom>
          <a:noFill/>
        </p:spPr>
        <p:txBody>
          <a:bodyPr wrap="square">
            <a:spAutoFit/>
          </a:bodyPr>
          <a:lstStyle/>
          <a:p>
            <a:pPr algn="ctr"/>
            <a:r>
              <a:rPr sz="1400" b="0" i="0">
                <a:solidFill>
                  <a:srgbClr val="1A1A1A"/>
                </a:solidFill>
                <a:latin typeface="Arial"/>
              </a:rPr>
              <a:t>Petróleo crudo: 12,3% del total exportado argentino
Carburantes y naftas: impulso adicional
Cantidades +78,5%  |  Precios +49,9%
Patagonia creció +157,5% gracias a CyE</a:t>
            </a:r>
          </a:p>
        </p:txBody>
      </p:sp>
      <p:pic>
        <p:nvPicPr>
          <p:cNvPr id="9" name="Picture 8" descr="ica_mayo_2026_rubros.png"/>
          <p:cNvPicPr>
            <a:picLocks noChangeAspect="1"/>
          </p:cNvPicPr>
          <p:nvPr/>
        </p:nvPicPr>
        <p:blipFill>
          <a:blip r:embed="rId2"/>
          <a:stretch>
            <a:fillRect/>
          </a:stretch>
        </p:blipFill>
        <p:spPr>
          <a:xfrm>
            <a:off x="228600" y="3017520"/>
            <a:ext cx="8686800" cy="3063240"/>
          </a:xfrm>
          <a:prstGeom prst="rect">
            <a:avLst/>
          </a:prstGeom>
        </p:spPr>
      </p:pic>
      <p:sp>
        <p:nvSpPr>
          <p:cNvPr id="10" name="TextBox 9"/>
          <p:cNvSpPr txBox="1"/>
          <p:nvPr/>
        </p:nvSpPr>
        <p:spPr>
          <a:xfrm>
            <a:off x="274320" y="6172200"/>
            <a:ext cx="8595360" cy="329184"/>
          </a:xfrm>
          <a:prstGeom prst="rect">
            <a:avLst/>
          </a:prstGeom>
          <a:noFill/>
        </p:spPr>
        <p:txBody>
          <a:bodyPr wrap="none">
            <a:spAutoFit/>
          </a:bodyPr>
          <a:lstStyle/>
          <a:p>
            <a:pPr algn="ctr"/>
            <a:r>
              <a:rPr sz="1150" b="1" i="1">
                <a:solidFill>
                  <a:srgbClr val="B8952A"/>
                </a:solidFill>
                <a:latin typeface="Arial"/>
              </a:rPr>
              <a:t>«El mes que Argentina exportó más que nunca y acumuló seis veces el superávit de 2025»</a:t>
            </a:r>
          </a:p>
        </p:txBody>
      </p:sp>
      <p:pic>
        <p:nvPicPr>
          <p:cNvPr id="11" name="Picture 10" descr="Kartal_Logo_trans.png"/>
          <p:cNvPicPr>
            <a:picLocks noChangeAspect="1"/>
          </p:cNvPicPr>
          <p:nvPr/>
        </p:nvPicPr>
        <p:blipFill>
          <a:blip r:embed="rId3"/>
          <a:stretch>
            <a:fillRect/>
          </a:stretch>
        </p:blipFill>
        <p:spPr>
          <a:xfrm>
            <a:off x="7772400" y="118872"/>
            <a:ext cx="1188720" cy="502920"/>
          </a:xfrm>
          <a:prstGeom prst="rect">
            <a:avLst/>
          </a:prstGeom>
        </p:spPr>
      </p:pic>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594360"/>
          </a:xfrm>
          <a:prstGeom prst="rect">
            <a:avLst/>
          </a:prstGeom>
          <a:noFill/>
        </p:spPr>
        <p:txBody>
          <a:bodyPr wrap="square">
            <a:spAutoFit/>
          </a:bodyPr>
          <a:lstStyle/>
          <a:p>
            <a:pPr algn="ctr"/>
            <a:r>
              <a:rPr sz="3000" b="1" i="0">
                <a:solidFill>
                  <a:srgbClr val="FFFFFF"/>
                </a:solidFill>
                <a:latin typeface="Arial Black"/>
              </a:rPr>
              <a:t>ENERO A MAYO: EL AÑO DE LA RUPTURA</a:t>
            </a:r>
          </a:p>
        </p:txBody>
      </p:sp>
      <p:sp>
        <p:nvSpPr>
          <p:cNvPr id="4" name="Rectangle 3"/>
          <p:cNvSpPr/>
          <p:nvPr/>
        </p:nvSpPr>
        <p:spPr>
          <a:xfrm>
            <a:off x="182880" y="868680"/>
            <a:ext cx="2788920" cy="22402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182880" y="914400"/>
            <a:ext cx="2788920" cy="731520"/>
          </a:xfrm>
          <a:prstGeom prst="rect">
            <a:avLst/>
          </a:prstGeom>
          <a:noFill/>
        </p:spPr>
        <p:txBody>
          <a:bodyPr wrap="square">
            <a:spAutoFit/>
          </a:bodyPr>
          <a:lstStyle/>
          <a:p>
            <a:pPr algn="ctr"/>
            <a:r>
              <a:rPr sz="2400" b="1" i="0">
                <a:solidFill>
                  <a:srgbClr val="375623"/>
                </a:solidFill>
                <a:latin typeface="Arial Black"/>
              </a:rPr>
              <a:t>USD 40.359M</a:t>
            </a:r>
          </a:p>
        </p:txBody>
      </p:sp>
      <p:sp>
        <p:nvSpPr>
          <p:cNvPr id="6" name="TextBox 5"/>
          <p:cNvSpPr txBox="1"/>
          <p:nvPr/>
        </p:nvSpPr>
        <p:spPr>
          <a:xfrm>
            <a:off x="182880" y="1691640"/>
            <a:ext cx="2788920" cy="594360"/>
          </a:xfrm>
          <a:prstGeom prst="rect">
            <a:avLst/>
          </a:prstGeom>
          <a:noFill/>
        </p:spPr>
        <p:txBody>
          <a:bodyPr wrap="square">
            <a:spAutoFit/>
          </a:bodyPr>
          <a:lstStyle/>
          <a:p>
            <a:pPr algn="ctr"/>
            <a:r>
              <a:rPr sz="1200" b="0" i="0">
                <a:solidFill>
                  <a:srgbClr val="5B91CC"/>
                </a:solidFill>
                <a:latin typeface="Arial"/>
              </a:rPr>
              <a:t>EXPORTACIONES
ene-may 2026</a:t>
            </a:r>
          </a:p>
        </p:txBody>
      </p:sp>
      <p:sp>
        <p:nvSpPr>
          <p:cNvPr id="7" name="TextBox 6"/>
          <p:cNvSpPr txBox="1"/>
          <p:nvPr/>
        </p:nvSpPr>
        <p:spPr>
          <a:xfrm>
            <a:off x="182880" y="2331720"/>
            <a:ext cx="2788920" cy="685800"/>
          </a:xfrm>
          <a:prstGeom prst="rect">
            <a:avLst/>
          </a:prstGeom>
          <a:noFill/>
        </p:spPr>
        <p:txBody>
          <a:bodyPr wrap="square">
            <a:spAutoFit/>
          </a:bodyPr>
          <a:lstStyle/>
          <a:p>
            <a:pPr algn="ctr"/>
            <a:r>
              <a:rPr sz="1500" b="1" i="0">
                <a:solidFill>
                  <a:srgbClr val="FFFFFF"/>
                </a:solidFill>
                <a:latin typeface="Arial Black"/>
              </a:rPr>
              <a:t>+24,3%
vs 2025</a:t>
            </a:r>
          </a:p>
        </p:txBody>
      </p:sp>
      <p:sp>
        <p:nvSpPr>
          <p:cNvPr id="8" name="Rectangle 7"/>
          <p:cNvSpPr/>
          <p:nvPr/>
        </p:nvSpPr>
        <p:spPr>
          <a:xfrm>
            <a:off x="3154680" y="868680"/>
            <a:ext cx="2788920" cy="22402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3154680" y="914400"/>
            <a:ext cx="2788920" cy="731520"/>
          </a:xfrm>
          <a:prstGeom prst="rect">
            <a:avLst/>
          </a:prstGeom>
          <a:noFill/>
        </p:spPr>
        <p:txBody>
          <a:bodyPr wrap="square">
            <a:spAutoFit/>
          </a:bodyPr>
          <a:lstStyle/>
          <a:p>
            <a:pPr algn="ctr"/>
            <a:r>
              <a:rPr sz="2400" b="1" i="0">
                <a:solidFill>
                  <a:srgbClr val="C00000"/>
                </a:solidFill>
                <a:latin typeface="Arial Black"/>
              </a:rPr>
              <a:t>USD 28.575M</a:t>
            </a:r>
          </a:p>
        </p:txBody>
      </p:sp>
      <p:sp>
        <p:nvSpPr>
          <p:cNvPr id="10" name="TextBox 9"/>
          <p:cNvSpPr txBox="1"/>
          <p:nvPr/>
        </p:nvSpPr>
        <p:spPr>
          <a:xfrm>
            <a:off x="3154680" y="1691640"/>
            <a:ext cx="2788920" cy="594360"/>
          </a:xfrm>
          <a:prstGeom prst="rect">
            <a:avLst/>
          </a:prstGeom>
          <a:noFill/>
        </p:spPr>
        <p:txBody>
          <a:bodyPr wrap="square">
            <a:spAutoFit/>
          </a:bodyPr>
          <a:lstStyle/>
          <a:p>
            <a:pPr algn="ctr"/>
            <a:r>
              <a:rPr sz="1200" b="0" i="0">
                <a:solidFill>
                  <a:srgbClr val="5B91CC"/>
                </a:solidFill>
                <a:latin typeface="Arial"/>
              </a:rPr>
              <a:t>IMPORTACIONES
ene-may 2026</a:t>
            </a:r>
          </a:p>
        </p:txBody>
      </p:sp>
      <p:sp>
        <p:nvSpPr>
          <p:cNvPr id="11" name="TextBox 10"/>
          <p:cNvSpPr txBox="1"/>
          <p:nvPr/>
        </p:nvSpPr>
        <p:spPr>
          <a:xfrm>
            <a:off x="3154680" y="2331720"/>
            <a:ext cx="2788920" cy="685800"/>
          </a:xfrm>
          <a:prstGeom prst="rect">
            <a:avLst/>
          </a:prstGeom>
          <a:noFill/>
        </p:spPr>
        <p:txBody>
          <a:bodyPr wrap="square">
            <a:spAutoFit/>
          </a:bodyPr>
          <a:lstStyle/>
          <a:p>
            <a:pPr algn="ctr"/>
            <a:r>
              <a:rPr sz="1500" b="1" i="0">
                <a:solidFill>
                  <a:srgbClr val="FFFFFF"/>
                </a:solidFill>
                <a:latin typeface="Arial Black"/>
              </a:rPr>
              <a:t>-6,6%
vs 2025</a:t>
            </a:r>
          </a:p>
        </p:txBody>
      </p:sp>
      <p:sp>
        <p:nvSpPr>
          <p:cNvPr id="12" name="Rectangle 11"/>
          <p:cNvSpPr/>
          <p:nvPr/>
        </p:nvSpPr>
        <p:spPr>
          <a:xfrm>
            <a:off x="6126480" y="868680"/>
            <a:ext cx="2788920" cy="22402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126480" y="914400"/>
            <a:ext cx="2788920" cy="731520"/>
          </a:xfrm>
          <a:prstGeom prst="rect">
            <a:avLst/>
          </a:prstGeom>
          <a:noFill/>
        </p:spPr>
        <p:txBody>
          <a:bodyPr wrap="square">
            <a:spAutoFit/>
          </a:bodyPr>
          <a:lstStyle/>
          <a:p>
            <a:pPr algn="ctr"/>
            <a:r>
              <a:rPr sz="2400" b="1" i="0">
                <a:solidFill>
                  <a:srgbClr val="B8952A"/>
                </a:solidFill>
                <a:latin typeface="Arial Black"/>
              </a:rPr>
              <a:t>USD 11.783M</a:t>
            </a:r>
          </a:p>
        </p:txBody>
      </p:sp>
      <p:sp>
        <p:nvSpPr>
          <p:cNvPr id="14" name="TextBox 13"/>
          <p:cNvSpPr txBox="1"/>
          <p:nvPr/>
        </p:nvSpPr>
        <p:spPr>
          <a:xfrm>
            <a:off x="6126480" y="1691640"/>
            <a:ext cx="2788920" cy="594360"/>
          </a:xfrm>
          <a:prstGeom prst="rect">
            <a:avLst/>
          </a:prstGeom>
          <a:noFill/>
        </p:spPr>
        <p:txBody>
          <a:bodyPr wrap="square">
            <a:spAutoFit/>
          </a:bodyPr>
          <a:lstStyle/>
          <a:p>
            <a:pPr algn="ctr"/>
            <a:r>
              <a:rPr sz="1200" b="0" i="0">
                <a:solidFill>
                  <a:srgbClr val="5B91CC"/>
                </a:solidFill>
                <a:latin typeface="Arial"/>
              </a:rPr>
              <a:t>SUPERÁVIT
acumulado 2026</a:t>
            </a:r>
          </a:p>
        </p:txBody>
      </p:sp>
      <p:sp>
        <p:nvSpPr>
          <p:cNvPr id="15" name="TextBox 14"/>
          <p:cNvSpPr txBox="1"/>
          <p:nvPr/>
        </p:nvSpPr>
        <p:spPr>
          <a:xfrm>
            <a:off x="6126480" y="2331720"/>
            <a:ext cx="2788920" cy="685800"/>
          </a:xfrm>
          <a:prstGeom prst="rect">
            <a:avLst/>
          </a:prstGeom>
          <a:noFill/>
        </p:spPr>
        <p:txBody>
          <a:bodyPr wrap="square">
            <a:spAutoFit/>
          </a:bodyPr>
          <a:lstStyle/>
          <a:p>
            <a:pPr algn="ctr"/>
            <a:r>
              <a:rPr sz="1500" b="1" i="0">
                <a:solidFill>
                  <a:srgbClr val="FFFFFF"/>
                </a:solidFill>
                <a:latin typeface="Arial Black"/>
              </a:rPr>
              <a:t>x6,3
vs USD 1.883M en 2025</a:t>
            </a:r>
          </a:p>
        </p:txBody>
      </p:sp>
      <p:pic>
        <p:nvPicPr>
          <p:cNvPr id="16" name="Picture 15" descr="ica_mayo_2026_acumulado.png"/>
          <p:cNvPicPr>
            <a:picLocks noChangeAspect="1"/>
          </p:cNvPicPr>
          <p:nvPr/>
        </p:nvPicPr>
        <p:blipFill>
          <a:blip r:embed="rId2"/>
          <a:stretch>
            <a:fillRect/>
          </a:stretch>
        </p:blipFill>
        <p:spPr>
          <a:xfrm>
            <a:off x="274320" y="3246120"/>
            <a:ext cx="8595360" cy="2834640"/>
          </a:xfrm>
          <a:prstGeom prst="rect">
            <a:avLst/>
          </a:prstGeom>
        </p:spPr>
      </p:pic>
      <p:sp>
        <p:nvSpPr>
          <p:cNvPr id="17" name="TextBox 16"/>
          <p:cNvSpPr txBox="1"/>
          <p:nvPr/>
        </p:nvSpPr>
        <p:spPr>
          <a:xfrm>
            <a:off x="274320" y="6419088"/>
            <a:ext cx="8595360" cy="329184"/>
          </a:xfrm>
          <a:prstGeom prst="rect">
            <a:avLst/>
          </a:prstGeom>
          <a:noFill/>
        </p:spPr>
        <p:txBody>
          <a:bodyPr wrap="none">
            <a:spAutoFit/>
          </a:bodyPr>
          <a:lstStyle/>
          <a:p>
            <a:pPr algn="ctr"/>
            <a:r>
              <a:rPr sz="1150" b="1" i="1">
                <a:solidFill>
                  <a:srgbClr val="B8952A"/>
                </a:solidFill>
                <a:latin typeface="Arial"/>
              </a:rPr>
              <a:t>«El mes que Argentina exportó más que nunca y acumuló seis veces el superávit de 2025»</a:t>
            </a:r>
          </a:p>
        </p:txBody>
      </p:sp>
      <p:pic>
        <p:nvPicPr>
          <p:cNvPr id="18" name="Picture 17" descr="Kartal_Logo_trans.png"/>
          <p:cNvPicPr>
            <a:picLocks noChangeAspect="1"/>
          </p:cNvPicPr>
          <p:nvPr/>
        </p:nvPicPr>
        <p:blipFill>
          <a:blip r:embed="rId3"/>
          <a:stretch>
            <a:fillRect/>
          </a:stretch>
        </p:blipFill>
        <p:spPr>
          <a:xfrm>
            <a:off x="7772400" y="118872"/>
            <a:ext cx="1188720" cy="502920"/>
          </a:xfrm>
          <a:prstGeom prst="rect">
            <a:avLst/>
          </a:prstGeom>
        </p:spPr>
      </p:pic>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82296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91440"/>
            <a:ext cx="8595360" cy="640080"/>
          </a:xfrm>
          <a:prstGeom prst="rect">
            <a:avLst/>
          </a:prstGeom>
          <a:noFill/>
        </p:spPr>
        <p:txBody>
          <a:bodyPr wrap="square">
            <a:spAutoFit/>
          </a:bodyPr>
          <a:lstStyle/>
          <a:p>
            <a:pPr algn="ctr"/>
            <a:r>
              <a:rPr sz="2800" b="1" i="0">
                <a:solidFill>
                  <a:srgbClr val="FFFFFF"/>
                </a:solidFill>
                <a:latin typeface="Arial Black"/>
              </a:rPr>
              <a:t>QUÉ SECTORES CAPTURAN EL SUPERÁVIT</a:t>
            </a:r>
          </a:p>
        </p:txBody>
      </p:sp>
      <p:sp>
        <p:nvSpPr>
          <p:cNvPr id="5" name="Rectangle 4"/>
          <p:cNvSpPr/>
          <p:nvPr/>
        </p:nvSpPr>
        <p:spPr>
          <a:xfrm>
            <a:off x="182880" y="960120"/>
            <a:ext cx="594360" cy="100584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82880" y="1161288"/>
            <a:ext cx="594360" cy="594360"/>
          </a:xfrm>
          <a:prstGeom prst="rect">
            <a:avLst/>
          </a:prstGeom>
          <a:noFill/>
        </p:spPr>
        <p:txBody>
          <a:bodyPr wrap="square">
            <a:spAutoFit/>
          </a:bodyPr>
          <a:lstStyle/>
          <a:p>
            <a:pPr algn="ctr"/>
            <a:r>
              <a:rPr sz="3000" b="1" i="0">
                <a:solidFill>
                  <a:srgbClr val="FFFFFF"/>
                </a:solidFill>
                <a:latin typeface="Arial Black"/>
              </a:rPr>
              <a:t>1</a:t>
            </a:r>
          </a:p>
        </p:txBody>
      </p:sp>
      <p:sp>
        <p:nvSpPr>
          <p:cNvPr id="7" name="TextBox 6"/>
          <p:cNvSpPr txBox="1"/>
          <p:nvPr/>
        </p:nvSpPr>
        <p:spPr>
          <a:xfrm>
            <a:off x="868680" y="1033272"/>
            <a:ext cx="4754880" cy="457200"/>
          </a:xfrm>
          <a:prstGeom prst="rect">
            <a:avLst/>
          </a:prstGeom>
          <a:noFill/>
        </p:spPr>
        <p:txBody>
          <a:bodyPr wrap="square">
            <a:spAutoFit/>
          </a:bodyPr>
          <a:lstStyle/>
          <a:p>
            <a:pPr algn="l"/>
            <a:r>
              <a:rPr sz="1600" b="1" i="0">
                <a:solidFill>
                  <a:srgbClr val="17253D"/>
                </a:solidFill>
                <a:latin typeface="Arial Black"/>
              </a:rPr>
              <a:t>CyE — Combustibles y Energía</a:t>
            </a:r>
          </a:p>
        </p:txBody>
      </p:sp>
      <p:sp>
        <p:nvSpPr>
          <p:cNvPr id="8" name="TextBox 7"/>
          <p:cNvSpPr txBox="1"/>
          <p:nvPr/>
        </p:nvSpPr>
        <p:spPr>
          <a:xfrm>
            <a:off x="5669280" y="1033272"/>
            <a:ext cx="2011680" cy="457200"/>
          </a:xfrm>
          <a:prstGeom prst="rect">
            <a:avLst/>
          </a:prstGeom>
          <a:noFill/>
        </p:spPr>
        <p:txBody>
          <a:bodyPr wrap="square">
            <a:spAutoFit/>
          </a:bodyPr>
          <a:lstStyle/>
          <a:p>
            <a:pPr algn="ctr"/>
            <a:r>
              <a:rPr sz="1800" b="1" i="0">
                <a:solidFill>
                  <a:srgbClr val="17253D"/>
                </a:solidFill>
                <a:latin typeface="Arial Black"/>
              </a:rPr>
              <a:t>USD 1.745M</a:t>
            </a:r>
          </a:p>
        </p:txBody>
      </p:sp>
      <p:sp>
        <p:nvSpPr>
          <p:cNvPr id="9" name="TextBox 8"/>
          <p:cNvSpPr txBox="1"/>
          <p:nvPr/>
        </p:nvSpPr>
        <p:spPr>
          <a:xfrm>
            <a:off x="7680960" y="1033272"/>
            <a:ext cx="1280160" cy="457200"/>
          </a:xfrm>
          <a:prstGeom prst="rect">
            <a:avLst/>
          </a:prstGeom>
          <a:noFill/>
        </p:spPr>
        <p:txBody>
          <a:bodyPr wrap="square">
            <a:spAutoFit/>
          </a:bodyPr>
          <a:lstStyle/>
          <a:p>
            <a:pPr algn="ctr"/>
            <a:r>
              <a:rPr sz="1700" b="1" i="0">
                <a:solidFill>
                  <a:srgbClr val="B8952A"/>
                </a:solidFill>
                <a:latin typeface="Arial Black"/>
              </a:rPr>
              <a:t>+167,1%</a:t>
            </a:r>
          </a:p>
        </p:txBody>
      </p:sp>
      <p:sp>
        <p:nvSpPr>
          <p:cNvPr id="10" name="Rectangle 9"/>
          <p:cNvSpPr/>
          <p:nvPr/>
        </p:nvSpPr>
        <p:spPr>
          <a:xfrm>
            <a:off x="182880" y="1965960"/>
            <a:ext cx="8778240" cy="18288"/>
          </a:xfrm>
          <a:prstGeom prst="rect">
            <a:avLst/>
          </a:prstGeom>
          <a:solidFill>
            <a:srgbClr val="E0E0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182880" y="2194560"/>
            <a:ext cx="594360" cy="10058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182880" y="2395728"/>
            <a:ext cx="594360" cy="594360"/>
          </a:xfrm>
          <a:prstGeom prst="rect">
            <a:avLst/>
          </a:prstGeom>
          <a:noFill/>
        </p:spPr>
        <p:txBody>
          <a:bodyPr wrap="square">
            <a:spAutoFit/>
          </a:bodyPr>
          <a:lstStyle/>
          <a:p>
            <a:pPr algn="ctr"/>
            <a:r>
              <a:rPr sz="3000" b="1" i="0">
                <a:solidFill>
                  <a:srgbClr val="FFFFFF"/>
                </a:solidFill>
                <a:latin typeface="Arial Black"/>
              </a:rPr>
              <a:t>2</a:t>
            </a:r>
          </a:p>
        </p:txBody>
      </p:sp>
      <p:sp>
        <p:nvSpPr>
          <p:cNvPr id="13" name="TextBox 12"/>
          <p:cNvSpPr txBox="1"/>
          <p:nvPr/>
        </p:nvSpPr>
        <p:spPr>
          <a:xfrm>
            <a:off x="868680" y="2267712"/>
            <a:ext cx="4754880" cy="457200"/>
          </a:xfrm>
          <a:prstGeom prst="rect">
            <a:avLst/>
          </a:prstGeom>
          <a:noFill/>
        </p:spPr>
        <p:txBody>
          <a:bodyPr wrap="square">
            <a:spAutoFit/>
          </a:bodyPr>
          <a:lstStyle/>
          <a:p>
            <a:pPr algn="l"/>
            <a:r>
              <a:rPr sz="1600" b="1" i="0">
                <a:solidFill>
                  <a:srgbClr val="17253D"/>
                </a:solidFill>
                <a:latin typeface="Arial Black"/>
              </a:rPr>
              <a:t>MOA — Manufacturas Agropecuarias</a:t>
            </a:r>
          </a:p>
        </p:txBody>
      </p:sp>
      <p:sp>
        <p:nvSpPr>
          <p:cNvPr id="14" name="TextBox 13"/>
          <p:cNvSpPr txBox="1"/>
          <p:nvPr/>
        </p:nvSpPr>
        <p:spPr>
          <a:xfrm>
            <a:off x="5669280" y="2267712"/>
            <a:ext cx="2011680" cy="457200"/>
          </a:xfrm>
          <a:prstGeom prst="rect">
            <a:avLst/>
          </a:prstGeom>
          <a:noFill/>
        </p:spPr>
        <p:txBody>
          <a:bodyPr wrap="square">
            <a:spAutoFit/>
          </a:bodyPr>
          <a:lstStyle/>
          <a:p>
            <a:pPr algn="ctr"/>
            <a:r>
              <a:rPr sz="1800" b="1" i="0">
                <a:solidFill>
                  <a:srgbClr val="17253D"/>
                </a:solidFill>
                <a:latin typeface="Arial Black"/>
              </a:rPr>
              <a:t>USD 2.992M</a:t>
            </a:r>
          </a:p>
        </p:txBody>
      </p:sp>
      <p:sp>
        <p:nvSpPr>
          <p:cNvPr id="15" name="TextBox 14"/>
          <p:cNvSpPr txBox="1"/>
          <p:nvPr/>
        </p:nvSpPr>
        <p:spPr>
          <a:xfrm>
            <a:off x="7680960" y="2267712"/>
            <a:ext cx="1280160" cy="457200"/>
          </a:xfrm>
          <a:prstGeom prst="rect">
            <a:avLst/>
          </a:prstGeom>
          <a:noFill/>
        </p:spPr>
        <p:txBody>
          <a:bodyPr wrap="square">
            <a:spAutoFit/>
          </a:bodyPr>
          <a:lstStyle/>
          <a:p>
            <a:pPr algn="ctr"/>
            <a:r>
              <a:rPr sz="1700" b="1" i="0">
                <a:solidFill>
                  <a:srgbClr val="375623"/>
                </a:solidFill>
                <a:latin typeface="Arial Black"/>
              </a:rPr>
              <a:t>+20,5%</a:t>
            </a:r>
          </a:p>
        </p:txBody>
      </p:sp>
      <p:sp>
        <p:nvSpPr>
          <p:cNvPr id="16" name="Rectangle 15"/>
          <p:cNvSpPr/>
          <p:nvPr/>
        </p:nvSpPr>
        <p:spPr>
          <a:xfrm>
            <a:off x="182880" y="3200400"/>
            <a:ext cx="8778240" cy="18288"/>
          </a:xfrm>
          <a:prstGeom prst="rect">
            <a:avLst/>
          </a:prstGeom>
          <a:solidFill>
            <a:srgbClr val="E0E0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182880" y="3429000"/>
            <a:ext cx="594360" cy="100584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82880" y="3630168"/>
            <a:ext cx="594360" cy="594360"/>
          </a:xfrm>
          <a:prstGeom prst="rect">
            <a:avLst/>
          </a:prstGeom>
          <a:noFill/>
        </p:spPr>
        <p:txBody>
          <a:bodyPr wrap="square">
            <a:spAutoFit/>
          </a:bodyPr>
          <a:lstStyle/>
          <a:p>
            <a:pPr algn="ctr"/>
            <a:r>
              <a:rPr sz="3000" b="1" i="0">
                <a:solidFill>
                  <a:srgbClr val="FFFFFF"/>
                </a:solidFill>
                <a:latin typeface="Arial Black"/>
              </a:rPr>
              <a:t>3</a:t>
            </a:r>
          </a:p>
        </p:txBody>
      </p:sp>
      <p:sp>
        <p:nvSpPr>
          <p:cNvPr id="19" name="TextBox 18"/>
          <p:cNvSpPr txBox="1"/>
          <p:nvPr/>
        </p:nvSpPr>
        <p:spPr>
          <a:xfrm>
            <a:off x="868680" y="3502152"/>
            <a:ext cx="4754880" cy="457200"/>
          </a:xfrm>
          <a:prstGeom prst="rect">
            <a:avLst/>
          </a:prstGeom>
          <a:noFill/>
        </p:spPr>
        <p:txBody>
          <a:bodyPr wrap="square">
            <a:spAutoFit/>
          </a:bodyPr>
          <a:lstStyle/>
          <a:p>
            <a:pPr algn="l"/>
            <a:r>
              <a:rPr sz="1600" b="1" i="0">
                <a:solidFill>
                  <a:srgbClr val="17253D"/>
                </a:solidFill>
                <a:latin typeface="Arial Black"/>
              </a:rPr>
              <a:t>PP — Productos Primarios</a:t>
            </a:r>
          </a:p>
        </p:txBody>
      </p:sp>
      <p:sp>
        <p:nvSpPr>
          <p:cNvPr id="20" name="TextBox 19"/>
          <p:cNvSpPr txBox="1"/>
          <p:nvPr/>
        </p:nvSpPr>
        <p:spPr>
          <a:xfrm>
            <a:off x="5669280" y="3502152"/>
            <a:ext cx="2011680" cy="457200"/>
          </a:xfrm>
          <a:prstGeom prst="rect">
            <a:avLst/>
          </a:prstGeom>
          <a:noFill/>
        </p:spPr>
        <p:txBody>
          <a:bodyPr wrap="square">
            <a:spAutoFit/>
          </a:bodyPr>
          <a:lstStyle/>
          <a:p>
            <a:pPr algn="ctr"/>
            <a:r>
              <a:rPr sz="1800" b="1" i="0">
                <a:solidFill>
                  <a:srgbClr val="17253D"/>
                </a:solidFill>
                <a:latin typeface="Arial Black"/>
              </a:rPr>
              <a:t>USD 2.441M</a:t>
            </a:r>
          </a:p>
        </p:txBody>
      </p:sp>
      <p:sp>
        <p:nvSpPr>
          <p:cNvPr id="21" name="TextBox 20"/>
          <p:cNvSpPr txBox="1"/>
          <p:nvPr/>
        </p:nvSpPr>
        <p:spPr>
          <a:xfrm>
            <a:off x="7680960" y="3502152"/>
            <a:ext cx="1280160" cy="457200"/>
          </a:xfrm>
          <a:prstGeom prst="rect">
            <a:avLst/>
          </a:prstGeom>
          <a:noFill/>
        </p:spPr>
        <p:txBody>
          <a:bodyPr wrap="square">
            <a:spAutoFit/>
          </a:bodyPr>
          <a:lstStyle/>
          <a:p>
            <a:pPr algn="ctr"/>
            <a:r>
              <a:rPr sz="1700" b="1" i="0">
                <a:solidFill>
                  <a:srgbClr val="375623"/>
                </a:solidFill>
                <a:latin typeface="Arial Black"/>
              </a:rPr>
              <a:t>+22,5%</a:t>
            </a:r>
          </a:p>
        </p:txBody>
      </p:sp>
      <p:sp>
        <p:nvSpPr>
          <p:cNvPr id="22" name="Rectangle 21"/>
          <p:cNvSpPr/>
          <p:nvPr/>
        </p:nvSpPr>
        <p:spPr>
          <a:xfrm>
            <a:off x="182880" y="4434840"/>
            <a:ext cx="8778240" cy="18288"/>
          </a:xfrm>
          <a:prstGeom prst="rect">
            <a:avLst/>
          </a:prstGeom>
          <a:solidFill>
            <a:srgbClr val="E0E0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182880" y="4663440"/>
            <a:ext cx="594360" cy="100584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82880" y="4864608"/>
            <a:ext cx="594360" cy="594360"/>
          </a:xfrm>
          <a:prstGeom prst="rect">
            <a:avLst/>
          </a:prstGeom>
          <a:noFill/>
        </p:spPr>
        <p:txBody>
          <a:bodyPr wrap="square">
            <a:spAutoFit/>
          </a:bodyPr>
          <a:lstStyle/>
          <a:p>
            <a:pPr algn="ctr"/>
            <a:r>
              <a:rPr sz="3000" b="1" i="0">
                <a:solidFill>
                  <a:srgbClr val="FFFFFF"/>
                </a:solidFill>
                <a:latin typeface="Arial Black"/>
              </a:rPr>
              <a:t>4</a:t>
            </a:r>
          </a:p>
        </p:txBody>
      </p:sp>
      <p:sp>
        <p:nvSpPr>
          <p:cNvPr id="25" name="TextBox 24"/>
          <p:cNvSpPr txBox="1"/>
          <p:nvPr/>
        </p:nvSpPr>
        <p:spPr>
          <a:xfrm>
            <a:off x="868680" y="4736592"/>
            <a:ext cx="4754880" cy="457200"/>
          </a:xfrm>
          <a:prstGeom prst="rect">
            <a:avLst/>
          </a:prstGeom>
          <a:noFill/>
        </p:spPr>
        <p:txBody>
          <a:bodyPr wrap="square">
            <a:spAutoFit/>
          </a:bodyPr>
          <a:lstStyle/>
          <a:p>
            <a:pPr algn="l"/>
            <a:r>
              <a:rPr sz="1600" b="1" i="0">
                <a:solidFill>
                  <a:srgbClr val="17253D"/>
                </a:solidFill>
                <a:latin typeface="Arial Black"/>
              </a:rPr>
              <a:t>MOI — Manufacturas Industriales</a:t>
            </a:r>
          </a:p>
        </p:txBody>
      </p:sp>
      <p:sp>
        <p:nvSpPr>
          <p:cNvPr id="26" name="TextBox 25"/>
          <p:cNvSpPr txBox="1"/>
          <p:nvPr/>
        </p:nvSpPr>
        <p:spPr>
          <a:xfrm>
            <a:off x="5669280" y="4736592"/>
            <a:ext cx="2011680" cy="457200"/>
          </a:xfrm>
          <a:prstGeom prst="rect">
            <a:avLst/>
          </a:prstGeom>
          <a:noFill/>
        </p:spPr>
        <p:txBody>
          <a:bodyPr wrap="square">
            <a:spAutoFit/>
          </a:bodyPr>
          <a:lstStyle/>
          <a:p>
            <a:pPr algn="ctr"/>
            <a:r>
              <a:rPr sz="1800" b="1" i="0">
                <a:solidFill>
                  <a:srgbClr val="17253D"/>
                </a:solidFill>
                <a:latin typeface="Arial Black"/>
              </a:rPr>
              <a:t>USD 2.360M</a:t>
            </a:r>
          </a:p>
        </p:txBody>
      </p:sp>
      <p:sp>
        <p:nvSpPr>
          <p:cNvPr id="27" name="TextBox 26"/>
          <p:cNvSpPr txBox="1"/>
          <p:nvPr/>
        </p:nvSpPr>
        <p:spPr>
          <a:xfrm>
            <a:off x="7680960" y="4736592"/>
            <a:ext cx="1280160" cy="457200"/>
          </a:xfrm>
          <a:prstGeom prst="rect">
            <a:avLst/>
          </a:prstGeom>
          <a:noFill/>
        </p:spPr>
        <p:txBody>
          <a:bodyPr wrap="square">
            <a:spAutoFit/>
          </a:bodyPr>
          <a:lstStyle/>
          <a:p>
            <a:pPr algn="ctr"/>
            <a:r>
              <a:rPr sz="1700" b="1" i="0">
                <a:solidFill>
                  <a:srgbClr val="2E6CB8"/>
                </a:solidFill>
                <a:latin typeface="Arial Black"/>
              </a:rPr>
              <a:t>+20,1%</a:t>
            </a:r>
          </a:p>
        </p:txBody>
      </p:sp>
      <p:sp>
        <p:nvSpPr>
          <p:cNvPr id="28" name="TextBox 27"/>
          <p:cNvSpPr txBox="1"/>
          <p:nvPr/>
        </p:nvSpPr>
        <p:spPr>
          <a:xfrm>
            <a:off x="274320" y="6419088"/>
            <a:ext cx="8595360" cy="329184"/>
          </a:xfrm>
          <a:prstGeom prst="rect">
            <a:avLst/>
          </a:prstGeom>
          <a:noFill/>
        </p:spPr>
        <p:txBody>
          <a:bodyPr wrap="none">
            <a:spAutoFit/>
          </a:bodyPr>
          <a:lstStyle/>
          <a:p>
            <a:pPr algn="ctr"/>
            <a:r>
              <a:rPr sz="1150" b="1" i="1">
                <a:solidFill>
                  <a:srgbClr val="B8952A"/>
                </a:solidFill>
                <a:latin typeface="Arial"/>
              </a:rPr>
              <a:t>«El mes que Argentina exportó más que nunca y acumuló seis veces el superávit de 2025»</a:t>
            </a:r>
          </a:p>
        </p:txBody>
      </p:sp>
      <p:pic>
        <p:nvPicPr>
          <p:cNvPr id="29" name="Picture 28"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594360"/>
          </a:xfrm>
          <a:prstGeom prst="rect">
            <a:avLst/>
          </a:prstGeom>
          <a:noFill/>
        </p:spPr>
        <p:txBody>
          <a:bodyPr wrap="square">
            <a:spAutoFit/>
          </a:bodyPr>
          <a:lstStyle/>
          <a:p>
            <a:pPr algn="ctr"/>
            <a:r>
              <a:rPr sz="2800" b="1" i="0">
                <a:solidFill>
                  <a:srgbClr val="FFFFFF"/>
                </a:solidFill>
                <a:latin typeface="Arial Black"/>
              </a:rPr>
              <a:t>QUÉ SIGNIFICA ESTO PARA LAS EMPRESAS</a:t>
            </a:r>
          </a:p>
        </p:txBody>
      </p:sp>
      <p:sp>
        <p:nvSpPr>
          <p:cNvPr id="4" name="Rectangle 3"/>
          <p:cNvSpPr/>
          <p:nvPr/>
        </p:nvSpPr>
        <p:spPr>
          <a:xfrm>
            <a:off x="182880" y="914400"/>
            <a:ext cx="73152" cy="77724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11480" y="914400"/>
            <a:ext cx="8503920" cy="411480"/>
          </a:xfrm>
          <a:prstGeom prst="rect">
            <a:avLst/>
          </a:prstGeom>
          <a:noFill/>
        </p:spPr>
        <p:txBody>
          <a:bodyPr wrap="square">
            <a:spAutoFit/>
          </a:bodyPr>
          <a:lstStyle/>
          <a:p>
            <a:pPr algn="l"/>
            <a:r>
              <a:rPr sz="1600" b="1" i="0">
                <a:solidFill>
                  <a:srgbClr val="B8952A"/>
                </a:solidFill>
                <a:latin typeface="Arial Black"/>
              </a:rPr>
              <a:t>TIPO DE CAMBIO ESTABLE</a:t>
            </a:r>
          </a:p>
        </p:txBody>
      </p:sp>
      <p:sp>
        <p:nvSpPr>
          <p:cNvPr id="6" name="TextBox 5"/>
          <p:cNvSpPr txBox="1"/>
          <p:nvPr/>
        </p:nvSpPr>
        <p:spPr>
          <a:xfrm>
            <a:off x="411480" y="1325880"/>
            <a:ext cx="8503920" cy="640080"/>
          </a:xfrm>
          <a:prstGeom prst="rect">
            <a:avLst/>
          </a:prstGeom>
          <a:noFill/>
        </p:spPr>
        <p:txBody>
          <a:bodyPr wrap="square">
            <a:spAutoFit/>
          </a:bodyPr>
          <a:lstStyle/>
          <a:p>
            <a:pPr algn="l"/>
            <a:r>
              <a:rPr sz="1300" b="0" i="0">
                <a:solidFill>
                  <a:srgbClr val="5B91CC"/>
                </a:solidFill>
                <a:latin typeface="Arial"/>
              </a:rPr>
              <a:t>El superavit de USD 11.783M acumulado cubre vencimientos y ancla el dolar dentro de la banda ($1.384-$1.725).</a:t>
            </a:r>
          </a:p>
        </p:txBody>
      </p:sp>
      <p:sp>
        <p:nvSpPr>
          <p:cNvPr id="7" name="Rectangle 6"/>
          <p:cNvSpPr/>
          <p:nvPr/>
        </p:nvSpPr>
        <p:spPr>
          <a:xfrm>
            <a:off x="182880" y="2240280"/>
            <a:ext cx="73152" cy="77724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11480" y="2240280"/>
            <a:ext cx="8503920" cy="411480"/>
          </a:xfrm>
          <a:prstGeom prst="rect">
            <a:avLst/>
          </a:prstGeom>
          <a:noFill/>
        </p:spPr>
        <p:txBody>
          <a:bodyPr wrap="square">
            <a:spAutoFit/>
          </a:bodyPr>
          <a:lstStyle/>
          <a:p>
            <a:pPr algn="l"/>
            <a:r>
              <a:rPr sz="1600" b="1" i="0">
                <a:solidFill>
                  <a:srgbClr val="2E6CB8"/>
                </a:solidFill>
                <a:latin typeface="Arial Black"/>
              </a:rPr>
              <a:t>CREDITO EN DOLARES ACTIVO</a:t>
            </a:r>
          </a:p>
        </p:txBody>
      </p:sp>
      <p:sp>
        <p:nvSpPr>
          <p:cNvPr id="9" name="TextBox 8"/>
          <p:cNvSpPr txBox="1"/>
          <p:nvPr/>
        </p:nvSpPr>
        <p:spPr>
          <a:xfrm>
            <a:off x="411480" y="2651760"/>
            <a:ext cx="8503920" cy="640080"/>
          </a:xfrm>
          <a:prstGeom prst="rect">
            <a:avLst/>
          </a:prstGeom>
          <a:noFill/>
        </p:spPr>
        <p:txBody>
          <a:bodyPr wrap="square">
            <a:spAutoFit/>
          </a:bodyPr>
          <a:lstStyle/>
          <a:p>
            <a:pPr algn="l"/>
            <a:r>
              <a:rPr sz="1300" b="0" i="0">
                <a:solidFill>
                  <a:srgbClr val="5B91CC"/>
                </a:solidFill>
                <a:latin typeface="Arial"/>
              </a:rPr>
              <a:t>Reservas reforzadas = credibilidad del BCRA. Las empresas con deuda en dolares tienen menor riesgo de salto cambiario.</a:t>
            </a:r>
          </a:p>
        </p:txBody>
      </p:sp>
      <p:sp>
        <p:nvSpPr>
          <p:cNvPr id="10" name="Rectangle 9"/>
          <p:cNvSpPr/>
          <p:nvPr/>
        </p:nvSpPr>
        <p:spPr>
          <a:xfrm>
            <a:off x="182880" y="3566160"/>
            <a:ext cx="73152" cy="77724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11480" y="3566160"/>
            <a:ext cx="8503920" cy="411480"/>
          </a:xfrm>
          <a:prstGeom prst="rect">
            <a:avLst/>
          </a:prstGeom>
          <a:noFill/>
        </p:spPr>
        <p:txBody>
          <a:bodyPr wrap="square">
            <a:spAutoFit/>
          </a:bodyPr>
          <a:lstStyle/>
          <a:p>
            <a:pPr algn="l"/>
            <a:r>
              <a:rPr sz="1600" b="1" i="0">
                <a:solidFill>
                  <a:srgbClr val="375623"/>
                </a:solidFill>
                <a:latin typeface="Arial Black"/>
              </a:rPr>
              <a:t>EQUIPAMIENTO IMPORTADO: VENTANA ABIERTA</a:t>
            </a:r>
          </a:p>
        </p:txBody>
      </p:sp>
      <p:sp>
        <p:nvSpPr>
          <p:cNvPr id="12" name="TextBox 11"/>
          <p:cNvSpPr txBox="1"/>
          <p:nvPr/>
        </p:nvSpPr>
        <p:spPr>
          <a:xfrm>
            <a:off x="411480" y="3977639"/>
            <a:ext cx="8503920" cy="640080"/>
          </a:xfrm>
          <a:prstGeom prst="rect">
            <a:avLst/>
          </a:prstGeom>
          <a:noFill/>
        </p:spPr>
        <p:txBody>
          <a:bodyPr wrap="square">
            <a:spAutoFit/>
          </a:bodyPr>
          <a:lstStyle/>
          <a:p>
            <a:pPr algn="l"/>
            <a:r>
              <a:rPr sz="1300" b="0" i="0">
                <a:solidFill>
                  <a:srgbClr val="5B91CC"/>
                </a:solidFill>
                <a:latin typeface="Arial"/>
              </a:rPr>
              <a:t>El dolar competitivo + PyA en baja es señal: quien necesite maquinaria o insumos importados tiene precio favorable hoy.</a:t>
            </a:r>
          </a:p>
        </p:txBody>
      </p:sp>
      <p:sp>
        <p:nvSpPr>
          <p:cNvPr id="13" name="Rectangle 12"/>
          <p:cNvSpPr/>
          <p:nvPr/>
        </p:nvSpPr>
        <p:spPr>
          <a:xfrm>
            <a:off x="182880" y="4892040"/>
            <a:ext cx="73152" cy="77724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11480" y="4892040"/>
            <a:ext cx="8503920" cy="411480"/>
          </a:xfrm>
          <a:prstGeom prst="rect">
            <a:avLst/>
          </a:prstGeom>
          <a:noFill/>
        </p:spPr>
        <p:txBody>
          <a:bodyPr wrap="square">
            <a:spAutoFit/>
          </a:bodyPr>
          <a:lstStyle/>
          <a:p>
            <a:pPr algn="l"/>
            <a:r>
              <a:rPr sz="1600" b="1" i="0">
                <a:solidFill>
                  <a:srgbClr val="C00000"/>
                </a:solidFill>
                <a:latin typeface="Arial Black"/>
              </a:rPr>
              <a:t>ADVERTENCIA: INVERSION EN RIESGO</a:t>
            </a:r>
          </a:p>
        </p:txBody>
      </p:sp>
      <p:sp>
        <p:nvSpPr>
          <p:cNvPr id="15" name="TextBox 14"/>
          <p:cNvSpPr txBox="1"/>
          <p:nvPr/>
        </p:nvSpPr>
        <p:spPr>
          <a:xfrm>
            <a:off x="411480" y="5303520"/>
            <a:ext cx="8503920" cy="640080"/>
          </a:xfrm>
          <a:prstGeom prst="rect">
            <a:avLst/>
          </a:prstGeom>
          <a:noFill/>
        </p:spPr>
        <p:txBody>
          <a:bodyPr wrap="square">
            <a:spAutoFit/>
          </a:bodyPr>
          <a:lstStyle/>
          <a:p>
            <a:pPr algn="l"/>
            <a:r>
              <a:rPr sz="1300" b="0" i="0">
                <a:solidFill>
                  <a:srgbClr val="5B91CC"/>
                </a:solidFill>
                <a:latin typeface="Arial"/>
              </a:rPr>
              <a:t>PyA -26,6% y BK -6,8% en importaciones. Si la compra de piezas cae tres meses seguidos, la capacidad productiva sufre en Q4.</a:t>
            </a:r>
          </a:p>
        </p:txBody>
      </p:sp>
      <p:sp>
        <p:nvSpPr>
          <p:cNvPr id="16" name="TextBox 15"/>
          <p:cNvSpPr txBox="1"/>
          <p:nvPr/>
        </p:nvSpPr>
        <p:spPr>
          <a:xfrm>
            <a:off x="274320" y="6419088"/>
            <a:ext cx="8595360" cy="329184"/>
          </a:xfrm>
          <a:prstGeom prst="rect">
            <a:avLst/>
          </a:prstGeom>
          <a:noFill/>
        </p:spPr>
        <p:txBody>
          <a:bodyPr wrap="none">
            <a:spAutoFit/>
          </a:bodyPr>
          <a:lstStyle/>
          <a:p>
            <a:pPr algn="ctr"/>
            <a:r>
              <a:rPr sz="1150" b="1" i="1">
                <a:solidFill>
                  <a:srgbClr val="B8952A"/>
                </a:solidFill>
                <a:latin typeface="Arial"/>
              </a:rPr>
              <a:t>«El mes que Argentina exportó más que nunca y acumuló seis veces el superávit de 2025»</a:t>
            </a:r>
          </a:p>
        </p:txBody>
      </p:sp>
      <p:pic>
        <p:nvPicPr>
          <p:cNvPr id="17" name="Picture 16"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82296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91440"/>
            <a:ext cx="8595360" cy="640080"/>
          </a:xfrm>
          <a:prstGeom prst="rect">
            <a:avLst/>
          </a:prstGeom>
          <a:noFill/>
        </p:spPr>
        <p:txBody>
          <a:bodyPr wrap="square">
            <a:spAutoFit/>
          </a:bodyPr>
          <a:lstStyle/>
          <a:p>
            <a:pPr algn="ctr"/>
            <a:r>
              <a:rPr sz="2800" b="1" i="0">
                <a:solidFill>
                  <a:srgbClr val="FFFFFF"/>
                </a:solidFill>
                <a:latin typeface="Arial Black"/>
              </a:rPr>
              <a:t>TRES ESCENARIOS PARA EL RESTO DE 2026</a:t>
            </a:r>
          </a:p>
        </p:txBody>
      </p:sp>
      <p:sp>
        <p:nvSpPr>
          <p:cNvPr id="5" name="Rectangle 4"/>
          <p:cNvSpPr/>
          <p:nvPr/>
        </p:nvSpPr>
        <p:spPr>
          <a:xfrm>
            <a:off x="182880" y="914400"/>
            <a:ext cx="8778240" cy="1417320"/>
          </a:xfrm>
          <a:prstGeom prst="rect">
            <a:avLst/>
          </a:prstGeom>
          <a:solidFill>
            <a:srgbClr val="F5F5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82880" y="914400"/>
            <a:ext cx="109728" cy="141732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11480" y="1024128"/>
            <a:ext cx="3200400" cy="457200"/>
          </a:xfrm>
          <a:prstGeom prst="rect">
            <a:avLst/>
          </a:prstGeom>
          <a:noFill/>
        </p:spPr>
        <p:txBody>
          <a:bodyPr wrap="square">
            <a:spAutoFit/>
          </a:bodyPr>
          <a:lstStyle/>
          <a:p>
            <a:pPr algn="l"/>
            <a:r>
              <a:rPr sz="1800" b="1" i="0">
                <a:solidFill>
                  <a:srgbClr val="375623"/>
                </a:solidFill>
                <a:latin typeface="Arial Black"/>
              </a:rPr>
              <a:t>OPTIMISTA</a:t>
            </a:r>
          </a:p>
        </p:txBody>
      </p:sp>
      <p:sp>
        <p:nvSpPr>
          <p:cNvPr id="8" name="TextBox 7"/>
          <p:cNvSpPr txBox="1"/>
          <p:nvPr/>
        </p:nvSpPr>
        <p:spPr>
          <a:xfrm>
            <a:off x="7315200" y="1024128"/>
            <a:ext cx="1645920" cy="411480"/>
          </a:xfrm>
          <a:prstGeom prst="rect">
            <a:avLst/>
          </a:prstGeom>
          <a:noFill/>
        </p:spPr>
        <p:txBody>
          <a:bodyPr wrap="square">
            <a:spAutoFit/>
          </a:bodyPr>
          <a:lstStyle/>
          <a:p>
            <a:pPr algn="ctr"/>
            <a:r>
              <a:rPr sz="1400" b="1" i="0">
                <a:solidFill>
                  <a:srgbClr val="375623"/>
                </a:solidFill>
                <a:latin typeface="Arial Black"/>
              </a:rPr>
              <a:t>Prob: 45%</a:t>
            </a:r>
          </a:p>
        </p:txBody>
      </p:sp>
      <p:sp>
        <p:nvSpPr>
          <p:cNvPr id="9" name="TextBox 8"/>
          <p:cNvSpPr txBox="1"/>
          <p:nvPr/>
        </p:nvSpPr>
        <p:spPr>
          <a:xfrm>
            <a:off x="411480" y="1508760"/>
            <a:ext cx="8229600" cy="685800"/>
          </a:xfrm>
          <a:prstGeom prst="rect">
            <a:avLst/>
          </a:prstGeom>
          <a:noFill/>
        </p:spPr>
        <p:txBody>
          <a:bodyPr wrap="square">
            <a:spAutoFit/>
          </a:bodyPr>
          <a:lstStyle/>
          <a:p>
            <a:pPr algn="l"/>
            <a:r>
              <a:rPr sz="1300" b="0" i="0">
                <a:solidFill>
                  <a:srgbClr val="1A1A1A"/>
                </a:solidFill>
                <a:latin typeface="Arial"/>
              </a:rPr>
              <a:t>Brent se mantiene &gt; USD 75, cosecha 2026 liquida en H2, TC en banda.
Superavit 2026 cierra &gt; USD 20.000M.</a:t>
            </a:r>
          </a:p>
        </p:txBody>
      </p:sp>
      <p:sp>
        <p:nvSpPr>
          <p:cNvPr id="10" name="Rectangle 9"/>
          <p:cNvSpPr/>
          <p:nvPr/>
        </p:nvSpPr>
        <p:spPr>
          <a:xfrm>
            <a:off x="182880" y="2514600"/>
            <a:ext cx="8778240" cy="1417320"/>
          </a:xfrm>
          <a:prstGeom prst="rect">
            <a:avLst/>
          </a:prstGeom>
          <a:solidFill>
            <a:srgbClr val="EBF0F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182880" y="2514600"/>
            <a:ext cx="109728" cy="141732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11480" y="2624328"/>
            <a:ext cx="3200400" cy="457200"/>
          </a:xfrm>
          <a:prstGeom prst="rect">
            <a:avLst/>
          </a:prstGeom>
          <a:noFill/>
        </p:spPr>
        <p:txBody>
          <a:bodyPr wrap="square">
            <a:spAutoFit/>
          </a:bodyPr>
          <a:lstStyle/>
          <a:p>
            <a:pPr algn="l"/>
            <a:r>
              <a:rPr sz="1800" b="1" i="0">
                <a:solidFill>
                  <a:srgbClr val="E36C09"/>
                </a:solidFill>
                <a:latin typeface="Arial Black"/>
              </a:rPr>
              <a:t>BASE</a:t>
            </a:r>
          </a:p>
        </p:txBody>
      </p:sp>
      <p:sp>
        <p:nvSpPr>
          <p:cNvPr id="13" name="TextBox 12"/>
          <p:cNvSpPr txBox="1"/>
          <p:nvPr/>
        </p:nvSpPr>
        <p:spPr>
          <a:xfrm>
            <a:off x="7315200" y="2624328"/>
            <a:ext cx="1645920" cy="411480"/>
          </a:xfrm>
          <a:prstGeom prst="rect">
            <a:avLst/>
          </a:prstGeom>
          <a:noFill/>
        </p:spPr>
        <p:txBody>
          <a:bodyPr wrap="square">
            <a:spAutoFit/>
          </a:bodyPr>
          <a:lstStyle/>
          <a:p>
            <a:pPr algn="ctr"/>
            <a:r>
              <a:rPr sz="1400" b="1" i="0">
                <a:solidFill>
                  <a:srgbClr val="E36C09"/>
                </a:solidFill>
                <a:latin typeface="Arial Black"/>
              </a:rPr>
              <a:t>Prob: 40%</a:t>
            </a:r>
          </a:p>
        </p:txBody>
      </p:sp>
      <p:sp>
        <p:nvSpPr>
          <p:cNvPr id="14" name="TextBox 13"/>
          <p:cNvSpPr txBox="1"/>
          <p:nvPr/>
        </p:nvSpPr>
        <p:spPr>
          <a:xfrm>
            <a:off x="411480" y="3108960"/>
            <a:ext cx="8229600" cy="685800"/>
          </a:xfrm>
          <a:prstGeom prst="rect">
            <a:avLst/>
          </a:prstGeom>
          <a:noFill/>
        </p:spPr>
        <p:txBody>
          <a:bodyPr wrap="square">
            <a:spAutoFit/>
          </a:bodyPr>
          <a:lstStyle/>
          <a:p>
            <a:pPr algn="l"/>
            <a:r>
              <a:rPr sz="1300" b="0" i="0">
                <a:solidFill>
                  <a:srgbClr val="1A1A1A"/>
                </a:solidFill>
                <a:latin typeface="Arial"/>
              </a:rPr>
              <a:t>Brent cede a USD 68-72, importaciones rebotan en Q3 por consumo.
Superavit 2026 cierra entre USD 15.000M y USD 18.000M.</a:t>
            </a:r>
          </a:p>
        </p:txBody>
      </p:sp>
      <p:sp>
        <p:nvSpPr>
          <p:cNvPr id="15" name="Rectangle 14"/>
          <p:cNvSpPr/>
          <p:nvPr/>
        </p:nvSpPr>
        <p:spPr>
          <a:xfrm>
            <a:off x="182880" y="4114800"/>
            <a:ext cx="8778240" cy="1417320"/>
          </a:xfrm>
          <a:prstGeom prst="rect">
            <a:avLst/>
          </a:prstGeom>
          <a:solidFill>
            <a:srgbClr val="F5F5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182880" y="4114800"/>
            <a:ext cx="109728" cy="141732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11480" y="4224528"/>
            <a:ext cx="3200400" cy="457200"/>
          </a:xfrm>
          <a:prstGeom prst="rect">
            <a:avLst/>
          </a:prstGeom>
          <a:noFill/>
        </p:spPr>
        <p:txBody>
          <a:bodyPr wrap="square">
            <a:spAutoFit/>
          </a:bodyPr>
          <a:lstStyle/>
          <a:p>
            <a:pPr algn="l"/>
            <a:r>
              <a:rPr sz="1800" b="1" i="0">
                <a:solidFill>
                  <a:srgbClr val="C00000"/>
                </a:solidFill>
                <a:latin typeface="Arial Black"/>
              </a:rPr>
              <a:t>ADVERSO</a:t>
            </a:r>
          </a:p>
        </p:txBody>
      </p:sp>
      <p:sp>
        <p:nvSpPr>
          <p:cNvPr id="18" name="TextBox 17"/>
          <p:cNvSpPr txBox="1"/>
          <p:nvPr/>
        </p:nvSpPr>
        <p:spPr>
          <a:xfrm>
            <a:off x="7315200" y="4224528"/>
            <a:ext cx="1645920" cy="411480"/>
          </a:xfrm>
          <a:prstGeom prst="rect">
            <a:avLst/>
          </a:prstGeom>
          <a:noFill/>
        </p:spPr>
        <p:txBody>
          <a:bodyPr wrap="square">
            <a:spAutoFit/>
          </a:bodyPr>
          <a:lstStyle/>
          <a:p>
            <a:pPr algn="ctr"/>
            <a:r>
              <a:rPr sz="1400" b="1" i="0">
                <a:solidFill>
                  <a:srgbClr val="C00000"/>
                </a:solidFill>
                <a:latin typeface="Arial Black"/>
              </a:rPr>
              <a:t>Prob: 15%</a:t>
            </a:r>
          </a:p>
        </p:txBody>
      </p:sp>
      <p:sp>
        <p:nvSpPr>
          <p:cNvPr id="19" name="TextBox 18"/>
          <p:cNvSpPr txBox="1"/>
          <p:nvPr/>
        </p:nvSpPr>
        <p:spPr>
          <a:xfrm>
            <a:off x="411480" y="4709160"/>
            <a:ext cx="8229600" cy="685800"/>
          </a:xfrm>
          <a:prstGeom prst="rect">
            <a:avLst/>
          </a:prstGeom>
          <a:noFill/>
        </p:spPr>
        <p:txBody>
          <a:bodyPr wrap="square">
            <a:spAutoFit/>
          </a:bodyPr>
          <a:lstStyle/>
          <a:p>
            <a:pPr algn="l"/>
            <a:r>
              <a:rPr sz="1300" b="0" i="0">
                <a:solidFill>
                  <a:srgbClr val="1A1A1A"/>
                </a:solidFill>
                <a:latin typeface="Arial"/>
              </a:rPr>
              <a:t>Acuerdo Iran-EEUU baja Brent &lt; USD 65, seca 2026/27, impo sube.
Superavit se achica; presion sobre la banda cambiaria.</a:t>
            </a:r>
          </a:p>
        </p:txBody>
      </p:sp>
      <p:sp>
        <p:nvSpPr>
          <p:cNvPr id="20" name="TextBox 19"/>
          <p:cNvSpPr txBox="1"/>
          <p:nvPr/>
        </p:nvSpPr>
        <p:spPr>
          <a:xfrm>
            <a:off x="274320" y="6419088"/>
            <a:ext cx="8595360" cy="329184"/>
          </a:xfrm>
          <a:prstGeom prst="rect">
            <a:avLst/>
          </a:prstGeom>
          <a:noFill/>
        </p:spPr>
        <p:txBody>
          <a:bodyPr wrap="none">
            <a:spAutoFit/>
          </a:bodyPr>
          <a:lstStyle/>
          <a:p>
            <a:pPr algn="ctr"/>
            <a:r>
              <a:rPr sz="1150" b="1" i="1">
                <a:solidFill>
                  <a:srgbClr val="B8952A"/>
                </a:solidFill>
                <a:latin typeface="Arial"/>
              </a:rPr>
              <a:t>«El mes que Argentina exportó más que nunca y acumuló seis veces el superávit de 2025»</a:t>
            </a:r>
          </a:p>
        </p:txBody>
      </p:sp>
      <p:pic>
        <p:nvPicPr>
          <p:cNvPr id="21" name="Picture 20"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137160"/>
            <a:ext cx="8595360" cy="594360"/>
          </a:xfrm>
          <a:prstGeom prst="rect">
            <a:avLst/>
          </a:prstGeom>
          <a:noFill/>
        </p:spPr>
        <p:txBody>
          <a:bodyPr wrap="square">
            <a:spAutoFit/>
          </a:bodyPr>
          <a:lstStyle/>
          <a:p>
            <a:pPr algn="ctr"/>
            <a:r>
              <a:rPr sz="3000" b="1" i="0">
                <a:solidFill>
                  <a:srgbClr val="FFFFFF"/>
                </a:solidFill>
                <a:latin typeface="Arial Black"/>
              </a:rPr>
              <a:t>LO QUE HAY QUE HACER ESTA SEMANA</a:t>
            </a:r>
          </a:p>
        </p:txBody>
      </p:sp>
      <p:sp>
        <p:nvSpPr>
          <p:cNvPr id="4" name="Rectangle 3"/>
          <p:cNvSpPr/>
          <p:nvPr/>
        </p:nvSpPr>
        <p:spPr>
          <a:xfrm>
            <a:off x="182880" y="960120"/>
            <a:ext cx="1280160" cy="13258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182880" y="1280160"/>
            <a:ext cx="1280160" cy="640080"/>
          </a:xfrm>
          <a:prstGeom prst="rect">
            <a:avLst/>
          </a:prstGeom>
          <a:noFill/>
        </p:spPr>
        <p:txBody>
          <a:bodyPr wrap="square">
            <a:spAutoFit/>
          </a:bodyPr>
          <a:lstStyle/>
          <a:p>
            <a:pPr algn="ctr"/>
            <a:r>
              <a:rPr sz="1500" b="1" i="0">
                <a:solidFill>
                  <a:srgbClr val="B8952A"/>
                </a:solidFill>
                <a:latin typeface="Arial Black"/>
              </a:rPr>
              <a:t>ALTA</a:t>
            </a:r>
          </a:p>
        </p:txBody>
      </p:sp>
      <p:sp>
        <p:nvSpPr>
          <p:cNvPr id="6" name="TextBox 5"/>
          <p:cNvSpPr txBox="1"/>
          <p:nvPr/>
        </p:nvSpPr>
        <p:spPr>
          <a:xfrm>
            <a:off x="1600200" y="1216152"/>
            <a:ext cx="7315200" cy="822960"/>
          </a:xfrm>
          <a:prstGeom prst="rect">
            <a:avLst/>
          </a:prstGeom>
          <a:noFill/>
        </p:spPr>
        <p:txBody>
          <a:bodyPr wrap="square">
            <a:spAutoFit/>
          </a:bodyPr>
          <a:lstStyle/>
          <a:p>
            <a:pPr algn="l"/>
            <a:r>
              <a:rPr sz="1500" b="0" i="0">
                <a:solidFill>
                  <a:srgbClr val="FFFFFF"/>
                </a:solidFill>
                <a:latin typeface="Arial"/>
              </a:rPr>
              <a:t>Actualizar presupuesto H2 2026 eliminando escenario de salto cambiario. TC en banda es el escenario base.</a:t>
            </a:r>
          </a:p>
        </p:txBody>
      </p:sp>
      <p:sp>
        <p:nvSpPr>
          <p:cNvPr id="7" name="Rectangle 6"/>
          <p:cNvSpPr/>
          <p:nvPr/>
        </p:nvSpPr>
        <p:spPr>
          <a:xfrm>
            <a:off x="182880" y="2286000"/>
            <a:ext cx="8778240" cy="18288"/>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182880" y="2514600"/>
            <a:ext cx="1280160" cy="13258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82880" y="2834640"/>
            <a:ext cx="1280160" cy="640080"/>
          </a:xfrm>
          <a:prstGeom prst="rect">
            <a:avLst/>
          </a:prstGeom>
          <a:noFill/>
        </p:spPr>
        <p:txBody>
          <a:bodyPr wrap="square">
            <a:spAutoFit/>
          </a:bodyPr>
          <a:lstStyle/>
          <a:p>
            <a:pPr algn="ctr"/>
            <a:r>
              <a:rPr sz="1500" b="1" i="0">
                <a:solidFill>
                  <a:srgbClr val="2E6CB8"/>
                </a:solidFill>
                <a:latin typeface="Arial Black"/>
              </a:rPr>
              <a:t>MEDIA</a:t>
            </a:r>
          </a:p>
        </p:txBody>
      </p:sp>
      <p:sp>
        <p:nvSpPr>
          <p:cNvPr id="10" name="TextBox 9"/>
          <p:cNvSpPr txBox="1"/>
          <p:nvPr/>
        </p:nvSpPr>
        <p:spPr>
          <a:xfrm>
            <a:off x="1600200" y="2770632"/>
            <a:ext cx="7315200" cy="822960"/>
          </a:xfrm>
          <a:prstGeom prst="rect">
            <a:avLst/>
          </a:prstGeom>
          <a:noFill/>
        </p:spPr>
        <p:txBody>
          <a:bodyPr wrap="square">
            <a:spAutoFit/>
          </a:bodyPr>
          <a:lstStyle/>
          <a:p>
            <a:pPr algn="l"/>
            <a:r>
              <a:rPr sz="1500" b="0" i="0">
                <a:solidFill>
                  <a:srgbClr val="FFFFFF"/>
                </a:solidFill>
                <a:latin typeface="Arial"/>
              </a:rPr>
              <a:t>Empresas industriales: cotizar y comprometer equipamiento importado en Q3 mientras el dolar es competitivo.</a:t>
            </a:r>
          </a:p>
        </p:txBody>
      </p:sp>
      <p:sp>
        <p:nvSpPr>
          <p:cNvPr id="11" name="Rectangle 10"/>
          <p:cNvSpPr/>
          <p:nvPr/>
        </p:nvSpPr>
        <p:spPr>
          <a:xfrm>
            <a:off x="182880" y="3840480"/>
            <a:ext cx="8778240" cy="18288"/>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182880" y="4069080"/>
            <a:ext cx="1280160" cy="13258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82880" y="4389120"/>
            <a:ext cx="1280160" cy="640080"/>
          </a:xfrm>
          <a:prstGeom prst="rect">
            <a:avLst/>
          </a:prstGeom>
          <a:noFill/>
        </p:spPr>
        <p:txBody>
          <a:bodyPr wrap="square">
            <a:spAutoFit/>
          </a:bodyPr>
          <a:lstStyle/>
          <a:p>
            <a:pPr algn="ctr"/>
            <a:r>
              <a:rPr sz="1500" b="1" i="0">
                <a:solidFill>
                  <a:srgbClr val="5B91CC"/>
                </a:solidFill>
                <a:latin typeface="Arial Black"/>
              </a:rPr>
              <a:t>MONITOREAR</a:t>
            </a:r>
          </a:p>
        </p:txBody>
      </p:sp>
      <p:sp>
        <p:nvSpPr>
          <p:cNvPr id="14" name="TextBox 13"/>
          <p:cNvSpPr txBox="1"/>
          <p:nvPr/>
        </p:nvSpPr>
        <p:spPr>
          <a:xfrm>
            <a:off x="1600200" y="4325112"/>
            <a:ext cx="7315200" cy="822960"/>
          </a:xfrm>
          <a:prstGeom prst="rect">
            <a:avLst/>
          </a:prstGeom>
          <a:noFill/>
        </p:spPr>
        <p:txBody>
          <a:bodyPr wrap="square">
            <a:spAutoFit/>
          </a:bodyPr>
          <a:lstStyle/>
          <a:p>
            <a:pPr algn="l"/>
            <a:r>
              <a:rPr sz="1500" b="0" i="0">
                <a:solidFill>
                  <a:srgbClr val="FFFFFF"/>
                </a:solidFill>
                <a:latin typeface="Arial"/>
              </a:rPr>
              <a:t>Revisar ICA de junio (INDEC, julio): ¿el piso exportador de USD 9.000M se sostiene? ¿PyA sigue en baja?</a:t>
            </a:r>
          </a:p>
        </p:txBody>
      </p:sp>
      <p:sp>
        <p:nvSpPr>
          <p:cNvPr id="15" name="TextBox 14"/>
          <p:cNvSpPr txBox="1"/>
          <p:nvPr/>
        </p:nvSpPr>
        <p:spPr>
          <a:xfrm>
            <a:off x="274320" y="6419088"/>
            <a:ext cx="8595360" cy="329184"/>
          </a:xfrm>
          <a:prstGeom prst="rect">
            <a:avLst/>
          </a:prstGeom>
          <a:noFill/>
        </p:spPr>
        <p:txBody>
          <a:bodyPr wrap="none">
            <a:spAutoFit/>
          </a:bodyPr>
          <a:lstStyle/>
          <a:p>
            <a:pPr algn="ctr"/>
            <a:r>
              <a:rPr sz="1150" b="1" i="1">
                <a:solidFill>
                  <a:srgbClr val="B8952A"/>
                </a:solidFill>
                <a:latin typeface="Arial"/>
              </a:rPr>
              <a:t>«El mes que Argentina exportó más que nunca y acumuló seis veces el superávit de 2025»</a:t>
            </a:r>
          </a:p>
        </p:txBody>
      </p:sp>
      <p:pic>
        <p:nvPicPr>
          <p:cNvPr id="16" name="Picture 15" descr="Kartal_Logo_trans.png"/>
          <p:cNvPicPr>
            <a:picLocks noChangeAspect="1"/>
          </p:cNvPicPr>
          <p:nvPr/>
        </p:nvPicPr>
        <p:blipFill>
          <a:blip r:embed="rId2"/>
          <a:stretch>
            <a:fillRect/>
          </a:stretch>
        </p:blipFill>
        <p:spPr>
          <a:xfrm>
            <a:off x="7772400" y="118872"/>
            <a:ext cx="1188720" cy="50292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