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Apertura: USD 34.500M proyectados en exportaciones agro 2026</a:t>
            </a:r>
          </a:p>
          <a:p>
            <a:r>
              <a:t>- Record absoluto Q1: 40 Mt exportadas en 90 dias — 11% por encima del maximo anterior</a:t>
            </a:r>
          </a:p>
          <a:p>
            <a:r>
              <a:t>- El maiz reemplaza a la soja como motor: 62 Mt, 5 Mt/mes de embarque</a:t>
            </a:r>
          </a:p>
          <a:p>
            <a:r>
              <a:t>- BCRA acumulo USD 6.500M en compras gracias al flujo del campo</a:t>
            </a:r>
          </a:p>
          <a:p>
            <a:r>
              <a:t>- FRASE VIRAL: «La cosecha record no es un accidente climatico. Es el momento en que Argentina deja de desperdiciar lo unico que nunca le fallo.»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- 6 numeros que redefinen la foto del agro argentino en 2026</a:t>
            </a:r>
          </a:p>
          <a:p>
            <a:r>
              <a:t>- 160 Mt = mayor cosecha de la historia argentina — por lejos</a:t>
            </a:r>
          </a:p>
          <a:p>
            <a:r>
              <a:t>- 40 Mt en Q1 = record para cualquier primer trimestre, 11% arriba del max 2022</a:t>
            </a:r>
          </a:p>
          <a:p>
            <a:r>
              <a:t>- USD 6.500M comprados por el BCRA = campo como ancla del programa cambiario</a:t>
            </a:r>
          </a:p>
          <a:p>
            <a:r>
              <a:t>- FRASE VIRAL: «El agro argentino cerro el primer cuatrimestre de 2026 con 40 millones de toneladas exportadas. El maximo de la historia. Por 11%.»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En 2022 la sequia colapso la cosecha a 90 Mt y desato una crisis cambiaria</a:t>
            </a:r>
          </a:p>
          <a:p>
            <a:r>
              <a:t>- En 4 anios Argentina reboto 78% — de 90 Mt a 160 Mt</a:t>
            </a:r>
          </a:p>
          <a:p>
            <a:r>
              <a:t>- El maiz diversifico la canasta: ya no dependemos de un solo cultivo</a:t>
            </a:r>
          </a:p>
          <a:p>
            <a:r>
              <a:t>- FRASE VIRAL: «La soja ya no manda sola. Maiz, trigo y girasol diversificaron el motor. Argentina tenia mas dolares de los que pensaba.»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maiz paso de ser el segundo cultivo a ser el motor de la cosecha 2026</a:t>
            </a:r>
          </a:p>
          <a:p>
            <a:r>
              <a:t>- 62 Mt supera en 8 Mt el record anterior de 2018/19</a:t>
            </a:r>
          </a:p>
          <a:p>
            <a:r>
              <a:t>- Embarques de 5 Mt/mes = el ritmo mas alto de la historia para este cereal</a:t>
            </a:r>
          </a:p>
          <a:p>
            <a:r>
              <a:t>- Precio en USD 185/ton se mantiene — la demanda de bioetanol aguanta</a:t>
            </a:r>
          </a:p>
          <a:p>
            <a:r>
              <a:t>- FRASE VIRAL: «Argentina produce maiz record. El mundo lo compra. El precio aguanta. El modelo funciona — al menos esta vez.»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maiz ya representa el 41% de las exportaciones agro — supera a la soja (31%)</a:t>
            </a:r>
          </a:p>
          <a:p>
            <a:r>
              <a:t>- Trigo, girasol y cebada suman el 25% — la canasta mas diversificada de la historia</a:t>
            </a:r>
          </a:p>
          <a:p>
            <a:r>
              <a:t>- Esta distribucion reduce el riesgo de una sola sequia destruyendo todo el ingreso</a:t>
            </a:r>
          </a:p>
          <a:p>
            <a:r>
              <a:t>- FRASE VIRAL: «USD 6.500M en compras del BCRA en 2026. El campo es el mayor proveedor de dolares del pais — este anio lo demuestra.»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campo liquida el grueso entre mayo y julio — la 'lluvia de dolares'</a:t>
            </a:r>
          </a:p>
          <a:p>
            <a:r>
              <a:t>- Q2 estimado: hasta USD 10.000-14.000M en divisas al mercado</a:t>
            </a:r>
          </a:p>
          <a:p>
            <a:r>
              <a:t>- El BCRA ya capturo USD 6.500M en Q1 — meta FMI en vias de cumplirse anticipadamente</a:t>
            </a:r>
          </a:p>
          <a:p>
            <a:r>
              <a:t>- En Q3 el flujo cae — las empresas que toman decisiones de largo plazo en el pico pagan caro</a:t>
            </a:r>
          </a:p>
          <a:p>
            <a:r>
              <a:t>- FRASE VIRAL: «La lluvia de dolares del campo llega una vez por anio. Las decisiones estrategicas que genera duran cinco.»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La cosecha record no es solo un dato del campo — impacta en toda la economia</a:t>
            </a:r>
          </a:p>
          <a:p>
            <a:r>
              <a:t>- AGRONEGOCIO: ventana de 60-90 dias antes que el flujo se concentre en grandes operadores</a:t>
            </a:r>
          </a:p>
          <a:p>
            <a:r>
              <a:t>- LOGISTICA: el Parana es el cuello de botella — flex pricing es clave</a:t>
            </a:r>
          </a:p>
          <a:p>
            <a:r>
              <a:t>- BANCA AGRO: prefinanciacion de exportaciones en maximos — oportunidad de cartera</a:t>
            </a:r>
          </a:p>
          <a:p>
            <a:r>
              <a:t>- INTERIOR: salarios del agro traccionan al alza toda la escala regional</a:t>
            </a:r>
          </a:p>
          <a:p>
            <a:r>
              <a:t>- FRASE VIRAL: «El boom agro no es solo para el campo. Es para logistica, financiamiento, comercio e inversion.»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Argentina tiene la cosecha — le falta la agenda de Estado para no desperdiciarla</a:t>
            </a:r>
          </a:p>
          <a:p>
            <a:r>
              <a:t>- INFRAESTRUCTURA: sin inversion en puertos e hidrovia, el record de 2026 sera un techo</a:t>
            </a:r>
          </a:p>
          <a:p>
            <a:r>
              <a:t>- VALOR EN ORIGEN: industrializar antes de exportar = mas empleo, mas divisas</a:t>
            </a:r>
          </a:p>
          <a:p>
            <a:r>
              <a:t>- RETENCIONES: debate inevitable — la tasa actual desincentiva la proxima campania</a:t>
            </a:r>
          </a:p>
          <a:p>
            <a:r>
              <a:t>- FRASE VIRAL: «Las retenciones financian el Estado. La infraestructura financia el futuro. Argentina solo tiene una de las dos.»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El boom tiene luz verde y luz roja — el timing lo es todo</a:t>
            </a:r>
          </a:p>
          <a:p>
            <a:r>
              <a:t>- OPORTUNIDADES: el pico de divisas abre ventanas de accion que duran 60-90 dias</a:t>
            </a:r>
          </a:p>
          <a:p>
            <a:r>
              <a:t>- RIESGOS: la apreciacion cambiaria golpea a exportadores industriales y de servicios</a:t>
            </a:r>
          </a:p>
          <a:p>
            <a:r>
              <a:t>- El riesgo La Nina para 2026/27 es el menos visible pero el mas estructural</a:t>
            </a:r>
          </a:p>
          <a:p>
            <a:r>
              <a:t>- FRASE VIRAL: «Quien entiende el calendario de liquidacion del campo toma mejores decisiones que quien solo mira el tipo de cambio.»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Cierre con la cita del director — contundente, no descriptiva</a:t>
            </a:r>
          </a:p>
          <a:p>
            <a:r>
              <a:t>- La cosecha record es el resultado de 5 anios de precision agricola silenciosa</a:t>
            </a:r>
          </a:p>
          <a:p>
            <a:r>
              <a:t>- El desafio es usar la abundancia para resolver restricciones estructurales</a:t>
            </a:r>
          </a:p>
          <a:p>
            <a:r>
              <a:t>- Proximo informe: lunes 4 de mayo de 2026</a:t>
            </a:r>
          </a:p>
          <a:p>
            <a:r>
              <a:t>- FRASE VIRAL: «La cosecha record no es un accidente climatico. Es el momento en que Argentina deja de desperdiciar lo unico que nunca le fallo.»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274320"/>
            <a:ext cx="173736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228600"/>
            <a:ext cx="11430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KARTAL CONSULTING  |  INFORME EJECUTIVO  |  Mayo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77240"/>
            <a:ext cx="91440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200" b="1" i="0">
                <a:solidFill>
                  <a:srgbClr val="C9A84C"/>
                </a:solidFill>
              </a:rPr>
              <a:t>USD 34.500M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331720"/>
            <a:ext cx="109728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</a:rPr>
              <a:t>LA GRAN COSECHA: ARGENTINA EXPORTA USD 34.500M EN GRANOS Y REESCRIBE EL RECORD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663440"/>
            <a:ext cx="10515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CADCFC"/>
                </a:solidFill>
              </a:rPr>
              <a:t>La cosecha de granos 2026 sera la mayor de la historia: 160 millones de toneladas, USD 34.500M en exportaciones y un primer trimestre record con 40 millones de toneladas. El maiz lidera, el BCRA acumulo USD 6.500M y la lluvia de dolares del campo ya cambio la macroeconomia.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cosecha record no es un accidente climatico. Es el momento en que Argentina deja de desperdiciar lo unico que nunca le fallo.»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LA COSECHA EN NUMEROS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6 datos que redefinen el agro argentino en 2026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38328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38328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160 M ton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9768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Cosecha total 2026
(record historico
absoluto)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06240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3400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34.500M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79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Exportaciones agro
proyectadas 2026
(BCR Rosario)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4151" y="1298448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4151" y="1298448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11311" y="1481328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40 M ton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65591" y="2715768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Exportaciones Q1
2026 — record
para cualquier Q1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8328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38328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5488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+11%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vs record anterior
Q1 2022
(36 M ton)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06240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06240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43400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62 M ton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7679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Cosecha maiz 2026
record historico
(motor del boom)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74151" y="3840480"/>
            <a:ext cx="3703320" cy="23774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074151" y="3840480"/>
            <a:ext cx="3703320" cy="640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11311" y="4023360"/>
            <a:ext cx="34290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C9A84C"/>
                </a:solidFill>
              </a:rPr>
              <a:t>USD 6.500M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65591" y="5257800"/>
            <a:ext cx="3520439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0">
                <a:solidFill>
                  <a:srgbClr val="CADCFC"/>
                </a:solidFill>
              </a:rPr>
              <a:t>Compras BCRA
en lo que va
de 2026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agro argentino cerro el primer cuatrimestre de 2026 con 40 millones de toneladas exportadas. El maximo de la historia. Por 11%.»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EVOLUCION HISTORICA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De 90 Mt en la sequia de 2022 a 160 Mt en 2026 — el salto mas grande de la decada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gran_cosecha_argentina_2026_cosech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1298448"/>
            <a:ext cx="11612880" cy="4663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soja ya no manda sola. Maiz, trigo y girasol diversificaron el motor. Argentina tenia mas dolares de los que pensaba.»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EL MAIZ QUE REESCRIBIO EL MANUAL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62 Mt — record historico — y 5 millones de toneladas por mes embarcadas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7472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47472" y="1298448"/>
            <a:ext cx="3611880" cy="502920"/>
          </a:xfrm>
          <a:prstGeom prst="rect">
            <a:avLst/>
          </a:prstGeom>
          <a:solidFill>
            <a:srgbClr val="4A7C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PRODUCCION RECORD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4A7C2F"/>
                </a:solidFill>
              </a:rPr>
              <a:t>62 millones de
toneladas en 2026
— record historico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Supera en 8M ton
el record anterior
de 2018/19.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5 M ton/mes
promedio de
embarcacion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114800" y="1298448"/>
            <a:ext cx="3611880" cy="50292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24528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PRECIO INTERNACIONAL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97680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9A84C"/>
                </a:solidFill>
              </a:rPr>
              <a:t>USD 185/ton
maiz Chicago —
nivel sostenido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97680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297680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Sin crash de precio.
Demanda de
biocombustibles aguanta.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+12%
vs promedio
ultimos 5 anios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882128" y="1298448"/>
            <a:ext cx="3611880" cy="4864608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882128" y="1298448"/>
            <a:ext cx="3611880" cy="50292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91856" y="1389888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</a:rPr>
              <a:t>DESTINO EXPORTACION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65008" y="1920240"/>
            <a:ext cx="32918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3498DB"/>
                </a:solidFill>
              </a:rPr>
              <a:t>Brasil, Vietnam
y Corea del Sur
lideran los destinos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65008" y="3127248"/>
            <a:ext cx="3246120" cy="36576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65008" y="3218688"/>
            <a:ext cx="32918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CADCFC"/>
                </a:solidFill>
              </a:rPr>
              <a:t>Diversificacion
geografica redujo
exposicion a China.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3568" y="4864608"/>
            <a:ext cx="3429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F0C155"/>
                </a:solidFill>
              </a:rPr>
              <a:t>113 M ton
exportaciones
granos + derivados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«Argentina produce maiz record. El mundo lo compra. El precio aguanta. El modelo funciona — al menos esta vez.»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LA CANASTA EXPORTADORA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USD 34.500M distribuidos en 6 cultivos — la diversificacion que Argentina necesitaba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gran_cosecha_argentina_2026_canas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234440"/>
            <a:ext cx="9418320" cy="47091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«USD 6.500M en compras del BCRA en 2026. El campo es el mayor proveedor de dolares del pais — este anio lo demuestra.»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LA LLUVIA DE DOLARES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USD 14.000M en un trimestre — como el campo financio al BCRA en 2026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pic>
        <p:nvPicPr>
          <p:cNvPr id="6" name="Picture 5" descr="gran_cosecha_argentina_2026_fluj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298448"/>
            <a:ext cx="11247120" cy="46634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lluvia de dolares del campo llega una vez por anio. Las decisiones estrategicas que genera duran cinco.»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IMPLICANCIAS ESTRATEGICAS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Lo que la gran cosecha significa para tu empresa hoy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298448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74320" y="1298448"/>
            <a:ext cx="64008" cy="2148840"/>
          </a:xfrm>
          <a:prstGeom prst="rect">
            <a:avLst/>
          </a:prstGeom>
          <a:solidFill>
            <a:srgbClr val="4A7C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389888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4A7C2F"/>
                </a:solidFill>
              </a:rPr>
              <a:t>AGRONEGOCIO
Y SERVICIOS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75688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Capacidad instalada del sector en riesgo de saturacion. Ventana de 60-90 dias para posicionarse como proveedor antes de que el flujo se concentre.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0" y="1298448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080760" y="1298448"/>
            <a:ext cx="64008" cy="214884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3640" y="1389888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9A84C"/>
                </a:solidFill>
              </a:rPr>
              <a:t>LOGISTICA
Y TRANSPORTE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075688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Esperas de 12-15 dias en el Gran Rosario en mayo-junio. Contratos flex pricing capturan el pico. Contratos fijos pierden margen.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3675887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3675887"/>
            <a:ext cx="64008" cy="2148840"/>
          </a:xfrm>
          <a:prstGeom prst="rect">
            <a:avLst/>
          </a:prstGeom>
          <a:solidFill>
            <a:srgbClr val="3498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767327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3498DB"/>
                </a:solidFill>
              </a:rPr>
              <a:t>FINANZAS
Y BANCA AGRO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453127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Mayor volumen de prefinanciacion de exportaciones, seguros de TC y factoring. Oportunidad de colocacion de cartera sin precedentes en H1.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0" y="3675887"/>
            <a:ext cx="5440680" cy="2148840"/>
          </a:xfrm>
          <a:prstGeom prst="rect">
            <a:avLst/>
          </a:prstGeom>
          <a:solidFill>
            <a:srgbClr val="243380"/>
          </a:solidFill>
          <a:ln>
            <a:noFill/>
          </a:ln>
          <a:effectLst>
            <a:outerShdw blurRad="50000" dist="38100" dir="5400000" algn="tl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80760" y="3675887"/>
            <a:ext cx="64008" cy="2148840"/>
          </a:xfrm>
          <a:prstGeom prst="rect">
            <a:avLst/>
          </a:prstGeom>
          <a:solidFill>
            <a:srgbClr val="27AE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3640" y="3767327"/>
            <a:ext cx="22860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27AE60"/>
                </a:solidFill>
              </a:rPr>
              <a:t>TALENTO
EN EL INTERIOR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4453127"/>
            <a:ext cx="512064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Empleo agro-industrial +8% interanual. Salarios del sector traccionan al alza toda la escala regional. PyMES que no ajustan compensaciones pierden talento.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«El boom agro no es solo para el campo. Es para logistica, financiamiento, comercio e inversion.»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AGENDA PARA EL SECTOR PUBLICO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La mayor cosecha de la historia necesita una agenda activa del Estado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371600"/>
            <a:ext cx="109728" cy="132588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14173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1E2761"/>
                </a:solidFill>
              </a:rPr>
              <a:t>INFRAESTRUCTURA PORTUARIA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19933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El Gran Rosario concentra el 80% de las exportaciones de granos con capacidad para 90-110 Mt. Con 160 Mt, la congestion es inevitable. La hidrovia del Parana es la restriccion critica.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" y="26700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74320" y="2971800"/>
            <a:ext cx="109728" cy="1325880"/>
          </a:xfrm>
          <a:prstGeom prst="rect">
            <a:avLst/>
          </a:prstGeom>
          <a:solidFill>
            <a:srgbClr val="4A7C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0352" y="30175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4A7C2F"/>
                </a:solidFill>
              </a:rPr>
              <a:t>VALOR EN ORIGEN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35935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Las provincias reclaman industrializacion local antes de exportar: aceites, harinas, bioetanol. El incentivo a procesar en vez de exportar el grano crudo es la agenda pendiente mas obvia.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352" y="42702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4572000"/>
            <a:ext cx="109728" cy="132588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0352" y="4617720"/>
            <a:ext cx="3200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</a:rPr>
              <a:t>RETENCIONES Y COMPETITIVIDAD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5193792"/>
            <a:ext cx="110642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222244"/>
                </a:solidFill>
              </a:rPr>
              <a:t>El debate sobre derechos de exportacion sera ineludible en H2 2026. El sector reclama baja de alicuotas. El Estado necesita el ingreso fiscal. La tension define la cosecha 2027.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0352" y="5870448"/>
            <a:ext cx="11064240" cy="18288"/>
          </a:xfrm>
          <a:prstGeom prst="rect">
            <a:avLst/>
          </a:prstGeom>
          <a:solidFill>
            <a:srgbClr val="DDE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«Las retenciones financian el Estado. La infraestructura financia el futuro. Argentina solo tiene una de las dos.»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188720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9144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OPORTUNIDADES Y RIESGOS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75488"/>
            <a:ext cx="11338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</a:rPr>
              <a:t>La misma moneda — quien la ve primero define el resultado</a:t>
            </a:r>
          </a:p>
        </p:txBody>
      </p:sp>
      <p:pic>
        <p:nvPicPr>
          <p:cNvPr id="5" name="Picture 4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18872"/>
            <a:ext cx="1188720" cy="5029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" y="1298448"/>
            <a:ext cx="5577840" cy="4864608"/>
          </a:xfrm>
          <a:prstGeom prst="rect">
            <a:avLst/>
          </a:prstGeom>
          <a:solidFill>
            <a:srgbClr val="1E27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41732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9A84C"/>
                </a:solidFill>
              </a:rPr>
              <a:t>OPORTUNIDADES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11480" y="196596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92024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USD 14.000M en divisas en Q2 2026 — ventana de tipo de cambio favorable para importadores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1480" y="297180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92608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Capacidad logistica y portuaria sin cubrir — primera ola de oportunidad para proveedores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" y="3977639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93192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Banca agro: prefinanciacion de exportaciones en maximo historico de volumen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1480" y="4983480"/>
            <a:ext cx="201168" cy="20116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93776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Interior productivo: nuevo poder adquisitivo en economias antes marginales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1298448"/>
            <a:ext cx="5577840" cy="4864608"/>
          </a:xfrm>
          <a:prstGeom prst="rect">
            <a:avLst/>
          </a:prstGeom>
          <a:solidFill>
            <a:srgbClr val="1418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5080" y="141732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</a:rPr>
              <a:t>RIESGOS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09360" y="196596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47688" y="192024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Apreciacion cambiaria por exceso de oferta — exportadores no agro pierden competitividad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60" y="297180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47688" y="292608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Congestion portuaria: tiempos de espera de 12-15 dias elevan costos logisticos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9360" y="3977639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47688" y="393192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Inestabilidad del segundo semestre: el flujo del campo no dura todo el anio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4983480"/>
            <a:ext cx="201168" cy="20116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47688" y="4937760"/>
            <a:ext cx="49834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CADCFC"/>
                </a:solidFill>
              </a:rPr>
              <a:t>Riesgo climatico: La Nina puede revertir el ciclo en la campania 2026/27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35040" y="1298448"/>
            <a:ext cx="137160" cy="4864608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1620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«Quien entiende el calendario de liquidacion del campo toma mejores decisiones que quien solo mira el tipo de cambio.»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205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Kartal_Logo_tr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274320"/>
            <a:ext cx="1737360" cy="5029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" y="731520"/>
            <a:ext cx="8229600" cy="54864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914400"/>
            <a:ext cx="112471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1">
                <a:solidFill>
                  <a:srgbClr val="FFFFFF"/>
                </a:solidFill>
              </a:rPr>
              <a:t>"El campo argentino produce records cada vez que el Estado le saca el pie de encima. El desafio no es la cosecha — es decidir que hacemos con ella."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2880360"/>
            <a:ext cx="11247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9A84C"/>
                </a:solidFill>
              </a:rPr>
              <a:t>— Agop Karagoz, Director, Kartal Consulting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3566160"/>
            <a:ext cx="8229600" cy="54864"/>
          </a:xfrm>
          <a:prstGeom prst="rect">
            <a:avLst/>
          </a:prstGeom>
          <a:solidFill>
            <a:srgbClr val="C9A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3749039"/>
            <a:ext cx="54864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 i="0">
                <a:solidFill>
                  <a:srgbClr val="C9A84C"/>
                </a:solidFill>
              </a:rPr>
              <a:t>PROXIMO INFORME KARTAL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160520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Publicacion: lunes 4 de mayo de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4553712"/>
            <a:ext cx="5486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CADCFC"/>
                </a:solidFill>
              </a:rPr>
              <a:t>kartal.com.ar/informes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5029200"/>
            <a:ext cx="82296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4748B"/>
                </a:solidFill>
              </a:rPr>
              <a:t>info@kartal.com.ar  |  +54 911-3444-0986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291072"/>
            <a:ext cx="12188952" cy="566928"/>
          </a:xfrm>
          <a:prstGeom prst="rect">
            <a:avLst/>
          </a:prstGeom>
          <a:solidFill>
            <a:srgbClr val="0D1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6291072"/>
            <a:ext cx="11457432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100" b="1" i="1">
                <a:solidFill>
                  <a:srgbClr val="C9A84C"/>
                </a:solidFill>
              </a:rPr>
              <a:t>«La cosecha record no es un accidente climatico. Es el momento en que Argentina deja de desperdiciar lo unico que nunca le fallo.»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