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Portada. Las 24 legislaturas provinciales cuestan en conjunto $1.835.300 millones al anio, equivalentes a $1.531 millones por cada uno de los 1.199 legisladores del pais. El 84% de ese gasto va a personal.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macro. El costo promedio por legislador provincial es de $1.531 millones al anio, sobre un total combinado de $1.835.300 millones para las 32 estructuras legislativas del pais. El 84% de ese gasto se destina a personal.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Dato clave visual. Tucuman lidera el ranking con $3.725 millones por legislador, seguido de CABA ($3.402M), Chaco ($3.057M), Santa Fe ($2.780M) y Buenos Aires ($2.746M). San Luis tiene el costo mas bajo del pais: $176 millones.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Ancla humana. El costo mensual de un legislador provincial ($128 millones, resultado de dividir $1.531M anuales en 12 meses) equivale a 257 jubilaciones minimas con bono de ANSES (sept-2026: $498.633,20). Calculo propio de KARTAL sobre datos de Fundacion Libertad y ANSES.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Contraste internacional. Tomando comunidades autonomas espaniolas de poblacion similar, el costo por legislador en Argentina es 2,44 veces mayor ($1.531M vs equivalente a $628M), y llega hasta 6,7 veces en casos puntuales como Chaco vs. Cantabria.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Dato clave visual. En promedio, el 84% del presupuesto legislativo provincial se destina a personal -en Rio Negro llega al 95%, en Formosa al 94,2%- y solo el 16% restante a la funcion legislativa propiamente dicha.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Implicancias estrategicas. Tres acciones: 1) Sumar el gasto legislativo al mapa de riesgo fiscal provincial. 2) Priorizar el seguimiento en las cinco provincias con legislaturas mas caras. 3) Monitorear anuncios de reforma como senial temprana de ajuste fiscal.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Cuatro razones para mirar el dato: la disparidad interna es mayor que la brecha con el exterior, el costo responde a estructura de personal, compite con partidas de gestion en el presupuesto provincial, y funciona como proxy de rigidez fiscal mas amplia.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Cierre. La cita del director resume el argumento central: el costo de un legislador provincial equivale a mas de 250 jubilaciones minimas mensuales, una escala humana que expone la magnitud real del gasto legislativo provincial.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502920"/>
            <a:ext cx="8046720" cy="274320"/>
          </a:xfrm>
          <a:prstGeom prst="rect">
            <a:avLst/>
          </a:prstGeom>
          <a:noFill/>
        </p:spPr>
        <p:txBody>
          <a:bodyPr wrap="square">
            <a:spAutoFit/>
          </a:bodyPr>
          <a:lstStyle/>
          <a:p>
            <a:pPr algn="l"/>
            <a:r>
              <a:rPr sz="1050" b="1" i="0">
                <a:solidFill>
                  <a:srgbClr val="A79E8E"/>
                </a:solidFill>
                <a:latin typeface="Arial"/>
              </a:rPr>
              <a:t>KARTAL CONSULTING  ·  ANÁLISIS ESTRATÉGICO</a:t>
            </a:r>
          </a:p>
        </p:txBody>
      </p:sp>
      <p:sp>
        <p:nvSpPr>
          <p:cNvPr id="4" name="Rectangle 3"/>
          <p:cNvSpPr/>
          <p:nvPr/>
        </p:nvSpPr>
        <p:spPr>
          <a:xfrm>
            <a:off x="548640" y="822960"/>
            <a:ext cx="50292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02920" y="1024128"/>
            <a:ext cx="8321040" cy="502920"/>
          </a:xfrm>
          <a:prstGeom prst="rect">
            <a:avLst/>
          </a:prstGeom>
          <a:noFill/>
        </p:spPr>
        <p:txBody>
          <a:bodyPr wrap="none">
            <a:spAutoFit/>
          </a:bodyPr>
          <a:lstStyle/>
          <a:p>
            <a:pPr algn="l"/>
            <a:r>
              <a:rPr sz="2400" b="1" i="0">
                <a:solidFill>
                  <a:srgbClr val="F3EFE6"/>
                </a:solidFill>
                <a:latin typeface="Arial Black"/>
              </a:rPr>
              <a:t>EL COSTO REAL DE LAS</a:t>
            </a:r>
          </a:p>
        </p:txBody>
      </p:sp>
      <p:sp>
        <p:nvSpPr>
          <p:cNvPr id="6" name="TextBox 5"/>
          <p:cNvSpPr txBox="1"/>
          <p:nvPr/>
        </p:nvSpPr>
        <p:spPr>
          <a:xfrm>
            <a:off x="502920" y="1481328"/>
            <a:ext cx="8321040" cy="502920"/>
          </a:xfrm>
          <a:prstGeom prst="rect">
            <a:avLst/>
          </a:prstGeom>
          <a:noFill/>
        </p:spPr>
        <p:txBody>
          <a:bodyPr wrap="none">
            <a:spAutoFit/>
          </a:bodyPr>
          <a:lstStyle/>
          <a:p>
            <a:pPr algn="l"/>
            <a:r>
              <a:rPr sz="2700" b="1" i="0">
                <a:solidFill>
                  <a:srgbClr val="E3A73E"/>
                </a:solidFill>
                <a:latin typeface="Arial Black"/>
              </a:rPr>
              <a:t>LEGISLATURAS PROVINCIALES</a:t>
            </a:r>
          </a:p>
        </p:txBody>
      </p:sp>
      <p:sp>
        <p:nvSpPr>
          <p:cNvPr id="7" name="TextBox 6"/>
          <p:cNvSpPr txBox="1"/>
          <p:nvPr/>
        </p:nvSpPr>
        <p:spPr>
          <a:xfrm>
            <a:off x="548640" y="2240280"/>
            <a:ext cx="7863840" cy="548640"/>
          </a:xfrm>
          <a:prstGeom prst="rect">
            <a:avLst/>
          </a:prstGeom>
          <a:noFill/>
        </p:spPr>
        <p:txBody>
          <a:bodyPr wrap="square">
            <a:spAutoFit/>
          </a:bodyPr>
          <a:lstStyle/>
          <a:p>
            <a:pPr algn="l"/>
            <a:r>
              <a:rPr sz="1350" b="0" i="0">
                <a:solidFill>
                  <a:srgbClr val="A79E8E"/>
                </a:solidFill>
                <a:latin typeface="Arial"/>
              </a:rPr>
              <a:t>Cuánto cuesta cada legislador provincial, comparado entre sí
y con el mundo.</a:t>
            </a:r>
          </a:p>
        </p:txBody>
      </p:sp>
      <p:sp>
        <p:nvSpPr>
          <p:cNvPr id="8" name="TextBox 7"/>
          <p:cNvSpPr txBox="1"/>
          <p:nvPr/>
        </p:nvSpPr>
        <p:spPr>
          <a:xfrm>
            <a:off x="548640" y="3017520"/>
            <a:ext cx="2743200" cy="685800"/>
          </a:xfrm>
          <a:prstGeom prst="rect">
            <a:avLst/>
          </a:prstGeom>
          <a:noFill/>
        </p:spPr>
        <p:txBody>
          <a:bodyPr wrap="none">
            <a:noAutofit/>
          </a:bodyPr>
          <a:lstStyle/>
          <a:p>
            <a:pPr algn="l"/>
            <a:r>
              <a:rPr sz="4000" b="1">
                <a:solidFill>
                  <a:srgbClr val="E3A73E"/>
                </a:solidFill>
                <a:latin typeface="Arial Black"/>
              </a:rPr>
              <a:t>1.531</a:t>
            </a:r>
            <a:r>
              <a:rPr sz="2000" b="1" baseline="30000">
                <a:solidFill>
                  <a:srgbClr val="E3A73E"/>
                </a:solidFill>
                <a:latin typeface="Arial Black"/>
              </a:rPr>
              <a:t/>
            </a:r>
          </a:p>
        </p:txBody>
      </p:sp>
      <p:sp>
        <p:nvSpPr>
          <p:cNvPr id="9" name="TextBox 8"/>
          <p:cNvSpPr txBox="1"/>
          <p:nvPr/>
        </p:nvSpPr>
        <p:spPr>
          <a:xfrm>
            <a:off x="548640" y="3584448"/>
            <a:ext cx="3291840" cy="274320"/>
          </a:xfrm>
          <a:prstGeom prst="rect">
            <a:avLst/>
          </a:prstGeom>
          <a:noFill/>
        </p:spPr>
        <p:txBody>
          <a:bodyPr wrap="square">
            <a:spAutoFit/>
          </a:bodyPr>
          <a:lstStyle/>
          <a:p>
            <a:pPr algn="l"/>
            <a:r>
              <a:rPr sz="1050" b="0" i="0">
                <a:solidFill>
                  <a:srgbClr val="A79E8E"/>
                </a:solidFill>
                <a:latin typeface="Arial"/>
              </a:rPr>
              <a:t>millones/año, costo promedio por legislador</a:t>
            </a:r>
          </a:p>
        </p:txBody>
      </p:sp>
      <p:sp>
        <p:nvSpPr>
          <p:cNvPr id="10" name="Rectangle 9"/>
          <p:cNvSpPr/>
          <p:nvPr/>
        </p:nvSpPr>
        <p:spPr>
          <a:xfrm>
            <a:off x="3611880" y="3063239"/>
            <a:ext cx="10972" cy="566928"/>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886200" y="3017520"/>
            <a:ext cx="2651760" cy="685800"/>
          </a:xfrm>
          <a:prstGeom prst="rect">
            <a:avLst/>
          </a:prstGeom>
          <a:noFill/>
        </p:spPr>
        <p:txBody>
          <a:bodyPr wrap="none">
            <a:noAutofit/>
          </a:bodyPr>
          <a:lstStyle/>
          <a:p>
            <a:pPr algn="l"/>
            <a:r>
              <a:rPr sz="4000" b="1">
                <a:solidFill>
                  <a:srgbClr val="F3EFE6"/>
                </a:solidFill>
                <a:latin typeface="Arial Black"/>
              </a:rPr>
              <a:t>84</a:t>
            </a:r>
            <a:r>
              <a:rPr sz="2000" b="1" baseline="30000">
                <a:solidFill>
                  <a:srgbClr val="F3EFE6"/>
                </a:solidFill>
                <a:latin typeface="Arial Black"/>
              </a:rPr>
              <a:t>%</a:t>
            </a:r>
          </a:p>
        </p:txBody>
      </p:sp>
      <p:sp>
        <p:nvSpPr>
          <p:cNvPr id="12" name="TextBox 11"/>
          <p:cNvSpPr txBox="1"/>
          <p:nvPr/>
        </p:nvSpPr>
        <p:spPr>
          <a:xfrm>
            <a:off x="3886200" y="3584448"/>
            <a:ext cx="3108960" cy="274320"/>
          </a:xfrm>
          <a:prstGeom prst="rect">
            <a:avLst/>
          </a:prstGeom>
          <a:noFill/>
        </p:spPr>
        <p:txBody>
          <a:bodyPr wrap="square">
            <a:spAutoFit/>
          </a:bodyPr>
          <a:lstStyle/>
          <a:p>
            <a:pPr algn="l"/>
            <a:r>
              <a:rPr sz="1050" b="0" i="0">
                <a:solidFill>
                  <a:srgbClr val="A79E8E"/>
                </a:solidFill>
                <a:latin typeface="Arial"/>
              </a:rPr>
              <a:t>de ese presupuesto se destina a personal</a:t>
            </a:r>
          </a:p>
        </p:txBody>
      </p:sp>
      <p:sp>
        <p:nvSpPr>
          <p:cNvPr id="13" name="TextBox 12"/>
          <p:cNvSpPr txBox="1"/>
          <p:nvPr/>
        </p:nvSpPr>
        <p:spPr>
          <a:xfrm>
            <a:off x="548640" y="4160520"/>
            <a:ext cx="8046720" cy="274320"/>
          </a:xfrm>
          <a:prstGeom prst="rect">
            <a:avLst/>
          </a:prstGeom>
          <a:noFill/>
        </p:spPr>
        <p:txBody>
          <a:bodyPr wrap="square">
            <a:spAutoFit/>
          </a:bodyPr>
          <a:lstStyle/>
          <a:p>
            <a:pPr algn="l"/>
            <a:r>
              <a:rPr sz="1100" b="1" i="0">
                <a:solidFill>
                  <a:srgbClr val="E3A73E"/>
                </a:solidFill>
                <a:latin typeface="Arial"/>
              </a:rPr>
              <a:t>ESTRATEGIA · DECISIÓN · EJECUCIÓN</a:t>
            </a:r>
          </a:p>
        </p:txBody>
      </p:sp>
      <p:sp>
        <p:nvSpPr>
          <p:cNvPr id="14" name="TextBox 13"/>
          <p:cNvSpPr txBox="1"/>
          <p:nvPr/>
        </p:nvSpPr>
        <p:spPr>
          <a:xfrm>
            <a:off x="548640" y="4846320"/>
            <a:ext cx="5943600" cy="256032"/>
          </a:xfrm>
          <a:prstGeom prst="rect">
            <a:avLst/>
          </a:prstGeom>
          <a:noFill/>
        </p:spPr>
        <p:txBody>
          <a:bodyPr wrap="square">
            <a:spAutoFit/>
          </a:bodyPr>
          <a:lstStyle/>
          <a:p>
            <a:pPr algn="l"/>
            <a:r>
              <a:rPr sz="900" b="0" i="0">
                <a:solidFill>
                  <a:srgbClr val="746C5C"/>
                </a:solidFill>
                <a:latin typeface="Arial"/>
              </a:rPr>
              <a:t>Fuente: Fundación Libertad (CISE)</a:t>
            </a:r>
          </a:p>
        </p:txBody>
      </p:sp>
      <p:sp>
        <p:nvSpPr>
          <p:cNvPr id="15" name="TextBox 14"/>
          <p:cNvSpPr txBox="1"/>
          <p:nvPr/>
        </p:nvSpPr>
        <p:spPr>
          <a:xfrm>
            <a:off x="6400800" y="4846320"/>
            <a:ext cx="2194560" cy="256032"/>
          </a:xfrm>
          <a:prstGeom prst="rect">
            <a:avLst/>
          </a:prstGeom>
          <a:noFill/>
        </p:spPr>
        <p:txBody>
          <a:bodyPr wrap="none">
            <a:spAutoFit/>
          </a:bodyPr>
          <a:lstStyle/>
          <a:p>
            <a:pPr algn="r"/>
            <a:r>
              <a:rPr sz="900" b="0" i="0">
                <a:solidFill>
                  <a:srgbClr val="746C5C"/>
                </a:solidFill>
                <a:latin typeface="Arial"/>
              </a:rPr>
              <a:t>21 de septiembre de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EL DATO</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LA POLÍTICA PROVINCIAL QUE NADIE AJUSTA</a:t>
            </a:r>
          </a:p>
        </p:txBody>
      </p:sp>
      <p:sp>
        <p:nvSpPr>
          <p:cNvPr id="7" name="TextBox 6"/>
          <p:cNvSpPr txBox="1"/>
          <p:nvPr/>
        </p:nvSpPr>
        <p:spPr>
          <a:xfrm>
            <a:off x="0" y="1188720"/>
            <a:ext cx="9144000" cy="1417320"/>
          </a:xfrm>
          <a:prstGeom prst="rect">
            <a:avLst/>
          </a:prstGeom>
          <a:noFill/>
        </p:spPr>
        <p:txBody>
          <a:bodyPr wrap="none">
            <a:noAutofit/>
          </a:bodyPr>
          <a:lstStyle/>
          <a:p>
            <a:pPr algn="ctr"/>
            <a:r>
              <a:rPr sz="9200" b="1">
                <a:solidFill>
                  <a:srgbClr val="E3A73E"/>
                </a:solidFill>
                <a:latin typeface="Arial Black"/>
              </a:rPr>
              <a:t>1.531</a:t>
            </a:r>
            <a:r>
              <a:rPr sz="3864" b="1" baseline="30000">
                <a:solidFill>
                  <a:srgbClr val="E3A73E"/>
                </a:solidFill>
                <a:latin typeface="Arial Black"/>
              </a:rPr>
              <a:t/>
            </a:r>
          </a:p>
        </p:txBody>
      </p:sp>
      <p:sp>
        <p:nvSpPr>
          <p:cNvPr id="8" name="TextBox 7"/>
          <p:cNvSpPr txBox="1"/>
          <p:nvPr/>
        </p:nvSpPr>
        <p:spPr>
          <a:xfrm>
            <a:off x="548640" y="3017520"/>
            <a:ext cx="8046720" cy="411480"/>
          </a:xfrm>
          <a:prstGeom prst="rect">
            <a:avLst/>
          </a:prstGeom>
          <a:noFill/>
        </p:spPr>
        <p:txBody>
          <a:bodyPr wrap="none">
            <a:spAutoFit/>
          </a:bodyPr>
          <a:lstStyle/>
          <a:p>
            <a:pPr algn="ctr"/>
            <a:r>
              <a:rPr sz="1900" b="1" i="0">
                <a:solidFill>
                  <a:srgbClr val="F3EFE6"/>
                </a:solidFill>
                <a:latin typeface="Arial"/>
              </a:rPr>
              <a:t>cuesta en promedio cada legislador provincial por año</a:t>
            </a:r>
          </a:p>
        </p:txBody>
      </p:sp>
      <p:sp>
        <p:nvSpPr>
          <p:cNvPr id="9" name="Rectangle 8"/>
          <p:cNvSpPr/>
          <p:nvPr/>
        </p:nvSpPr>
        <p:spPr>
          <a:xfrm>
            <a:off x="4389120" y="3493008"/>
            <a:ext cx="36576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3621024"/>
            <a:ext cx="8046720" cy="365760"/>
          </a:xfrm>
          <a:prstGeom prst="rect">
            <a:avLst/>
          </a:prstGeom>
          <a:noFill/>
        </p:spPr>
        <p:txBody>
          <a:bodyPr wrap="none">
            <a:spAutoFit/>
          </a:bodyPr>
          <a:lstStyle/>
          <a:p>
            <a:pPr algn="ctr"/>
            <a:r>
              <a:rPr sz="1250" b="0" i="1">
                <a:solidFill>
                  <a:srgbClr val="A79E8E"/>
                </a:solidFill>
                <a:latin typeface="Arial"/>
              </a:rPr>
              <a:t>1.199 legisladores, 24 jurisdicciones — 84% de ese gasto va a personal</a:t>
            </a:r>
          </a:p>
        </p:txBody>
      </p:sp>
      <p:sp>
        <p:nvSpPr>
          <p:cNvPr id="11" name="TextBox 10"/>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«Cada legislador provincial cuesta lo mismo que 257 jubilaciones mínimas por mes.»</a:t>
            </a:r>
          </a:p>
        </p:txBody>
      </p:sp>
      <p:sp>
        <p:nvSpPr>
          <p:cNvPr id="12" name="TextBox 11"/>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02 / 09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7F4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746C5C"/>
                </a:solidFill>
                <a:latin typeface="Arial"/>
              </a:rPr>
              <a:t>EL PANORAMA COMPLETO</a:t>
            </a:r>
          </a:p>
        </p:txBody>
      </p:sp>
      <p:sp>
        <p:nvSpPr>
          <p:cNvPr id="5" name="Rectangle 4"/>
          <p:cNvSpPr/>
          <p:nvPr/>
        </p:nvSpPr>
        <p:spPr>
          <a:xfrm>
            <a:off x="548640" y="457200"/>
            <a:ext cx="457200" cy="41148"/>
          </a:xfrm>
          <a:prstGeom prst="rect">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17140F"/>
                </a:solidFill>
                <a:latin typeface="Arial Black"/>
              </a:rPr>
              <a:t>EL COSTO, PROVINCIA POR PROVINCIA</a:t>
            </a:r>
          </a:p>
        </p:txBody>
      </p:sp>
      <p:pic>
        <p:nvPicPr>
          <p:cNvPr id="7" name="Picture 6" descr="gasto_legislaturas_provinciales_2026_ranking_pptx.png"/>
          <p:cNvPicPr>
            <a:picLocks noChangeAspect="1"/>
          </p:cNvPicPr>
          <p:nvPr/>
        </p:nvPicPr>
        <p:blipFill>
          <a:blip r:embed="rId2"/>
          <a:stretch>
            <a:fillRect/>
          </a:stretch>
        </p:blipFill>
        <p:spPr>
          <a:xfrm>
            <a:off x="1939633" y="960120"/>
            <a:ext cx="5264732" cy="3685032"/>
          </a:xfrm>
          <a:prstGeom prst="rect">
            <a:avLst/>
          </a:prstGeom>
        </p:spPr>
      </p:pic>
      <p:sp>
        <p:nvSpPr>
          <p:cNvPr id="8" name="TextBox 7"/>
          <p:cNvSpPr txBox="1"/>
          <p:nvPr/>
        </p:nvSpPr>
        <p:spPr>
          <a:xfrm>
            <a:off x="548640" y="4846320"/>
            <a:ext cx="4572000" cy="256032"/>
          </a:xfrm>
          <a:prstGeom prst="rect">
            <a:avLst/>
          </a:prstGeom>
          <a:noFill/>
        </p:spPr>
        <p:txBody>
          <a:bodyPr wrap="square">
            <a:spAutoFit/>
          </a:bodyPr>
          <a:lstStyle/>
          <a:p>
            <a:pPr algn="l"/>
            <a:r>
              <a:rPr sz="900" b="0" i="0">
                <a:solidFill>
                  <a:srgbClr val="746C5C"/>
                </a:solidFill>
                <a:latin typeface="Arial"/>
              </a:rPr>
              <a:t>KARTAL Consulting  ·  kartal.com.ar</a:t>
            </a:r>
          </a:p>
        </p:txBody>
      </p:sp>
      <p:sp>
        <p:nvSpPr>
          <p:cNvPr id="9" name="TextBox 8"/>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03 / 09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LA ESCALA HUMANA</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LO QUE CUESTA UN LEGISLADOR, EN JUBILACIONES</a:t>
            </a:r>
          </a:p>
        </p:txBody>
      </p:sp>
      <p:sp>
        <p:nvSpPr>
          <p:cNvPr id="7" name="TextBox 6"/>
          <p:cNvSpPr txBox="1"/>
          <p:nvPr/>
        </p:nvSpPr>
        <p:spPr>
          <a:xfrm>
            <a:off x="0" y="1188720"/>
            <a:ext cx="9144000" cy="1417320"/>
          </a:xfrm>
          <a:prstGeom prst="rect">
            <a:avLst/>
          </a:prstGeom>
          <a:noFill/>
        </p:spPr>
        <p:txBody>
          <a:bodyPr wrap="none">
            <a:noAutofit/>
          </a:bodyPr>
          <a:lstStyle/>
          <a:p>
            <a:pPr algn="ctr"/>
            <a:r>
              <a:rPr sz="10000" b="1">
                <a:solidFill>
                  <a:srgbClr val="FF4C5E"/>
                </a:solidFill>
                <a:latin typeface="Arial Black"/>
              </a:rPr>
              <a:t>257</a:t>
            </a:r>
            <a:r>
              <a:rPr sz="4200" b="1" baseline="30000">
                <a:solidFill>
                  <a:srgbClr val="FF4C5E"/>
                </a:solidFill>
                <a:latin typeface="Arial Black"/>
              </a:rPr>
              <a:t/>
            </a:r>
          </a:p>
        </p:txBody>
      </p:sp>
      <p:sp>
        <p:nvSpPr>
          <p:cNvPr id="8" name="TextBox 7"/>
          <p:cNvSpPr txBox="1"/>
          <p:nvPr/>
        </p:nvSpPr>
        <p:spPr>
          <a:xfrm>
            <a:off x="548640" y="3017520"/>
            <a:ext cx="8046720" cy="411480"/>
          </a:xfrm>
          <a:prstGeom prst="rect">
            <a:avLst/>
          </a:prstGeom>
          <a:noFill/>
        </p:spPr>
        <p:txBody>
          <a:bodyPr wrap="none">
            <a:spAutoFit/>
          </a:bodyPr>
          <a:lstStyle/>
          <a:p>
            <a:pPr algn="ctr"/>
            <a:r>
              <a:rPr sz="1900" b="1" i="0">
                <a:solidFill>
                  <a:srgbClr val="F3EFE6"/>
                </a:solidFill>
                <a:latin typeface="Arial"/>
              </a:rPr>
              <a:t>jubilaciones mínimas mensuales cuesta un legislador</a:t>
            </a:r>
          </a:p>
        </p:txBody>
      </p:sp>
      <p:sp>
        <p:nvSpPr>
          <p:cNvPr id="9" name="Rectangle 8"/>
          <p:cNvSpPr/>
          <p:nvPr/>
        </p:nvSpPr>
        <p:spPr>
          <a:xfrm>
            <a:off x="4389120" y="3493008"/>
            <a:ext cx="365760" cy="41148"/>
          </a:xfrm>
          <a:prstGeom prst="rect">
            <a:avLst/>
          </a:prstGeom>
          <a:solidFill>
            <a:srgbClr val="FF4C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3621024"/>
            <a:ext cx="8046720" cy="365760"/>
          </a:xfrm>
          <a:prstGeom prst="rect">
            <a:avLst/>
          </a:prstGeom>
          <a:noFill/>
        </p:spPr>
        <p:txBody>
          <a:bodyPr wrap="none">
            <a:spAutoFit/>
          </a:bodyPr>
          <a:lstStyle/>
          <a:p>
            <a:pPr algn="ctr"/>
            <a:r>
              <a:rPr sz="1250" b="0" i="1">
                <a:solidFill>
                  <a:srgbClr val="A79E8E"/>
                </a:solidFill>
                <a:latin typeface="Arial"/>
              </a:rPr>
              <a:t>$128M/mes por legislador ÷ $498.633 de jubilación mínima con bono (ANSES, sept-2026)</a:t>
            </a:r>
          </a:p>
        </p:txBody>
      </p:sp>
      <p:sp>
        <p:nvSpPr>
          <p:cNvPr id="11" name="TextBox 10"/>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«Cada legislador provincial cuesta lo mismo que 257 jubilaciones mínimas por mes.»</a:t>
            </a:r>
          </a:p>
        </p:txBody>
      </p:sp>
      <p:sp>
        <p:nvSpPr>
          <p:cNvPr id="12" name="TextBox 11"/>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04 / 09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EL CONTRASTE</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ARGENTINA, CASI EL DOBLE QUE ESPAÑA</a:t>
            </a:r>
          </a:p>
        </p:txBody>
      </p:sp>
      <p:sp>
        <p:nvSpPr>
          <p:cNvPr id="7" name="Rectangle 6"/>
          <p:cNvSpPr/>
          <p:nvPr/>
        </p:nvSpPr>
        <p:spPr>
          <a:xfrm>
            <a:off x="548640" y="1051560"/>
            <a:ext cx="379476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1051560"/>
            <a:ext cx="379476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98448"/>
            <a:ext cx="3154680" cy="365760"/>
          </a:xfrm>
          <a:prstGeom prst="rect">
            <a:avLst/>
          </a:prstGeom>
          <a:noFill/>
        </p:spPr>
        <p:txBody>
          <a:bodyPr wrap="square">
            <a:spAutoFit/>
          </a:bodyPr>
          <a:lstStyle/>
          <a:p>
            <a:pPr algn="l"/>
            <a:r>
              <a:rPr sz="1350" b="1" i="0">
                <a:solidFill>
                  <a:srgbClr val="A79E8E"/>
                </a:solidFill>
                <a:latin typeface="Arial"/>
              </a:rPr>
              <a:t>ARGENTINA</a:t>
            </a:r>
          </a:p>
        </p:txBody>
      </p:sp>
      <p:sp>
        <p:nvSpPr>
          <p:cNvPr id="10" name="TextBox 9"/>
          <p:cNvSpPr txBox="1"/>
          <p:nvPr/>
        </p:nvSpPr>
        <p:spPr>
          <a:xfrm>
            <a:off x="822959" y="1691640"/>
            <a:ext cx="3246120" cy="1051560"/>
          </a:xfrm>
          <a:prstGeom prst="rect">
            <a:avLst/>
          </a:prstGeom>
          <a:noFill/>
        </p:spPr>
        <p:txBody>
          <a:bodyPr wrap="none">
            <a:noAutofit/>
          </a:bodyPr>
          <a:lstStyle/>
          <a:p>
            <a:pPr algn="l"/>
            <a:r>
              <a:rPr sz="4000" b="1">
                <a:solidFill>
                  <a:srgbClr val="F3EFE6"/>
                </a:solidFill>
                <a:latin typeface="Arial Black"/>
              </a:rPr>
              <a:t>1.531</a:t>
            </a:r>
            <a:r>
              <a:rPr sz="1680" b="1" baseline="30000">
                <a:solidFill>
                  <a:srgbClr val="F3EFE6"/>
                </a:solidFill>
                <a:latin typeface="Arial Black"/>
              </a:rPr>
              <a:t/>
            </a:r>
          </a:p>
        </p:txBody>
      </p:sp>
      <p:sp>
        <p:nvSpPr>
          <p:cNvPr id="11" name="TextBox 10"/>
          <p:cNvSpPr txBox="1"/>
          <p:nvPr/>
        </p:nvSpPr>
        <p:spPr>
          <a:xfrm>
            <a:off x="868680" y="2880360"/>
            <a:ext cx="3154680" cy="914400"/>
          </a:xfrm>
          <a:prstGeom prst="rect">
            <a:avLst/>
          </a:prstGeom>
          <a:noFill/>
        </p:spPr>
        <p:txBody>
          <a:bodyPr wrap="square">
            <a:spAutoFit/>
          </a:bodyPr>
          <a:lstStyle/>
          <a:p>
            <a:pPr algn="l"/>
            <a:r>
              <a:rPr sz="1150" b="0" i="0">
                <a:solidFill>
                  <a:srgbClr val="A79E8E"/>
                </a:solidFill>
                <a:latin typeface="Arial"/>
              </a:rPr>
              <a:t>millones/año por legislador — 84% del presupuesto legislativo a personal</a:t>
            </a:r>
          </a:p>
        </p:txBody>
      </p:sp>
      <p:sp>
        <p:nvSpPr>
          <p:cNvPr id="12" name="Rectangle 11"/>
          <p:cNvSpPr/>
          <p:nvPr/>
        </p:nvSpPr>
        <p:spPr>
          <a:xfrm>
            <a:off x="4800600" y="1051560"/>
            <a:ext cx="379476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800600" y="1051560"/>
            <a:ext cx="3794760" cy="41148"/>
          </a:xfrm>
          <a:prstGeom prst="rect">
            <a:avLst/>
          </a:prstGeom>
          <a:solidFill>
            <a:srgbClr val="FF4C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120640" y="1298448"/>
            <a:ext cx="3154680" cy="365760"/>
          </a:xfrm>
          <a:prstGeom prst="rect">
            <a:avLst/>
          </a:prstGeom>
          <a:noFill/>
        </p:spPr>
        <p:txBody>
          <a:bodyPr wrap="square">
            <a:spAutoFit/>
          </a:bodyPr>
          <a:lstStyle/>
          <a:p>
            <a:pPr algn="l"/>
            <a:r>
              <a:rPr sz="1350" b="1" i="0">
                <a:solidFill>
                  <a:srgbClr val="A79E8E"/>
                </a:solidFill>
                <a:latin typeface="Arial"/>
              </a:rPr>
              <a:t>ESPAÑA (autonomías)</a:t>
            </a:r>
          </a:p>
        </p:txBody>
      </p:sp>
      <p:sp>
        <p:nvSpPr>
          <p:cNvPr id="15" name="TextBox 14"/>
          <p:cNvSpPr txBox="1"/>
          <p:nvPr/>
        </p:nvSpPr>
        <p:spPr>
          <a:xfrm>
            <a:off x="5074920" y="1691640"/>
            <a:ext cx="3246120" cy="1051560"/>
          </a:xfrm>
          <a:prstGeom prst="rect">
            <a:avLst/>
          </a:prstGeom>
          <a:noFill/>
        </p:spPr>
        <p:txBody>
          <a:bodyPr wrap="none">
            <a:noAutofit/>
          </a:bodyPr>
          <a:lstStyle/>
          <a:p>
            <a:pPr algn="l"/>
            <a:r>
              <a:rPr sz="4000" b="1">
                <a:solidFill>
                  <a:srgbClr val="F3EFE6"/>
                </a:solidFill>
                <a:latin typeface="Arial Black"/>
              </a:rPr>
              <a:t>628</a:t>
            </a:r>
            <a:r>
              <a:rPr sz="1680" b="1" baseline="30000">
                <a:solidFill>
                  <a:srgbClr val="F3EFE6"/>
                </a:solidFill>
                <a:latin typeface="Arial Black"/>
              </a:rPr>
              <a:t/>
            </a:r>
          </a:p>
        </p:txBody>
      </p:sp>
      <p:sp>
        <p:nvSpPr>
          <p:cNvPr id="16" name="TextBox 15"/>
          <p:cNvSpPr txBox="1"/>
          <p:nvPr/>
        </p:nvSpPr>
        <p:spPr>
          <a:xfrm>
            <a:off x="5120640" y="2880360"/>
            <a:ext cx="3154680" cy="914400"/>
          </a:xfrm>
          <a:prstGeom prst="rect">
            <a:avLst/>
          </a:prstGeom>
          <a:noFill/>
        </p:spPr>
        <p:txBody>
          <a:bodyPr wrap="square">
            <a:spAutoFit/>
          </a:bodyPr>
          <a:lstStyle/>
          <a:p>
            <a:pPr algn="l"/>
            <a:r>
              <a:rPr sz="1150" b="0" i="0">
                <a:solidFill>
                  <a:srgbClr val="A79E8E"/>
                </a:solidFill>
                <a:latin typeface="Arial"/>
              </a:rPr>
              <a:t>millones/año por representante, población similar — 60% a personal</a:t>
            </a:r>
          </a:p>
        </p:txBody>
      </p:sp>
      <p:sp>
        <p:nvSpPr>
          <p:cNvPr id="17" name="TextBox 16"/>
          <p:cNvSpPr txBox="1"/>
          <p:nvPr/>
        </p:nvSpPr>
        <p:spPr>
          <a:xfrm>
            <a:off x="548640" y="4279392"/>
            <a:ext cx="8046720" cy="320040"/>
          </a:xfrm>
          <a:prstGeom prst="rect">
            <a:avLst/>
          </a:prstGeom>
          <a:noFill/>
        </p:spPr>
        <p:txBody>
          <a:bodyPr wrap="square">
            <a:spAutoFit/>
          </a:bodyPr>
          <a:lstStyle/>
          <a:p>
            <a:pPr algn="ctr"/>
            <a:r>
              <a:rPr sz="1150" b="0" i="1">
                <a:solidFill>
                  <a:srgbClr val="A79E8E"/>
                </a:solidFill>
                <a:latin typeface="Arial"/>
              </a:rPr>
              <a:t>2,44 veces más caro en Argentina — hasta 6,7x en casos puntuales, como Chaco vs. Cantabria.</a:t>
            </a:r>
          </a:p>
        </p:txBody>
      </p:sp>
      <p:sp>
        <p:nvSpPr>
          <p:cNvPr id="18" name="TextBox 17"/>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«Cada legislador provincial cuesta lo mismo que 257 jubilaciones mínimas por mes.»</a:t>
            </a:r>
          </a:p>
        </p:txBody>
      </p:sp>
      <p:sp>
        <p:nvSpPr>
          <p:cNvPr id="19" name="TextBox 18"/>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05 / 09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7F4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746C5C"/>
                </a:solidFill>
                <a:latin typeface="Arial"/>
              </a:rPr>
              <a:t>A DÓNDE VA LA PLATA</a:t>
            </a:r>
          </a:p>
        </p:txBody>
      </p:sp>
      <p:sp>
        <p:nvSpPr>
          <p:cNvPr id="5" name="Rectangle 4"/>
          <p:cNvSpPr/>
          <p:nvPr/>
        </p:nvSpPr>
        <p:spPr>
          <a:xfrm>
            <a:off x="548640" y="457200"/>
            <a:ext cx="457200" cy="41148"/>
          </a:xfrm>
          <a:prstGeom prst="rect">
            <a:avLst/>
          </a:prstGeom>
          <a:solidFill>
            <a:srgbClr val="A675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17140F"/>
                </a:solidFill>
                <a:latin typeface="Arial Black"/>
              </a:rPr>
              <a:t>OCHO DE CADA DIEZ PESOS, A PERSONAL</a:t>
            </a:r>
          </a:p>
        </p:txBody>
      </p:sp>
      <p:pic>
        <p:nvPicPr>
          <p:cNvPr id="7" name="Picture 6" descr="gasto_legislaturas_provinciales_2026_reparto_pptx.png"/>
          <p:cNvPicPr>
            <a:picLocks noChangeAspect="1"/>
          </p:cNvPicPr>
          <p:nvPr/>
        </p:nvPicPr>
        <p:blipFill>
          <a:blip r:embed="rId2"/>
          <a:stretch>
            <a:fillRect/>
          </a:stretch>
        </p:blipFill>
        <p:spPr>
          <a:xfrm>
            <a:off x="2371565" y="960120"/>
            <a:ext cx="4400869" cy="3685032"/>
          </a:xfrm>
          <a:prstGeom prst="rect">
            <a:avLst/>
          </a:prstGeom>
        </p:spPr>
      </p:pic>
      <p:sp>
        <p:nvSpPr>
          <p:cNvPr id="8" name="TextBox 7"/>
          <p:cNvSpPr txBox="1"/>
          <p:nvPr/>
        </p:nvSpPr>
        <p:spPr>
          <a:xfrm>
            <a:off x="548640" y="4846320"/>
            <a:ext cx="4572000" cy="256032"/>
          </a:xfrm>
          <a:prstGeom prst="rect">
            <a:avLst/>
          </a:prstGeom>
          <a:noFill/>
        </p:spPr>
        <p:txBody>
          <a:bodyPr wrap="square">
            <a:spAutoFit/>
          </a:bodyPr>
          <a:lstStyle/>
          <a:p>
            <a:pPr algn="l"/>
            <a:r>
              <a:rPr sz="900" b="0" i="0">
                <a:solidFill>
                  <a:srgbClr val="746C5C"/>
                </a:solidFill>
                <a:latin typeface="Arial"/>
              </a:rPr>
              <a:t>KARTAL Consulting  ·  kartal.com.ar</a:t>
            </a:r>
          </a:p>
        </p:txBody>
      </p:sp>
      <p:sp>
        <p:nvSpPr>
          <p:cNvPr id="9" name="TextBox 8"/>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06 / 09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LA AGENDA</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LO QUE ESTO SIGNIFICA PARA EL NEGOCIO</a:t>
            </a:r>
          </a:p>
        </p:txBody>
      </p:sp>
      <p:sp>
        <p:nvSpPr>
          <p:cNvPr id="7" name="Rectangle 6"/>
          <p:cNvSpPr/>
          <p:nvPr/>
        </p:nvSpPr>
        <p:spPr>
          <a:xfrm>
            <a:off x="548640" y="1051560"/>
            <a:ext cx="260604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1051560"/>
            <a:ext cx="260604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59" y="1252728"/>
            <a:ext cx="2057400" cy="502920"/>
          </a:xfrm>
          <a:prstGeom prst="rect">
            <a:avLst/>
          </a:prstGeom>
          <a:noFill/>
        </p:spPr>
        <p:txBody>
          <a:bodyPr wrap="square">
            <a:spAutoFit/>
          </a:bodyPr>
          <a:lstStyle/>
          <a:p>
            <a:pPr algn="l"/>
            <a:r>
              <a:rPr sz="3000" b="1" i="0">
                <a:solidFill>
                  <a:srgbClr val="E3A73E"/>
                </a:solidFill>
                <a:latin typeface="Arial Black"/>
              </a:rPr>
              <a:t>01</a:t>
            </a:r>
          </a:p>
        </p:txBody>
      </p:sp>
      <p:sp>
        <p:nvSpPr>
          <p:cNvPr id="10" name="TextBox 9"/>
          <p:cNvSpPr txBox="1"/>
          <p:nvPr/>
        </p:nvSpPr>
        <p:spPr>
          <a:xfrm>
            <a:off x="822959" y="1783080"/>
            <a:ext cx="2057400" cy="868680"/>
          </a:xfrm>
          <a:prstGeom prst="rect">
            <a:avLst/>
          </a:prstGeom>
          <a:noFill/>
        </p:spPr>
        <p:txBody>
          <a:bodyPr wrap="square">
            <a:spAutoFit/>
          </a:bodyPr>
          <a:lstStyle/>
          <a:p>
            <a:pPr algn="l"/>
            <a:r>
              <a:rPr sz="1300" b="1" i="0">
                <a:solidFill>
                  <a:srgbClr val="F3EFE6"/>
                </a:solidFill>
                <a:latin typeface="Arial"/>
              </a:rPr>
              <a:t>Sumarlo al mapa de riesgo fiscal</a:t>
            </a:r>
          </a:p>
        </p:txBody>
      </p:sp>
      <p:sp>
        <p:nvSpPr>
          <p:cNvPr id="11" name="Rectangle 10"/>
          <p:cNvSpPr/>
          <p:nvPr/>
        </p:nvSpPr>
        <p:spPr>
          <a:xfrm>
            <a:off x="822959" y="2743200"/>
            <a:ext cx="2057400" cy="10972"/>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2898648"/>
            <a:ext cx="2057400" cy="1097280"/>
          </a:xfrm>
          <a:prstGeom prst="rect">
            <a:avLst/>
          </a:prstGeom>
          <a:noFill/>
        </p:spPr>
        <p:txBody>
          <a:bodyPr wrap="square">
            <a:spAutoFit/>
          </a:bodyPr>
          <a:lstStyle/>
          <a:p>
            <a:pPr algn="l"/>
            <a:r>
              <a:rPr sz="1150" b="0" i="0">
                <a:solidFill>
                  <a:srgbClr val="A79E8E"/>
                </a:solidFill>
                <a:latin typeface="Arial"/>
              </a:rPr>
              <a:t>El gasto legislativo y su proporción en personal, como proxy de rigidez fiscal provincial.</a:t>
            </a:r>
          </a:p>
        </p:txBody>
      </p:sp>
      <p:sp>
        <p:nvSpPr>
          <p:cNvPr id="13" name="Rectangle 12"/>
          <p:cNvSpPr/>
          <p:nvPr/>
        </p:nvSpPr>
        <p:spPr>
          <a:xfrm>
            <a:off x="3401568" y="1051560"/>
            <a:ext cx="260604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401568" y="1051560"/>
            <a:ext cx="2606040" cy="41148"/>
          </a:xfrm>
          <a:prstGeom prst="rect">
            <a:avLst/>
          </a:prstGeom>
          <a:solidFill>
            <a:srgbClr val="746C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675888" y="1252728"/>
            <a:ext cx="2057400" cy="502920"/>
          </a:xfrm>
          <a:prstGeom prst="rect">
            <a:avLst/>
          </a:prstGeom>
          <a:noFill/>
        </p:spPr>
        <p:txBody>
          <a:bodyPr wrap="square">
            <a:spAutoFit/>
          </a:bodyPr>
          <a:lstStyle/>
          <a:p>
            <a:pPr algn="l"/>
            <a:r>
              <a:rPr sz="3000" b="1" i="0">
                <a:solidFill>
                  <a:srgbClr val="746C5C"/>
                </a:solidFill>
                <a:latin typeface="Arial Black"/>
              </a:rPr>
              <a:t>02</a:t>
            </a:r>
          </a:p>
        </p:txBody>
      </p:sp>
      <p:sp>
        <p:nvSpPr>
          <p:cNvPr id="16" name="TextBox 15"/>
          <p:cNvSpPr txBox="1"/>
          <p:nvPr/>
        </p:nvSpPr>
        <p:spPr>
          <a:xfrm>
            <a:off x="3675888" y="1783080"/>
            <a:ext cx="2057400" cy="868680"/>
          </a:xfrm>
          <a:prstGeom prst="rect">
            <a:avLst/>
          </a:prstGeom>
          <a:noFill/>
        </p:spPr>
        <p:txBody>
          <a:bodyPr wrap="square">
            <a:spAutoFit/>
          </a:bodyPr>
          <a:lstStyle/>
          <a:p>
            <a:pPr algn="l"/>
            <a:r>
              <a:rPr sz="1300" b="1" i="0">
                <a:solidFill>
                  <a:srgbClr val="F3EFE6"/>
                </a:solidFill>
                <a:latin typeface="Arial"/>
              </a:rPr>
              <a:t>Priorizar las cinco provincias más caras</a:t>
            </a:r>
          </a:p>
        </p:txBody>
      </p:sp>
      <p:sp>
        <p:nvSpPr>
          <p:cNvPr id="17" name="Rectangle 16"/>
          <p:cNvSpPr/>
          <p:nvPr/>
        </p:nvSpPr>
        <p:spPr>
          <a:xfrm>
            <a:off x="3675888" y="2743200"/>
            <a:ext cx="2057400" cy="10972"/>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675888" y="2898648"/>
            <a:ext cx="2057400" cy="1097280"/>
          </a:xfrm>
          <a:prstGeom prst="rect">
            <a:avLst/>
          </a:prstGeom>
          <a:noFill/>
        </p:spPr>
        <p:txBody>
          <a:bodyPr wrap="square">
            <a:spAutoFit/>
          </a:bodyPr>
          <a:lstStyle/>
          <a:p>
            <a:pPr algn="l"/>
            <a:r>
              <a:rPr sz="1150" b="0" i="0">
                <a:solidFill>
                  <a:srgbClr val="A79E8E"/>
                </a:solidFill>
                <a:latin typeface="Arial"/>
              </a:rPr>
              <a:t>Tucumán, CABA, Chaco, Santa Fe y Buenos Aires concentran el mayor costo relativo por legislador.</a:t>
            </a:r>
          </a:p>
        </p:txBody>
      </p:sp>
      <p:sp>
        <p:nvSpPr>
          <p:cNvPr id="19" name="Rectangle 18"/>
          <p:cNvSpPr/>
          <p:nvPr/>
        </p:nvSpPr>
        <p:spPr>
          <a:xfrm>
            <a:off x="6254496" y="1051560"/>
            <a:ext cx="2606040" cy="3063240"/>
          </a:xfrm>
          <a:prstGeom prst="rect">
            <a:avLst/>
          </a:prstGeom>
          <a:solidFill>
            <a:srgbClr val="1B1F27"/>
          </a:solidFill>
          <a:ln w="9525">
            <a:solidFill>
              <a:srgbClr val="33302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254496" y="1051560"/>
            <a:ext cx="2606040" cy="41148"/>
          </a:xfrm>
          <a:prstGeom prst="rect">
            <a:avLst/>
          </a:prstGeom>
          <a:solidFill>
            <a:srgbClr val="5FAE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528816" y="1252728"/>
            <a:ext cx="2057400" cy="502920"/>
          </a:xfrm>
          <a:prstGeom prst="rect">
            <a:avLst/>
          </a:prstGeom>
          <a:noFill/>
        </p:spPr>
        <p:txBody>
          <a:bodyPr wrap="square">
            <a:spAutoFit/>
          </a:bodyPr>
          <a:lstStyle/>
          <a:p>
            <a:pPr algn="l"/>
            <a:r>
              <a:rPr sz="3000" b="1" i="0">
                <a:solidFill>
                  <a:srgbClr val="5FAE84"/>
                </a:solidFill>
                <a:latin typeface="Arial Black"/>
              </a:rPr>
              <a:t>03</a:t>
            </a:r>
          </a:p>
        </p:txBody>
      </p:sp>
      <p:sp>
        <p:nvSpPr>
          <p:cNvPr id="22" name="TextBox 21"/>
          <p:cNvSpPr txBox="1"/>
          <p:nvPr/>
        </p:nvSpPr>
        <p:spPr>
          <a:xfrm>
            <a:off x="6528816" y="1783080"/>
            <a:ext cx="2057400" cy="868680"/>
          </a:xfrm>
          <a:prstGeom prst="rect">
            <a:avLst/>
          </a:prstGeom>
          <a:noFill/>
        </p:spPr>
        <p:txBody>
          <a:bodyPr wrap="square">
            <a:spAutoFit/>
          </a:bodyPr>
          <a:lstStyle/>
          <a:p>
            <a:pPr algn="l"/>
            <a:r>
              <a:rPr sz="1300" b="1" i="0">
                <a:solidFill>
                  <a:srgbClr val="F3EFE6"/>
                </a:solidFill>
                <a:latin typeface="Arial"/>
              </a:rPr>
              <a:t>Monitorear señales de reforma</a:t>
            </a:r>
          </a:p>
        </p:txBody>
      </p:sp>
      <p:sp>
        <p:nvSpPr>
          <p:cNvPr id="23" name="Rectangle 22"/>
          <p:cNvSpPr/>
          <p:nvPr/>
        </p:nvSpPr>
        <p:spPr>
          <a:xfrm>
            <a:off x="6528816" y="2743200"/>
            <a:ext cx="2057400" cy="10972"/>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528816" y="2898648"/>
            <a:ext cx="2057400" cy="1097280"/>
          </a:xfrm>
          <a:prstGeom prst="rect">
            <a:avLst/>
          </a:prstGeom>
          <a:noFill/>
        </p:spPr>
        <p:txBody>
          <a:bodyPr wrap="square">
            <a:spAutoFit/>
          </a:bodyPr>
          <a:lstStyle/>
          <a:p>
            <a:pPr algn="l"/>
            <a:r>
              <a:rPr sz="1150" b="0" i="0">
                <a:solidFill>
                  <a:srgbClr val="A79E8E"/>
                </a:solidFill>
                <a:latin typeface="Arial"/>
              </a:rPr>
              <a:t>Anuncios de recorte de estructura o dietas, como indicador temprano de ajuste fiscal local.</a:t>
            </a:r>
          </a:p>
        </p:txBody>
      </p:sp>
      <p:sp>
        <p:nvSpPr>
          <p:cNvPr id="25" name="TextBox 24"/>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«Cada legislador provincial cuesta lo mismo que 257 jubilaciones mínimas por mes.»</a:t>
            </a:r>
          </a:p>
        </p:txBody>
      </p:sp>
      <p:sp>
        <p:nvSpPr>
          <p:cNvPr id="26" name="TextBox 25"/>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07 / 09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Chevron 2"/>
          <p:cNvSpPr/>
          <p:nvPr/>
        </p:nvSpPr>
        <p:spPr>
          <a:xfrm>
            <a:off x="548640" y="219456"/>
            <a:ext cx="137160" cy="137160"/>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77240" y="182880"/>
            <a:ext cx="7863840" cy="256032"/>
          </a:xfrm>
          <a:prstGeom prst="rect">
            <a:avLst/>
          </a:prstGeom>
          <a:noFill/>
        </p:spPr>
        <p:txBody>
          <a:bodyPr wrap="square">
            <a:spAutoFit/>
          </a:bodyPr>
          <a:lstStyle/>
          <a:p>
            <a:pPr algn="l"/>
            <a:r>
              <a:rPr sz="1050" b="1" i="0">
                <a:solidFill>
                  <a:srgbClr val="E3A73E"/>
                </a:solidFill>
                <a:latin typeface="Arial"/>
              </a:rPr>
              <a:t>POR QUÉ IMPORTA</a:t>
            </a:r>
          </a:p>
        </p:txBody>
      </p:sp>
      <p:sp>
        <p:nvSpPr>
          <p:cNvPr id="5" name="Rectangle 4"/>
          <p:cNvSpPr/>
          <p:nvPr/>
        </p:nvSpPr>
        <p:spPr>
          <a:xfrm>
            <a:off x="548640" y="4572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585216"/>
            <a:ext cx="8046720" cy="457200"/>
          </a:xfrm>
          <a:prstGeom prst="rect">
            <a:avLst/>
          </a:prstGeom>
          <a:noFill/>
        </p:spPr>
        <p:txBody>
          <a:bodyPr wrap="none">
            <a:spAutoFit/>
          </a:bodyPr>
          <a:lstStyle/>
          <a:p>
            <a:pPr algn="l"/>
            <a:r>
              <a:rPr sz="2200" b="1" i="0">
                <a:solidFill>
                  <a:srgbClr val="F3EFE6"/>
                </a:solidFill>
                <a:latin typeface="Arial Black"/>
              </a:rPr>
              <a:t>CUATRO RAZONES PARA MIRAR EL DATO</a:t>
            </a:r>
          </a:p>
        </p:txBody>
      </p:sp>
      <p:sp>
        <p:nvSpPr>
          <p:cNvPr id="7" name="Chevron 6"/>
          <p:cNvSpPr/>
          <p:nvPr/>
        </p:nvSpPr>
        <p:spPr>
          <a:xfrm>
            <a:off x="548640" y="1143000"/>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1078992"/>
            <a:ext cx="548640" cy="365760"/>
          </a:xfrm>
          <a:prstGeom prst="rect">
            <a:avLst/>
          </a:prstGeom>
          <a:noFill/>
        </p:spPr>
        <p:txBody>
          <a:bodyPr wrap="square">
            <a:spAutoFit/>
          </a:bodyPr>
          <a:lstStyle/>
          <a:p>
            <a:pPr algn="l"/>
            <a:r>
              <a:rPr sz="1500" b="1" i="0">
                <a:solidFill>
                  <a:srgbClr val="E3A73E"/>
                </a:solidFill>
                <a:latin typeface="Arial Black"/>
              </a:rPr>
              <a:t>01</a:t>
            </a:r>
          </a:p>
        </p:txBody>
      </p:sp>
      <p:sp>
        <p:nvSpPr>
          <p:cNvPr id="9" name="TextBox 8"/>
          <p:cNvSpPr txBox="1"/>
          <p:nvPr/>
        </p:nvSpPr>
        <p:spPr>
          <a:xfrm>
            <a:off x="1417320" y="1078992"/>
            <a:ext cx="2926080" cy="365760"/>
          </a:xfrm>
          <a:prstGeom prst="rect">
            <a:avLst/>
          </a:prstGeom>
          <a:noFill/>
        </p:spPr>
        <p:txBody>
          <a:bodyPr wrap="none">
            <a:spAutoFit/>
          </a:bodyPr>
          <a:lstStyle/>
          <a:p>
            <a:pPr algn="l"/>
            <a:r>
              <a:rPr sz="1350" b="1" i="0">
                <a:solidFill>
                  <a:srgbClr val="F3EFE6"/>
                </a:solidFill>
                <a:latin typeface="Arial"/>
              </a:rPr>
              <a:t>La disparidad interna, mayor que con el exterior</a:t>
            </a:r>
          </a:p>
        </p:txBody>
      </p:sp>
      <p:sp>
        <p:nvSpPr>
          <p:cNvPr id="10" name="TextBox 9"/>
          <p:cNvSpPr txBox="1"/>
          <p:nvPr/>
        </p:nvSpPr>
        <p:spPr>
          <a:xfrm>
            <a:off x="4434840" y="1078992"/>
            <a:ext cx="4160520" cy="548640"/>
          </a:xfrm>
          <a:prstGeom prst="rect">
            <a:avLst/>
          </a:prstGeom>
          <a:noFill/>
        </p:spPr>
        <p:txBody>
          <a:bodyPr wrap="square">
            <a:spAutoFit/>
          </a:bodyPr>
          <a:lstStyle/>
          <a:p>
            <a:pPr algn="l"/>
            <a:r>
              <a:rPr sz="1150" b="0" i="0">
                <a:solidFill>
                  <a:srgbClr val="A79E8E"/>
                </a:solidFill>
                <a:latin typeface="Arial"/>
              </a:rPr>
              <a:t>Tucumán cuesta 21 veces más que San Luis por legislador — la brecha no es solo con España.</a:t>
            </a:r>
          </a:p>
        </p:txBody>
      </p:sp>
      <p:sp>
        <p:nvSpPr>
          <p:cNvPr id="11" name="Rectangle 10"/>
          <p:cNvSpPr/>
          <p:nvPr/>
        </p:nvSpPr>
        <p:spPr>
          <a:xfrm>
            <a:off x="548640" y="1737360"/>
            <a:ext cx="8046720" cy="9144"/>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hevron 11"/>
          <p:cNvSpPr/>
          <p:nvPr/>
        </p:nvSpPr>
        <p:spPr>
          <a:xfrm>
            <a:off x="548640" y="1929384"/>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865376"/>
            <a:ext cx="548640" cy="365760"/>
          </a:xfrm>
          <a:prstGeom prst="rect">
            <a:avLst/>
          </a:prstGeom>
          <a:noFill/>
        </p:spPr>
        <p:txBody>
          <a:bodyPr wrap="square">
            <a:spAutoFit/>
          </a:bodyPr>
          <a:lstStyle/>
          <a:p>
            <a:pPr algn="l"/>
            <a:r>
              <a:rPr sz="1500" b="1" i="0">
                <a:solidFill>
                  <a:srgbClr val="E3A73E"/>
                </a:solidFill>
                <a:latin typeface="Arial Black"/>
              </a:rPr>
              <a:t>02</a:t>
            </a:r>
          </a:p>
        </p:txBody>
      </p:sp>
      <p:sp>
        <p:nvSpPr>
          <p:cNvPr id="14" name="TextBox 13"/>
          <p:cNvSpPr txBox="1"/>
          <p:nvPr/>
        </p:nvSpPr>
        <p:spPr>
          <a:xfrm>
            <a:off x="1417320" y="1865376"/>
            <a:ext cx="2926080" cy="365760"/>
          </a:xfrm>
          <a:prstGeom prst="rect">
            <a:avLst/>
          </a:prstGeom>
          <a:noFill/>
        </p:spPr>
        <p:txBody>
          <a:bodyPr wrap="none">
            <a:spAutoFit/>
          </a:bodyPr>
          <a:lstStyle/>
          <a:p>
            <a:pPr algn="l"/>
            <a:r>
              <a:rPr sz="1350" b="1" i="0">
                <a:solidFill>
                  <a:srgbClr val="F3EFE6"/>
                </a:solidFill>
                <a:latin typeface="Arial"/>
              </a:rPr>
              <a:t>El costo es de estructura, no de función</a:t>
            </a:r>
          </a:p>
        </p:txBody>
      </p:sp>
      <p:sp>
        <p:nvSpPr>
          <p:cNvPr id="15" name="TextBox 14"/>
          <p:cNvSpPr txBox="1"/>
          <p:nvPr/>
        </p:nvSpPr>
        <p:spPr>
          <a:xfrm>
            <a:off x="4434840" y="1865376"/>
            <a:ext cx="4160520" cy="548640"/>
          </a:xfrm>
          <a:prstGeom prst="rect">
            <a:avLst/>
          </a:prstGeom>
          <a:noFill/>
        </p:spPr>
        <p:txBody>
          <a:bodyPr wrap="square">
            <a:spAutoFit/>
          </a:bodyPr>
          <a:lstStyle/>
          <a:p>
            <a:pPr algn="l"/>
            <a:r>
              <a:rPr sz="1150" b="0" i="0">
                <a:solidFill>
                  <a:srgbClr val="A79E8E"/>
                </a:solidFill>
                <a:latin typeface="Arial"/>
              </a:rPr>
              <a:t>84% del gasto va a personal; el ratio de empleados por legislador va de 2:1 a 72:1 entre provincias.</a:t>
            </a:r>
          </a:p>
        </p:txBody>
      </p:sp>
      <p:sp>
        <p:nvSpPr>
          <p:cNvPr id="16" name="Rectangle 15"/>
          <p:cNvSpPr/>
          <p:nvPr/>
        </p:nvSpPr>
        <p:spPr>
          <a:xfrm>
            <a:off x="548640" y="2523744"/>
            <a:ext cx="8046720" cy="9144"/>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hevron 16"/>
          <p:cNvSpPr/>
          <p:nvPr/>
        </p:nvSpPr>
        <p:spPr>
          <a:xfrm>
            <a:off x="548640" y="2715768"/>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68680" y="2651760"/>
            <a:ext cx="548640" cy="365760"/>
          </a:xfrm>
          <a:prstGeom prst="rect">
            <a:avLst/>
          </a:prstGeom>
          <a:noFill/>
        </p:spPr>
        <p:txBody>
          <a:bodyPr wrap="square">
            <a:spAutoFit/>
          </a:bodyPr>
          <a:lstStyle/>
          <a:p>
            <a:pPr algn="l"/>
            <a:r>
              <a:rPr sz="1500" b="1" i="0">
                <a:solidFill>
                  <a:srgbClr val="E3A73E"/>
                </a:solidFill>
                <a:latin typeface="Arial Black"/>
              </a:rPr>
              <a:t>03</a:t>
            </a:r>
          </a:p>
        </p:txBody>
      </p:sp>
      <p:sp>
        <p:nvSpPr>
          <p:cNvPr id="19" name="TextBox 18"/>
          <p:cNvSpPr txBox="1"/>
          <p:nvPr/>
        </p:nvSpPr>
        <p:spPr>
          <a:xfrm>
            <a:off x="1417320" y="2651760"/>
            <a:ext cx="2926080" cy="365760"/>
          </a:xfrm>
          <a:prstGeom prst="rect">
            <a:avLst/>
          </a:prstGeom>
          <a:noFill/>
        </p:spPr>
        <p:txBody>
          <a:bodyPr wrap="none">
            <a:spAutoFit/>
          </a:bodyPr>
          <a:lstStyle/>
          <a:p>
            <a:pPr algn="l"/>
            <a:r>
              <a:rPr sz="1350" b="1" i="0">
                <a:solidFill>
                  <a:srgbClr val="F3EFE6"/>
                </a:solidFill>
                <a:latin typeface="Arial"/>
              </a:rPr>
              <a:t>Compite con partidas de gestión</a:t>
            </a:r>
          </a:p>
        </p:txBody>
      </p:sp>
      <p:sp>
        <p:nvSpPr>
          <p:cNvPr id="20" name="TextBox 19"/>
          <p:cNvSpPr txBox="1"/>
          <p:nvPr/>
        </p:nvSpPr>
        <p:spPr>
          <a:xfrm>
            <a:off x="4434840" y="2651760"/>
            <a:ext cx="4160520" cy="548640"/>
          </a:xfrm>
          <a:prstGeom prst="rect">
            <a:avLst/>
          </a:prstGeom>
          <a:noFill/>
        </p:spPr>
        <p:txBody>
          <a:bodyPr wrap="square">
            <a:spAutoFit/>
          </a:bodyPr>
          <a:lstStyle/>
          <a:p>
            <a:pPr algn="l"/>
            <a:r>
              <a:rPr sz="1150" b="0" i="0">
                <a:solidFill>
                  <a:srgbClr val="A79E8E"/>
                </a:solidFill>
                <a:latin typeface="Arial"/>
              </a:rPr>
              <a:t>En Buenos Aires, la Legislatura cuesta 9 veces el presupuesto del Ministerio de Producción.</a:t>
            </a:r>
          </a:p>
        </p:txBody>
      </p:sp>
      <p:sp>
        <p:nvSpPr>
          <p:cNvPr id="21" name="Rectangle 20"/>
          <p:cNvSpPr/>
          <p:nvPr/>
        </p:nvSpPr>
        <p:spPr>
          <a:xfrm>
            <a:off x="548640" y="3310127"/>
            <a:ext cx="8046720" cy="9144"/>
          </a:xfrm>
          <a:prstGeom prst="rect">
            <a:avLst/>
          </a:prstGeom>
          <a:solidFill>
            <a:srgbClr val="3330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Chevron 21"/>
          <p:cNvSpPr/>
          <p:nvPr/>
        </p:nvSpPr>
        <p:spPr>
          <a:xfrm>
            <a:off x="548640" y="3502151"/>
            <a:ext cx="146304" cy="146304"/>
          </a:xfrm>
          <a:prstGeom prst="chevron">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68680" y="3438144"/>
            <a:ext cx="548640" cy="365760"/>
          </a:xfrm>
          <a:prstGeom prst="rect">
            <a:avLst/>
          </a:prstGeom>
          <a:noFill/>
        </p:spPr>
        <p:txBody>
          <a:bodyPr wrap="square">
            <a:spAutoFit/>
          </a:bodyPr>
          <a:lstStyle/>
          <a:p>
            <a:pPr algn="l"/>
            <a:r>
              <a:rPr sz="1500" b="1" i="0">
                <a:solidFill>
                  <a:srgbClr val="E3A73E"/>
                </a:solidFill>
                <a:latin typeface="Arial Black"/>
              </a:rPr>
              <a:t>04</a:t>
            </a:r>
          </a:p>
        </p:txBody>
      </p:sp>
      <p:sp>
        <p:nvSpPr>
          <p:cNvPr id="24" name="TextBox 23"/>
          <p:cNvSpPr txBox="1"/>
          <p:nvPr/>
        </p:nvSpPr>
        <p:spPr>
          <a:xfrm>
            <a:off x="1417320" y="3438144"/>
            <a:ext cx="2926080" cy="365760"/>
          </a:xfrm>
          <a:prstGeom prst="rect">
            <a:avLst/>
          </a:prstGeom>
          <a:noFill/>
        </p:spPr>
        <p:txBody>
          <a:bodyPr wrap="none">
            <a:spAutoFit/>
          </a:bodyPr>
          <a:lstStyle/>
          <a:p>
            <a:pPr algn="l"/>
            <a:r>
              <a:rPr sz="1350" b="1" i="0">
                <a:solidFill>
                  <a:srgbClr val="F3EFE6"/>
                </a:solidFill>
                <a:latin typeface="Arial"/>
              </a:rPr>
              <a:t>Es un proxy de rigidez fiscal más amplia</a:t>
            </a:r>
          </a:p>
        </p:txBody>
      </p:sp>
      <p:sp>
        <p:nvSpPr>
          <p:cNvPr id="25" name="TextBox 24"/>
          <p:cNvSpPr txBox="1"/>
          <p:nvPr/>
        </p:nvSpPr>
        <p:spPr>
          <a:xfrm>
            <a:off x="4434840" y="3438144"/>
            <a:ext cx="4160520" cy="548640"/>
          </a:xfrm>
          <a:prstGeom prst="rect">
            <a:avLst/>
          </a:prstGeom>
          <a:noFill/>
        </p:spPr>
        <p:txBody>
          <a:bodyPr wrap="square">
            <a:spAutoFit/>
          </a:bodyPr>
          <a:lstStyle/>
          <a:p>
            <a:pPr algn="l"/>
            <a:r>
              <a:rPr sz="1150" b="0" i="0">
                <a:solidFill>
                  <a:srgbClr val="A79E8E"/>
                </a:solidFill>
                <a:latin typeface="Arial"/>
              </a:rPr>
              <a:t>Solo 1,15% del presupuesto provincial, pero indicador temprano de cómo se gestiona el resto.</a:t>
            </a:r>
          </a:p>
        </p:txBody>
      </p:sp>
      <p:sp>
        <p:nvSpPr>
          <p:cNvPr id="26" name="TextBox 25"/>
          <p:cNvSpPr txBox="1"/>
          <p:nvPr/>
        </p:nvSpPr>
        <p:spPr>
          <a:xfrm>
            <a:off x="274320" y="4846320"/>
            <a:ext cx="8595360" cy="274320"/>
          </a:xfrm>
          <a:prstGeom prst="rect">
            <a:avLst/>
          </a:prstGeom>
          <a:noFill/>
        </p:spPr>
        <p:txBody>
          <a:bodyPr wrap="square">
            <a:spAutoFit/>
          </a:bodyPr>
          <a:lstStyle/>
          <a:p>
            <a:pPr algn="ctr"/>
            <a:r>
              <a:rPr sz="1000" b="1" i="1">
                <a:solidFill>
                  <a:srgbClr val="E3A73E"/>
                </a:solidFill>
                <a:latin typeface="Arial"/>
              </a:rPr>
              <a:t>«Cada legislador provincial cuesta lo mismo que 257 jubilaciones mínimas por mes.»</a:t>
            </a:r>
          </a:p>
        </p:txBody>
      </p:sp>
      <p:sp>
        <p:nvSpPr>
          <p:cNvPr id="27" name="TextBox 26"/>
          <p:cNvSpPr txBox="1"/>
          <p:nvPr/>
        </p:nvSpPr>
        <p:spPr>
          <a:xfrm>
            <a:off x="8321040" y="4846320"/>
            <a:ext cx="640080" cy="256032"/>
          </a:xfrm>
          <a:prstGeom prst="rect">
            <a:avLst/>
          </a:prstGeom>
          <a:noFill/>
        </p:spPr>
        <p:txBody>
          <a:bodyPr wrap="square">
            <a:spAutoFit/>
          </a:bodyPr>
          <a:lstStyle/>
          <a:p>
            <a:pPr algn="r"/>
            <a:r>
              <a:rPr sz="900" b="0" i="0">
                <a:solidFill>
                  <a:srgbClr val="746C5C"/>
                </a:solidFill>
                <a:latin typeface="Arial"/>
              </a:rPr>
              <a:t>08 / 09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0E11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20040" y="45720"/>
            <a:ext cx="1371600" cy="1280160"/>
          </a:xfrm>
          <a:prstGeom prst="rect">
            <a:avLst/>
          </a:prstGeom>
          <a:noFill/>
        </p:spPr>
        <p:txBody>
          <a:bodyPr wrap="square">
            <a:spAutoFit/>
          </a:bodyPr>
          <a:lstStyle/>
          <a:p>
            <a:pPr algn="l"/>
            <a:r>
              <a:rPr sz="11000" b="1" i="0">
                <a:solidFill>
                  <a:srgbClr val="333026"/>
                </a:solidFill>
                <a:latin typeface="Georgia"/>
              </a:rPr>
              <a:t>“</a:t>
            </a:r>
          </a:p>
        </p:txBody>
      </p:sp>
      <p:sp>
        <p:nvSpPr>
          <p:cNvPr id="4" name="TextBox 3"/>
          <p:cNvSpPr txBox="1"/>
          <p:nvPr/>
        </p:nvSpPr>
        <p:spPr>
          <a:xfrm>
            <a:off x="640080" y="777240"/>
            <a:ext cx="7498079" cy="1783080"/>
          </a:xfrm>
          <a:prstGeom prst="rect">
            <a:avLst/>
          </a:prstGeom>
          <a:noFill/>
        </p:spPr>
        <p:txBody>
          <a:bodyPr wrap="square">
            <a:spAutoFit/>
          </a:bodyPr>
          <a:lstStyle/>
          <a:p>
            <a:pPr algn="l"/>
            <a:r>
              <a:rPr sz="1750" b="1" i="1">
                <a:solidFill>
                  <a:srgbClr val="F3EFE6"/>
                </a:solidFill>
                <a:latin typeface="Arial"/>
              </a:rPr>
              <a:t>Cada legislador provincial cuesta lo mismo que 257 jubilaciones mínimas por mes.</a:t>
            </a:r>
          </a:p>
        </p:txBody>
      </p:sp>
      <p:sp>
        <p:nvSpPr>
          <p:cNvPr id="5" name="Rectangle 4"/>
          <p:cNvSpPr/>
          <p:nvPr/>
        </p:nvSpPr>
        <p:spPr>
          <a:xfrm>
            <a:off x="640080" y="2514600"/>
            <a:ext cx="457200" cy="41148"/>
          </a:xfrm>
          <a:prstGeom prst="rect">
            <a:avLst/>
          </a:prstGeom>
          <a:solidFill>
            <a:srgbClr val="E3A7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2697480"/>
            <a:ext cx="5486400" cy="365760"/>
          </a:xfrm>
          <a:prstGeom prst="rect">
            <a:avLst/>
          </a:prstGeom>
          <a:noFill/>
        </p:spPr>
        <p:txBody>
          <a:bodyPr wrap="square">
            <a:spAutoFit/>
          </a:bodyPr>
          <a:lstStyle/>
          <a:p>
            <a:pPr algn="l"/>
            <a:r>
              <a:rPr sz="1500" b="1" i="0">
                <a:solidFill>
                  <a:srgbClr val="E3A73E"/>
                </a:solidFill>
                <a:latin typeface="Arial"/>
              </a:rPr>
              <a:t>Agop Karagoz</a:t>
            </a:r>
          </a:p>
        </p:txBody>
      </p:sp>
      <p:sp>
        <p:nvSpPr>
          <p:cNvPr id="7" name="TextBox 6"/>
          <p:cNvSpPr txBox="1"/>
          <p:nvPr/>
        </p:nvSpPr>
        <p:spPr>
          <a:xfrm>
            <a:off x="640080" y="3063240"/>
            <a:ext cx="5486400" cy="320040"/>
          </a:xfrm>
          <a:prstGeom prst="rect">
            <a:avLst/>
          </a:prstGeom>
          <a:noFill/>
        </p:spPr>
        <p:txBody>
          <a:bodyPr wrap="square">
            <a:spAutoFit/>
          </a:bodyPr>
          <a:lstStyle/>
          <a:p>
            <a:pPr algn="l"/>
            <a:r>
              <a:rPr sz="1150" b="0" i="0">
                <a:solidFill>
                  <a:srgbClr val="A79E8E"/>
                </a:solidFill>
                <a:latin typeface="Arial"/>
              </a:rPr>
              <a:t>Director, KARTAL Consulting</a:t>
            </a:r>
          </a:p>
        </p:txBody>
      </p:sp>
      <p:sp>
        <p:nvSpPr>
          <p:cNvPr id="8" name="TextBox 7"/>
          <p:cNvSpPr txBox="1"/>
          <p:nvPr/>
        </p:nvSpPr>
        <p:spPr>
          <a:xfrm>
            <a:off x="6583680" y="2834640"/>
            <a:ext cx="2011680" cy="411480"/>
          </a:xfrm>
          <a:prstGeom prst="rect">
            <a:avLst/>
          </a:prstGeom>
          <a:noFill/>
        </p:spPr>
        <p:txBody>
          <a:bodyPr wrap="square">
            <a:spAutoFit/>
          </a:bodyPr>
          <a:lstStyle/>
          <a:p>
            <a:pPr algn="r"/>
            <a:r>
              <a:rPr sz="1600" b="1" i="0">
                <a:solidFill>
                  <a:srgbClr val="746C5C"/>
                </a:solidFill>
                <a:latin typeface="Arial"/>
              </a:rPr>
              <a:t>kartal.com.ar</a:t>
            </a:r>
          </a:p>
        </p:txBody>
      </p:sp>
      <p:sp>
        <p:nvSpPr>
          <p:cNvPr id="9" name="TextBox 8"/>
          <p:cNvSpPr txBox="1"/>
          <p:nvPr/>
        </p:nvSpPr>
        <p:spPr>
          <a:xfrm>
            <a:off x="548640" y="4846320"/>
            <a:ext cx="8046720" cy="274320"/>
          </a:xfrm>
          <a:prstGeom prst="rect">
            <a:avLst/>
          </a:prstGeom>
          <a:noFill/>
        </p:spPr>
        <p:txBody>
          <a:bodyPr wrap="square">
            <a:spAutoFit/>
          </a:bodyPr>
          <a:lstStyle/>
          <a:p>
            <a:pPr algn="ctr"/>
            <a:r>
              <a:rPr sz="900" b="0" i="0">
                <a:solidFill>
                  <a:srgbClr val="746C5C"/>
                </a:solidFill>
                <a:latin typeface="Arial"/>
              </a:rPr>
              <a:t>ESTRATEGIA · DECISIÓN · EJECUCIÓN  ·  21 de septiembre de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