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Lst>
  <p:sldSz cx="9144000" cy="51435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Portada. El informe mapea quién trae divisas a Argentina y quién se las lleva bajo la gestión Milei 2024-2026.</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Cierre. La pregunta central del informe: Argentina puede generar divisas genuinas o solo administra su escasez con deuda y represión financiera. Mientras la IED no llegue en escala, la respuesta es la segunda opción.</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Slide de impacto máximo. USD 39.032M de atesoramiento privado supera el superávit comercial total. Las tres mini-cards muestran las fuentes de entrada. Frase viral: los argentinos se llevaron más dólares de los que trajo el comercio.</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El gráfico de balance muestra entradas vs salidas 2024-abr 2026. El atesoramiento (USD 39.032M) casi iguala el superávit comercial. La columna verde son las entradas genuinas; la roja, las salidas.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Las tres fuentes de entrada son el superávit comercial (en caída), los organismos multilaterales y la deuda de empresas privadas. La línea punteada muestra que el atesoramiento privado casi iguala la mayor fuente. Sin el FMI, el modelo no cierra.</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El superávit comercial cae de USD 18.899M en 2024 a USD 11.286M en 2025. La apreciación real del peso con la política de crawling peg comprime la ventaja exportadora. Si la IED no llega para compensar, la presión sobre el tipo de cambio aumentará.</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El atesoramiento de USD 32.340M en 2025 es el dato más revelador del informe. Es el termómetro de la desconfianza en el peso. La 'sobra de dólares' que percibe el mercado es represión financiera, no equilibrio genuino.</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 'sobra de dólares' que percibe el mercado es represión financiera disfrazada. El cepo contiene la demanda real. Cuando se levante, el mercado descubrirá el precio real de equilibrio. Lorena Giorgio (Equilibra) lo advirtió: el equilibrio es artificial.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Tres escenarios para 2026-2027. El escenario base (50%) asume un levantamiento gradual del cepo con IED moderada. La variable clave es si la inversión extranjera directa llega antes o después de que el cepo se libere. Probabilidades son estimativas cualitativas.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Cinco recomendaciones priorizadas. Las tres primeras son de alta prioridad. Trigger: si el atesoramiento mensual supera USD 3.000M, señala corrida anticipatoria. La ausencia de IED por encima de USD 5.000M anuales activa reducción de exposición al 50%.</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457200" y="457200"/>
            <a:ext cx="8229600" cy="320040"/>
          </a:xfrm>
          <a:prstGeom prst="rect">
            <a:avLst/>
          </a:prstGeom>
          <a:noFill/>
        </p:spPr>
        <p:txBody>
          <a:bodyPr wrap="square">
            <a:spAutoFit/>
          </a:bodyPr>
          <a:lstStyle/>
          <a:p>
            <a:pPr algn="ctr"/>
            <a:r>
              <a:rPr sz="1100" b="0" i="0">
                <a:solidFill>
                  <a:srgbClr val="5B91CC"/>
                </a:solidFill>
              </a:rPr>
              <a:t>KARTAL CONSULTING  ·  ANALISIS ESTRATEGICO</a:t>
            </a:r>
          </a:p>
        </p:txBody>
      </p:sp>
      <p:sp>
        <p:nvSpPr>
          <p:cNvPr id="3" name="Rectangle 2"/>
          <p:cNvSpPr/>
          <p:nvPr/>
        </p:nvSpPr>
        <p:spPr>
          <a:xfrm>
            <a:off x="1828800" y="841248"/>
            <a:ext cx="5486400" cy="41148"/>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005840"/>
            <a:ext cx="8595360" cy="777240"/>
          </a:xfrm>
          <a:prstGeom prst="rect">
            <a:avLst/>
          </a:prstGeom>
          <a:noFill/>
        </p:spPr>
        <p:txBody>
          <a:bodyPr wrap="square">
            <a:spAutoFit/>
          </a:bodyPr>
          <a:lstStyle/>
          <a:p>
            <a:pPr algn="ctr"/>
            <a:r>
              <a:rPr sz="5200" b="1" i="0">
                <a:solidFill>
                  <a:srgbClr val="FFFFFF"/>
                </a:solidFill>
              </a:rPr>
              <a:t>EL MAPA DEL DOLAR:</a:t>
            </a:r>
          </a:p>
        </p:txBody>
      </p:sp>
      <p:sp>
        <p:nvSpPr>
          <p:cNvPr id="5" name="TextBox 4"/>
          <p:cNvSpPr txBox="1"/>
          <p:nvPr/>
        </p:nvSpPr>
        <p:spPr>
          <a:xfrm>
            <a:off x="274320" y="1755648"/>
            <a:ext cx="8595360" cy="685800"/>
          </a:xfrm>
          <a:prstGeom prst="rect">
            <a:avLst/>
          </a:prstGeom>
          <a:noFill/>
        </p:spPr>
        <p:txBody>
          <a:bodyPr wrap="square">
            <a:spAutoFit/>
          </a:bodyPr>
          <a:lstStyle/>
          <a:p>
            <a:pPr algn="ctr"/>
            <a:r>
              <a:rPr sz="3800" b="1" i="0">
                <a:solidFill>
                  <a:srgbClr val="5B91CC"/>
                </a:solidFill>
              </a:rPr>
              <a:t>QUIEN TRAE Y QUIEN SE LO LLEVA</a:t>
            </a:r>
          </a:p>
        </p:txBody>
      </p:sp>
      <p:sp>
        <p:nvSpPr>
          <p:cNvPr id="6" name="Rectangle 5"/>
          <p:cNvSpPr/>
          <p:nvPr/>
        </p:nvSpPr>
        <p:spPr>
          <a:xfrm>
            <a:off x="1828800" y="2560320"/>
            <a:ext cx="5486400" cy="41148"/>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2697480"/>
            <a:ext cx="8229600" cy="457200"/>
          </a:xfrm>
          <a:prstGeom prst="rect">
            <a:avLst/>
          </a:prstGeom>
          <a:noFill/>
        </p:spPr>
        <p:txBody>
          <a:bodyPr wrap="square">
            <a:spAutoFit/>
          </a:bodyPr>
          <a:lstStyle/>
          <a:p>
            <a:pPr algn="ctr"/>
            <a:r>
              <a:rPr sz="1600" b="0" i="1">
                <a:solidFill>
                  <a:srgbClr val="5B91CC"/>
                </a:solidFill>
              </a:rPr>
              <a:t>Flujos de divisas bajo la gestion Milei: superavit, organismos y atesoramiento masivo</a:t>
            </a:r>
          </a:p>
        </p:txBody>
      </p:sp>
      <p:sp>
        <p:nvSpPr>
          <p:cNvPr id="8" name="TextBox 7"/>
          <p:cNvSpPr txBox="1"/>
          <p:nvPr/>
        </p:nvSpPr>
        <p:spPr>
          <a:xfrm>
            <a:off x="457200" y="3291840"/>
            <a:ext cx="8229600" cy="320040"/>
          </a:xfrm>
          <a:prstGeom prst="rect">
            <a:avLst/>
          </a:prstGeom>
          <a:noFill/>
        </p:spPr>
        <p:txBody>
          <a:bodyPr wrap="square">
            <a:spAutoFit/>
          </a:bodyPr>
          <a:lstStyle/>
          <a:p>
            <a:pPr algn="ctr"/>
            <a:r>
              <a:rPr sz="1300" b="0" i="0">
                <a:solidFill>
                  <a:srgbClr val="B8952A"/>
                </a:solidFill>
              </a:rPr>
              <a:t>ESTRATEGIA  ·  DECISION  ·  EJECUCION</a:t>
            </a:r>
          </a:p>
        </p:txBody>
      </p:sp>
      <p:sp>
        <p:nvSpPr>
          <p:cNvPr id="9" name="TextBox 8"/>
          <p:cNvSpPr txBox="1"/>
          <p:nvPr/>
        </p:nvSpPr>
        <p:spPr>
          <a:xfrm>
            <a:off x="137160" y="4846320"/>
            <a:ext cx="8686800" cy="256032"/>
          </a:xfrm>
          <a:prstGeom prst="rect">
            <a:avLst/>
          </a:prstGeom>
          <a:noFill/>
        </p:spPr>
        <p:txBody>
          <a:bodyPr wrap="square">
            <a:spAutoFit/>
          </a:bodyPr>
          <a:lstStyle/>
          <a:p>
            <a:pPr algn="ctr"/>
            <a:r>
              <a:rPr sz="900" b="0" i="0">
                <a:solidFill>
                  <a:srgbClr val="2E6CB8"/>
                </a:solidFill>
              </a:rPr>
              <a:t>KARTAL Consulting  |  kartal.com.ar  |  Viernes 5 de Junio de 2026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411480" y="384048"/>
            <a:ext cx="8321040" cy="2103120"/>
          </a:xfrm>
          <a:prstGeom prst="rect">
            <a:avLst/>
          </a:prstGeom>
          <a:noFill/>
        </p:spPr>
        <p:txBody>
          <a:bodyPr wrap="square">
            <a:spAutoFit/>
          </a:bodyPr>
          <a:lstStyle/>
          <a:p>
            <a:pPr algn="l"/>
            <a:r>
              <a:rPr sz="2400" b="1" i="1">
                <a:solidFill>
                  <a:srgbClr val="FFFFFF"/>
                </a:solidFill>
              </a:rPr>
              <a:t>"Argentina sigue sin resolver
su pregunta mas profunda:
puede generar divisas genuinas
— o solo administrar su escasez."</a:t>
            </a:r>
          </a:p>
        </p:txBody>
      </p:sp>
      <p:sp>
        <p:nvSpPr>
          <p:cNvPr id="3" name="Rectangle 2"/>
          <p:cNvSpPr/>
          <p:nvPr/>
        </p:nvSpPr>
        <p:spPr>
          <a:xfrm>
            <a:off x="3657600" y="2606040"/>
            <a:ext cx="1828800" cy="41148"/>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2743200"/>
            <a:ext cx="8229600" cy="365760"/>
          </a:xfrm>
          <a:prstGeom prst="rect">
            <a:avLst/>
          </a:prstGeom>
          <a:noFill/>
        </p:spPr>
        <p:txBody>
          <a:bodyPr wrap="square">
            <a:spAutoFit/>
          </a:bodyPr>
          <a:lstStyle/>
          <a:p>
            <a:pPr algn="ctr"/>
            <a:r>
              <a:rPr sz="1400" b="0" i="1">
                <a:solidFill>
                  <a:srgbClr val="B8952A"/>
                </a:solidFill>
              </a:rPr>
              <a:t>Agop Karagoz — Director, Kartal Consulting</a:t>
            </a:r>
          </a:p>
        </p:txBody>
      </p:sp>
      <p:sp>
        <p:nvSpPr>
          <p:cNvPr id="5" name="TextBox 4"/>
          <p:cNvSpPr txBox="1"/>
          <p:nvPr/>
        </p:nvSpPr>
        <p:spPr>
          <a:xfrm>
            <a:off x="457200" y="3291840"/>
            <a:ext cx="8229600" cy="457200"/>
          </a:xfrm>
          <a:prstGeom prst="rect">
            <a:avLst/>
          </a:prstGeom>
          <a:noFill/>
        </p:spPr>
        <p:txBody>
          <a:bodyPr wrap="square">
            <a:spAutoFit/>
          </a:bodyPr>
          <a:lstStyle/>
          <a:p>
            <a:pPr algn="ctr"/>
            <a:r>
              <a:rPr sz="2000" b="1" i="0">
                <a:solidFill>
                  <a:srgbClr val="5B91CC"/>
                </a:solidFill>
              </a:rPr>
              <a:t>kartal.com.ar</a:t>
            </a:r>
          </a:p>
        </p:txBody>
      </p:sp>
      <p:sp>
        <p:nvSpPr>
          <p:cNvPr id="6" name="TextBox 5"/>
          <p:cNvSpPr txBox="1"/>
          <p:nvPr/>
        </p:nvSpPr>
        <p:spPr>
          <a:xfrm>
            <a:off x="457200" y="3886200"/>
            <a:ext cx="8229600" cy="347472"/>
          </a:xfrm>
          <a:prstGeom prst="rect">
            <a:avLst/>
          </a:prstGeom>
          <a:noFill/>
        </p:spPr>
        <p:txBody>
          <a:bodyPr wrap="square">
            <a:spAutoFit/>
          </a:bodyPr>
          <a:lstStyle/>
          <a:p>
            <a:pPr algn="ctr"/>
            <a:r>
              <a:rPr sz="1300" b="0" i="0">
                <a:solidFill>
                  <a:srgbClr val="2E6CB8"/>
                </a:solidFill>
              </a:rPr>
              <a:t>El informe completo (PDF + PPTX) disponible en kartal.com.ar</a:t>
            </a:r>
          </a:p>
        </p:txBody>
      </p:sp>
      <p:sp>
        <p:nvSpPr>
          <p:cNvPr id="7" name="TextBox 6"/>
          <p:cNvSpPr txBox="1"/>
          <p:nvPr/>
        </p:nvSpPr>
        <p:spPr>
          <a:xfrm>
            <a:off x="137160" y="4846320"/>
            <a:ext cx="8686800" cy="256032"/>
          </a:xfrm>
          <a:prstGeom prst="rect">
            <a:avLst/>
          </a:prstGeom>
          <a:noFill/>
        </p:spPr>
        <p:txBody>
          <a:bodyPr wrap="square">
            <a:spAutoFit/>
          </a:bodyPr>
          <a:lstStyle/>
          <a:p>
            <a:pPr algn="ctr"/>
            <a:r>
              <a:rPr sz="900" b="0" i="0">
                <a:solidFill>
                  <a:srgbClr val="2E6CB8"/>
                </a:solidFill>
              </a:rPr>
              <a:t>ESTRATEGIA  ·  DECISION  ·  EJECUCION  |  kartal.com.ar  |  Viernes 5 de Junio de 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4D96"/>
        </a:solidFill>
        <a:effectLst/>
      </p:bgPr>
    </p:bg>
    <p:spTree>
      <p:nvGrpSpPr>
        <p:cNvPr id="1" name=""/>
        <p:cNvGrpSpPr/>
        <p:nvPr/>
      </p:nvGrpSpPr>
      <p:grpSpPr/>
      <p:sp>
        <p:nvSpPr>
          <p:cNvPr id="2" name="TextBox 1"/>
          <p:cNvSpPr txBox="1"/>
          <p:nvPr/>
        </p:nvSpPr>
        <p:spPr>
          <a:xfrm>
            <a:off x="365760" y="201168"/>
            <a:ext cx="8412480" cy="347472"/>
          </a:xfrm>
          <a:prstGeom prst="rect">
            <a:avLst/>
          </a:prstGeom>
          <a:noFill/>
        </p:spPr>
        <p:txBody>
          <a:bodyPr wrap="square">
            <a:spAutoFit/>
          </a:bodyPr>
          <a:lstStyle/>
          <a:p>
            <a:pPr algn="l"/>
            <a:r>
              <a:rPr sz="1200" b="1" i="0">
                <a:solidFill>
                  <a:srgbClr val="B8952A"/>
                </a:solidFill>
              </a:rPr>
              <a:t>EL DATO QUE LO DICE TODO</a:t>
            </a:r>
          </a:p>
        </p:txBody>
      </p:sp>
      <p:sp>
        <p:nvSpPr>
          <p:cNvPr id="3" name="TextBox 2"/>
          <p:cNvSpPr txBox="1"/>
          <p:nvPr/>
        </p:nvSpPr>
        <p:spPr>
          <a:xfrm>
            <a:off x="274320" y="658368"/>
            <a:ext cx="8595360" cy="1051560"/>
          </a:xfrm>
          <a:prstGeom prst="rect">
            <a:avLst/>
          </a:prstGeom>
          <a:noFill/>
        </p:spPr>
        <p:txBody>
          <a:bodyPr wrap="square">
            <a:spAutoFit/>
          </a:bodyPr>
          <a:lstStyle/>
          <a:p>
            <a:pPr algn="ctr"/>
            <a:r>
              <a:rPr sz="8800" b="1" i="0">
                <a:solidFill>
                  <a:srgbClr val="B8952A"/>
                </a:solidFill>
              </a:rPr>
              <a:t>USD 39.032M</a:t>
            </a:r>
          </a:p>
        </p:txBody>
      </p:sp>
      <p:sp>
        <p:nvSpPr>
          <p:cNvPr id="4" name="TextBox 3"/>
          <p:cNvSpPr txBox="1"/>
          <p:nvPr/>
        </p:nvSpPr>
        <p:spPr>
          <a:xfrm>
            <a:off x="457200" y="1874519"/>
            <a:ext cx="8229600" cy="502920"/>
          </a:xfrm>
          <a:prstGeom prst="rect">
            <a:avLst/>
          </a:prstGeom>
          <a:noFill/>
        </p:spPr>
        <p:txBody>
          <a:bodyPr wrap="square">
            <a:spAutoFit/>
          </a:bodyPr>
          <a:lstStyle/>
          <a:p>
            <a:pPr algn="ctr"/>
            <a:r>
              <a:rPr sz="2000" b="1" i="0">
                <a:solidFill>
                  <a:srgbClr val="FFFFFF"/>
                </a:solidFill>
              </a:rPr>
              <a:t>Los argentinos atesoraron esa cifra entre 2024 y abril 2026</a:t>
            </a:r>
          </a:p>
        </p:txBody>
      </p:sp>
      <p:sp>
        <p:nvSpPr>
          <p:cNvPr id="5" name="TextBox 4"/>
          <p:cNvSpPr txBox="1"/>
          <p:nvPr/>
        </p:nvSpPr>
        <p:spPr>
          <a:xfrm>
            <a:off x="457200" y="2487168"/>
            <a:ext cx="8229600" cy="411480"/>
          </a:xfrm>
          <a:prstGeom prst="rect">
            <a:avLst/>
          </a:prstGeom>
          <a:noFill/>
        </p:spPr>
        <p:txBody>
          <a:bodyPr wrap="square">
            <a:spAutoFit/>
          </a:bodyPr>
          <a:lstStyle/>
          <a:p>
            <a:pPr algn="ctr"/>
            <a:r>
              <a:rPr sz="1500" b="0" i="1">
                <a:solidFill>
                  <a:srgbClr val="5B91CC"/>
                </a:solidFill>
              </a:rPr>
              <a:t>Es MAS que todo el superavit comercial acumulado en el mismo periodo</a:t>
            </a:r>
          </a:p>
        </p:txBody>
      </p:sp>
      <p:sp>
        <p:nvSpPr>
          <p:cNvPr id="6" name="Rectangle 5"/>
          <p:cNvSpPr/>
          <p:nvPr/>
        </p:nvSpPr>
        <p:spPr>
          <a:xfrm>
            <a:off x="365760" y="3273552"/>
            <a:ext cx="2560320" cy="100584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38912" y="3364992"/>
            <a:ext cx="2423160" cy="457200"/>
          </a:xfrm>
          <a:prstGeom prst="rect">
            <a:avLst/>
          </a:prstGeom>
          <a:noFill/>
        </p:spPr>
        <p:txBody>
          <a:bodyPr wrap="square">
            <a:spAutoFit/>
          </a:bodyPr>
          <a:lstStyle/>
          <a:p>
            <a:pPr algn="ctr"/>
            <a:r>
              <a:rPr sz="2000" b="1" i="0">
                <a:solidFill>
                  <a:srgbClr val="B8952A"/>
                </a:solidFill>
              </a:rPr>
              <a:t>USD 38.462M</a:t>
            </a:r>
          </a:p>
        </p:txBody>
      </p:sp>
      <p:sp>
        <p:nvSpPr>
          <p:cNvPr id="8" name="TextBox 7"/>
          <p:cNvSpPr txBox="1"/>
          <p:nvPr/>
        </p:nvSpPr>
        <p:spPr>
          <a:xfrm>
            <a:off x="438912" y="3822191"/>
            <a:ext cx="2423160" cy="384048"/>
          </a:xfrm>
          <a:prstGeom prst="rect">
            <a:avLst/>
          </a:prstGeom>
          <a:noFill/>
        </p:spPr>
        <p:txBody>
          <a:bodyPr wrap="square">
            <a:spAutoFit/>
          </a:bodyPr>
          <a:lstStyle/>
          <a:p>
            <a:pPr algn="ctr"/>
            <a:r>
              <a:rPr sz="1100" b="0" i="0">
                <a:solidFill>
                  <a:srgbClr val="5B91CC"/>
                </a:solidFill>
              </a:rPr>
              <a:t>Superavit
Comercial</a:t>
            </a:r>
          </a:p>
        </p:txBody>
      </p:sp>
      <p:sp>
        <p:nvSpPr>
          <p:cNvPr id="9" name="Rectangle 8"/>
          <p:cNvSpPr/>
          <p:nvPr/>
        </p:nvSpPr>
        <p:spPr>
          <a:xfrm>
            <a:off x="3200400" y="3273552"/>
            <a:ext cx="2560320" cy="100584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273552" y="3364992"/>
            <a:ext cx="2423160" cy="457200"/>
          </a:xfrm>
          <a:prstGeom prst="rect">
            <a:avLst/>
          </a:prstGeom>
          <a:noFill/>
        </p:spPr>
        <p:txBody>
          <a:bodyPr wrap="square">
            <a:spAutoFit/>
          </a:bodyPr>
          <a:lstStyle/>
          <a:p>
            <a:pPr algn="ctr"/>
            <a:r>
              <a:rPr sz="2000" b="1" i="0">
                <a:solidFill>
                  <a:srgbClr val="B8952A"/>
                </a:solidFill>
              </a:rPr>
              <a:t>USD 20.168M</a:t>
            </a:r>
          </a:p>
        </p:txBody>
      </p:sp>
      <p:sp>
        <p:nvSpPr>
          <p:cNvPr id="11" name="TextBox 10"/>
          <p:cNvSpPr txBox="1"/>
          <p:nvPr/>
        </p:nvSpPr>
        <p:spPr>
          <a:xfrm>
            <a:off x="3273552" y="3822191"/>
            <a:ext cx="2423160" cy="384048"/>
          </a:xfrm>
          <a:prstGeom prst="rect">
            <a:avLst/>
          </a:prstGeom>
          <a:noFill/>
        </p:spPr>
        <p:txBody>
          <a:bodyPr wrap="square">
            <a:spAutoFit/>
          </a:bodyPr>
          <a:lstStyle/>
          <a:p>
            <a:pPr algn="ctr"/>
            <a:r>
              <a:rPr sz="1100" b="0" i="0">
                <a:solidFill>
                  <a:srgbClr val="5B91CC"/>
                </a:solidFill>
              </a:rPr>
              <a:t>Organismos
Multilaterales</a:t>
            </a:r>
          </a:p>
        </p:txBody>
      </p:sp>
      <p:sp>
        <p:nvSpPr>
          <p:cNvPr id="12" name="Rectangle 11"/>
          <p:cNvSpPr/>
          <p:nvPr/>
        </p:nvSpPr>
        <p:spPr>
          <a:xfrm>
            <a:off x="6035040" y="3273552"/>
            <a:ext cx="2560320" cy="100584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108192" y="3364992"/>
            <a:ext cx="2423160" cy="457200"/>
          </a:xfrm>
          <a:prstGeom prst="rect">
            <a:avLst/>
          </a:prstGeom>
          <a:noFill/>
        </p:spPr>
        <p:txBody>
          <a:bodyPr wrap="square">
            <a:spAutoFit/>
          </a:bodyPr>
          <a:lstStyle/>
          <a:p>
            <a:pPr algn="ctr"/>
            <a:r>
              <a:rPr sz="2000" b="1" i="0">
                <a:solidFill>
                  <a:srgbClr val="B8952A"/>
                </a:solidFill>
              </a:rPr>
              <a:t>USD 18.586M</a:t>
            </a:r>
          </a:p>
        </p:txBody>
      </p:sp>
      <p:sp>
        <p:nvSpPr>
          <p:cNvPr id="14" name="TextBox 13"/>
          <p:cNvSpPr txBox="1"/>
          <p:nvPr/>
        </p:nvSpPr>
        <p:spPr>
          <a:xfrm>
            <a:off x="6108192" y="3822191"/>
            <a:ext cx="2423160" cy="384048"/>
          </a:xfrm>
          <a:prstGeom prst="rect">
            <a:avLst/>
          </a:prstGeom>
          <a:noFill/>
        </p:spPr>
        <p:txBody>
          <a:bodyPr wrap="square">
            <a:spAutoFit/>
          </a:bodyPr>
          <a:lstStyle/>
          <a:p>
            <a:pPr algn="ctr"/>
            <a:r>
              <a:rPr sz="1100" b="0" i="0">
                <a:solidFill>
                  <a:srgbClr val="5B91CC"/>
                </a:solidFill>
              </a:rPr>
              <a:t>Deuda Empresas
(ONs)</a:t>
            </a:r>
          </a:p>
        </p:txBody>
      </p:sp>
      <p:sp>
        <p:nvSpPr>
          <p:cNvPr id="15" name="TextBox 14"/>
          <p:cNvSpPr txBox="1"/>
          <p:nvPr/>
        </p:nvSpPr>
        <p:spPr>
          <a:xfrm>
            <a:off x="137160" y="4846320"/>
            <a:ext cx="8686800" cy="256032"/>
          </a:xfrm>
          <a:prstGeom prst="rect">
            <a:avLst/>
          </a:prstGeom>
          <a:noFill/>
        </p:spPr>
        <p:txBody>
          <a:bodyPr wrap="square">
            <a:spAutoFit/>
          </a:bodyPr>
          <a:lstStyle/>
          <a:p>
            <a:pPr algn="ctr"/>
            <a:r>
              <a:rPr sz="900" b="0" i="0">
                <a:solidFill>
                  <a:srgbClr val="2E6CB8"/>
                </a:solidFill>
              </a:rPr>
              <a:t>KARTAL Consulting  |  kartal.com.ar  |  Viernes 5 de Junio de 2026</a:t>
            </a:r>
          </a:p>
        </p:txBody>
      </p:sp>
      <p:sp>
        <p:nvSpPr>
          <p:cNvPr id="16" name="TextBox 15"/>
          <p:cNvSpPr txBox="1"/>
          <p:nvPr/>
        </p:nvSpPr>
        <p:spPr>
          <a:xfrm>
            <a:off x="274320" y="4526280"/>
            <a:ext cx="8412480" cy="292608"/>
          </a:xfrm>
          <a:prstGeom prst="rect">
            <a:avLst/>
          </a:prstGeom>
          <a:noFill/>
        </p:spPr>
        <p:txBody>
          <a:bodyPr wrap="square">
            <a:spAutoFit/>
          </a:bodyPr>
          <a:lstStyle/>
          <a:p>
            <a:pPr algn="ctr"/>
            <a:r>
              <a:rPr sz="900" b="1" i="1">
                <a:solidFill>
                  <a:srgbClr val="B8952A"/>
                </a:solidFill>
              </a:rPr>
              <a:t>«Los argentinos se llevaron mas dolares de los que trajo el comercio exterior»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274320" y="201168"/>
            <a:ext cx="8595360" cy="411480"/>
          </a:xfrm>
          <a:prstGeom prst="rect">
            <a:avLst/>
          </a:prstGeom>
          <a:noFill/>
        </p:spPr>
        <p:txBody>
          <a:bodyPr wrap="square">
            <a:spAutoFit/>
          </a:bodyPr>
          <a:lstStyle/>
          <a:p>
            <a:pPr algn="ctr"/>
            <a:r>
              <a:rPr sz="1600" b="1" i="0">
                <a:solidFill>
                  <a:srgbClr val="17253D"/>
                </a:solidFill>
              </a:rPr>
              <a:t>EL BALANCE COMPLETO: QUIEN ENTRA, QUIEN SALE</a:t>
            </a:r>
          </a:p>
        </p:txBody>
      </p:sp>
      <p:pic>
        <p:nvPicPr>
          <p:cNvPr id="3" name="Picture 2" descr="flujos-dolares-argentina-2026_flujos_balance.png"/>
          <p:cNvPicPr>
            <a:picLocks noChangeAspect="1"/>
          </p:cNvPicPr>
          <p:nvPr/>
        </p:nvPicPr>
        <p:blipFill>
          <a:blip r:embed="rId2"/>
          <a:stretch>
            <a:fillRect/>
          </a:stretch>
        </p:blipFill>
        <p:spPr>
          <a:xfrm>
            <a:off x="182880" y="713232"/>
            <a:ext cx="8778240" cy="3749039"/>
          </a:xfrm>
          <a:prstGeom prst="rect">
            <a:avLst/>
          </a:prstGeom>
        </p:spPr>
      </p:pic>
      <p:sp>
        <p:nvSpPr>
          <p:cNvPr id="4" name="TextBox 3"/>
          <p:cNvSpPr txBox="1"/>
          <p:nvPr/>
        </p:nvSpPr>
        <p:spPr>
          <a:xfrm>
            <a:off x="137160" y="4846320"/>
            <a:ext cx="8686800" cy="256032"/>
          </a:xfrm>
          <a:prstGeom prst="rect">
            <a:avLst/>
          </a:prstGeom>
          <a:noFill/>
        </p:spPr>
        <p:txBody>
          <a:bodyPr wrap="square">
            <a:spAutoFit/>
          </a:bodyPr>
          <a:lstStyle/>
          <a:p>
            <a:pPr algn="ctr"/>
            <a:r>
              <a:rPr sz="900" b="0" i="0">
                <a:solidFill>
                  <a:srgbClr val="2E6CB8"/>
                </a:solidFill>
              </a:rPr>
              <a:t>KARTAL Consulting  |  kartal.com.ar  |  Viernes 5 de Junio de 2026</a:t>
            </a:r>
          </a:p>
        </p:txBody>
      </p:sp>
      <p:sp>
        <p:nvSpPr>
          <p:cNvPr id="5" name="TextBox 4"/>
          <p:cNvSpPr txBox="1"/>
          <p:nvPr/>
        </p:nvSpPr>
        <p:spPr>
          <a:xfrm>
            <a:off x="274320" y="4498848"/>
            <a:ext cx="8412480" cy="292608"/>
          </a:xfrm>
          <a:prstGeom prst="rect">
            <a:avLst/>
          </a:prstGeom>
          <a:noFill/>
        </p:spPr>
        <p:txBody>
          <a:bodyPr wrap="square">
            <a:spAutoFit/>
          </a:bodyPr>
          <a:lstStyle/>
          <a:p>
            <a:pPr algn="ctr"/>
            <a:r>
              <a:rPr sz="900" b="1" i="1">
                <a:solidFill>
                  <a:srgbClr val="1E4D96"/>
                </a:solidFill>
              </a:rPr>
              <a:t>«Los argentinos se llevaron mas dolares de los que trajo el comercio exterior»</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365760" y="201168"/>
            <a:ext cx="8412480" cy="384048"/>
          </a:xfrm>
          <a:prstGeom prst="rect">
            <a:avLst/>
          </a:prstGeom>
          <a:noFill/>
        </p:spPr>
        <p:txBody>
          <a:bodyPr wrap="square">
            <a:spAutoFit/>
          </a:bodyPr>
          <a:lstStyle/>
          <a:p>
            <a:pPr algn="l"/>
            <a:r>
              <a:rPr sz="1300" b="1" i="0">
                <a:solidFill>
                  <a:srgbClr val="B8952A"/>
                </a:solidFill>
              </a:rPr>
              <a:t>DE DONDE VIENE EL DOLAR: TRES FUENTES, NINGUNA IDEAL</a:t>
            </a:r>
          </a:p>
        </p:txBody>
      </p:sp>
      <p:pic>
        <p:nvPicPr>
          <p:cNvPr id="3" name="Picture 2" descr="flujos-dolares-argentina-2026_pptx_composicion.png"/>
          <p:cNvPicPr>
            <a:picLocks noChangeAspect="1"/>
          </p:cNvPicPr>
          <p:nvPr/>
        </p:nvPicPr>
        <p:blipFill>
          <a:blip r:embed="rId2"/>
          <a:stretch>
            <a:fillRect/>
          </a:stretch>
        </p:blipFill>
        <p:spPr>
          <a:xfrm>
            <a:off x="182880" y="713232"/>
            <a:ext cx="8778240" cy="3611880"/>
          </a:xfrm>
          <a:prstGeom prst="rect">
            <a:avLst/>
          </a:prstGeom>
        </p:spPr>
      </p:pic>
      <p:sp>
        <p:nvSpPr>
          <p:cNvPr id="4" name="TextBox 3"/>
          <p:cNvSpPr txBox="1"/>
          <p:nvPr/>
        </p:nvSpPr>
        <p:spPr>
          <a:xfrm>
            <a:off x="365760" y="4370832"/>
            <a:ext cx="8412480" cy="365760"/>
          </a:xfrm>
          <a:prstGeom prst="rect">
            <a:avLst/>
          </a:prstGeom>
          <a:noFill/>
        </p:spPr>
        <p:txBody>
          <a:bodyPr wrap="square">
            <a:spAutoFit/>
          </a:bodyPr>
          <a:lstStyle/>
          <a:p>
            <a:pPr algn="l"/>
            <a:r>
              <a:rPr sz="1100" b="0" i="1">
                <a:solidFill>
                  <a:srgbClr val="5B91CC"/>
                </a:solidFill>
              </a:rPr>
              <a:t>El superavit cae: 2024 USD 18.899M -&gt; 2026 ritmo USD 24.000M anualizando. Los organismos tapan el hueco.</a:t>
            </a:r>
          </a:p>
        </p:txBody>
      </p:sp>
      <p:sp>
        <p:nvSpPr>
          <p:cNvPr id="5" name="TextBox 4"/>
          <p:cNvSpPr txBox="1"/>
          <p:nvPr/>
        </p:nvSpPr>
        <p:spPr>
          <a:xfrm>
            <a:off x="137160" y="4846320"/>
            <a:ext cx="8686800" cy="256032"/>
          </a:xfrm>
          <a:prstGeom prst="rect">
            <a:avLst/>
          </a:prstGeom>
          <a:noFill/>
        </p:spPr>
        <p:txBody>
          <a:bodyPr wrap="square">
            <a:spAutoFit/>
          </a:bodyPr>
          <a:lstStyle/>
          <a:p>
            <a:pPr algn="ctr"/>
            <a:r>
              <a:rPr sz="900" b="0" i="0">
                <a:solidFill>
                  <a:srgbClr val="2E6CB8"/>
                </a:solidFill>
              </a:rPr>
              <a:t>KARTAL Consulting  |  kartal.com.ar  |  Viernes 5 de Junio de 2026</a:t>
            </a:r>
          </a:p>
        </p:txBody>
      </p:sp>
      <p:sp>
        <p:nvSpPr>
          <p:cNvPr id="6" name="TextBox 5"/>
          <p:cNvSpPr txBox="1"/>
          <p:nvPr/>
        </p:nvSpPr>
        <p:spPr>
          <a:xfrm>
            <a:off x="274320" y="4526280"/>
            <a:ext cx="8412480" cy="292608"/>
          </a:xfrm>
          <a:prstGeom prst="rect">
            <a:avLst/>
          </a:prstGeom>
          <a:noFill/>
        </p:spPr>
        <p:txBody>
          <a:bodyPr wrap="square">
            <a:spAutoFit/>
          </a:bodyPr>
          <a:lstStyle/>
          <a:p>
            <a:pPr algn="ctr"/>
            <a:r>
              <a:rPr sz="900" b="1" i="1">
                <a:solidFill>
                  <a:srgbClr val="B8952A"/>
                </a:solidFill>
              </a:rPr>
              <a:t>«Los argentinos se llevaron mas dolares de los que trajo el comercio exterior»</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274320" y="201168"/>
            <a:ext cx="8595360" cy="411480"/>
          </a:xfrm>
          <a:prstGeom prst="rect">
            <a:avLst/>
          </a:prstGeom>
          <a:noFill/>
        </p:spPr>
        <p:txBody>
          <a:bodyPr wrap="square">
            <a:spAutoFit/>
          </a:bodyPr>
          <a:lstStyle/>
          <a:p>
            <a:pPr algn="ctr"/>
            <a:r>
              <a:rPr sz="1600" b="1" i="0">
                <a:solidFill>
                  <a:srgbClr val="17253D"/>
                </a:solidFill>
              </a:rPr>
              <a:t>EL SUPERAVIT SE ACHICA: LA VENTAJA SE EROSIONA</a:t>
            </a:r>
          </a:p>
        </p:txBody>
      </p:sp>
      <p:pic>
        <p:nvPicPr>
          <p:cNvPr id="3" name="Picture 2" descr="flujos-dolares-argentina-2026_superavit_comercial.png"/>
          <p:cNvPicPr>
            <a:picLocks noChangeAspect="1"/>
          </p:cNvPicPr>
          <p:nvPr/>
        </p:nvPicPr>
        <p:blipFill>
          <a:blip r:embed="rId2"/>
          <a:stretch>
            <a:fillRect/>
          </a:stretch>
        </p:blipFill>
        <p:spPr>
          <a:xfrm>
            <a:off x="1097280" y="713232"/>
            <a:ext cx="6949440" cy="3383280"/>
          </a:xfrm>
          <a:prstGeom prst="rect">
            <a:avLst/>
          </a:prstGeom>
        </p:spPr>
      </p:pic>
      <p:sp>
        <p:nvSpPr>
          <p:cNvPr id="4" name="TextBox 3"/>
          <p:cNvSpPr txBox="1"/>
          <p:nvPr/>
        </p:nvSpPr>
        <p:spPr>
          <a:xfrm>
            <a:off x="365760" y="4187952"/>
            <a:ext cx="8412480" cy="411480"/>
          </a:xfrm>
          <a:prstGeom prst="rect">
            <a:avLst/>
          </a:prstGeom>
          <a:noFill/>
        </p:spPr>
        <p:txBody>
          <a:bodyPr wrap="square">
            <a:spAutoFit/>
          </a:bodyPr>
          <a:lstStyle/>
          <a:p>
            <a:pPr algn="ctr"/>
            <a:r>
              <a:rPr sz="1200" b="0" i="1">
                <a:solidFill>
                  <a:srgbClr val="17253D"/>
                </a:solidFill>
              </a:rPr>
              <a:t>La apreciacion real del peso erosiona la competitividad exportadora. El excedente de 2024 era excepcional.</a:t>
            </a:r>
          </a:p>
        </p:txBody>
      </p:sp>
      <p:sp>
        <p:nvSpPr>
          <p:cNvPr id="5" name="TextBox 4"/>
          <p:cNvSpPr txBox="1"/>
          <p:nvPr/>
        </p:nvSpPr>
        <p:spPr>
          <a:xfrm>
            <a:off x="137160" y="4846320"/>
            <a:ext cx="8686800" cy="256032"/>
          </a:xfrm>
          <a:prstGeom prst="rect">
            <a:avLst/>
          </a:prstGeom>
          <a:noFill/>
        </p:spPr>
        <p:txBody>
          <a:bodyPr wrap="square">
            <a:spAutoFit/>
          </a:bodyPr>
          <a:lstStyle/>
          <a:p>
            <a:pPr algn="ctr"/>
            <a:r>
              <a:rPr sz="900" b="0" i="0">
                <a:solidFill>
                  <a:srgbClr val="2E6CB8"/>
                </a:solidFill>
              </a:rPr>
              <a:t>KARTAL Consulting  |  kartal.com.ar  |  Viernes 5 de Junio de 2026</a:t>
            </a:r>
          </a:p>
        </p:txBody>
      </p:sp>
      <p:sp>
        <p:nvSpPr>
          <p:cNvPr id="6" name="TextBox 5"/>
          <p:cNvSpPr txBox="1"/>
          <p:nvPr/>
        </p:nvSpPr>
        <p:spPr>
          <a:xfrm>
            <a:off x="274320" y="4498848"/>
            <a:ext cx="8412480" cy="292608"/>
          </a:xfrm>
          <a:prstGeom prst="rect">
            <a:avLst/>
          </a:prstGeom>
          <a:noFill/>
        </p:spPr>
        <p:txBody>
          <a:bodyPr wrap="square">
            <a:spAutoFit/>
          </a:bodyPr>
          <a:lstStyle/>
          <a:p>
            <a:pPr algn="ctr"/>
            <a:r>
              <a:rPr sz="900" b="1" i="1">
                <a:solidFill>
                  <a:srgbClr val="1E4D96"/>
                </a:solidFill>
              </a:rPr>
              <a:t>«Los argentinos se llevaron mas dolares de los que trajo el comercio exterior»</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365760" y="201168"/>
            <a:ext cx="8412480" cy="384048"/>
          </a:xfrm>
          <a:prstGeom prst="rect">
            <a:avLst/>
          </a:prstGeom>
          <a:noFill/>
        </p:spPr>
        <p:txBody>
          <a:bodyPr wrap="square">
            <a:spAutoFit/>
          </a:bodyPr>
          <a:lstStyle/>
          <a:p>
            <a:pPr algn="l"/>
            <a:r>
              <a:rPr sz="1300" b="1" i="0">
                <a:solidFill>
                  <a:srgbClr val="B8952A"/>
                </a:solidFill>
              </a:rPr>
              <a:t>LA GRAN SALIDA: LOS ARGENTINOS COMPRAN DOLARES</a:t>
            </a:r>
          </a:p>
        </p:txBody>
      </p:sp>
      <p:pic>
        <p:nvPicPr>
          <p:cNvPr id="3" name="Picture 2" descr="flujos-dolares-argentina-2026_atesoramiento.png"/>
          <p:cNvPicPr>
            <a:picLocks noChangeAspect="1"/>
          </p:cNvPicPr>
          <p:nvPr/>
        </p:nvPicPr>
        <p:blipFill>
          <a:blip r:embed="rId2"/>
          <a:stretch>
            <a:fillRect/>
          </a:stretch>
        </p:blipFill>
        <p:spPr>
          <a:xfrm>
            <a:off x="2011680" y="658368"/>
            <a:ext cx="5120640" cy="3154680"/>
          </a:xfrm>
          <a:prstGeom prst="rect">
            <a:avLst/>
          </a:prstGeom>
        </p:spPr>
      </p:pic>
      <p:sp>
        <p:nvSpPr>
          <p:cNvPr id="4" name="TextBox 3"/>
          <p:cNvSpPr txBox="1"/>
          <p:nvPr/>
        </p:nvSpPr>
        <p:spPr>
          <a:xfrm>
            <a:off x="274320" y="3858768"/>
            <a:ext cx="8595360" cy="457200"/>
          </a:xfrm>
          <a:prstGeom prst="rect">
            <a:avLst/>
          </a:prstGeom>
          <a:noFill/>
        </p:spPr>
        <p:txBody>
          <a:bodyPr wrap="square">
            <a:spAutoFit/>
          </a:bodyPr>
          <a:lstStyle/>
          <a:p>
            <a:pPr algn="ctr"/>
            <a:r>
              <a:rPr sz="2600" b="1" i="0">
                <a:solidFill>
                  <a:srgbClr val="B8952A"/>
                </a:solidFill>
              </a:rPr>
              <a:t>USD 32.340M SOLO EN 2025</a:t>
            </a:r>
          </a:p>
        </p:txBody>
      </p:sp>
      <p:sp>
        <p:nvSpPr>
          <p:cNvPr id="5" name="TextBox 4"/>
          <p:cNvSpPr txBox="1"/>
          <p:nvPr/>
        </p:nvSpPr>
        <p:spPr>
          <a:xfrm>
            <a:off x="365760" y="4315968"/>
            <a:ext cx="8412480" cy="438912"/>
          </a:xfrm>
          <a:prstGeom prst="rect">
            <a:avLst/>
          </a:prstGeom>
          <a:noFill/>
        </p:spPr>
        <p:txBody>
          <a:bodyPr wrap="square">
            <a:spAutoFit/>
          </a:bodyPr>
          <a:lstStyle/>
          <a:p>
            <a:pPr algn="ctr"/>
            <a:r>
              <a:rPr sz="1100" b="0" i="1">
                <a:solidFill>
                  <a:srgbClr val="5B91CC"/>
                </a:solidFill>
              </a:rPr>
              <a:t>El levantamiento parcial del cepo libero la demanda reprimida. La brecha entre tipo de cambio oficial y equilibrio era mayor de lo que se admitia.</a:t>
            </a:r>
          </a:p>
        </p:txBody>
      </p:sp>
      <p:sp>
        <p:nvSpPr>
          <p:cNvPr id="6" name="TextBox 5"/>
          <p:cNvSpPr txBox="1"/>
          <p:nvPr/>
        </p:nvSpPr>
        <p:spPr>
          <a:xfrm>
            <a:off x="137160" y="4846320"/>
            <a:ext cx="8686800" cy="256032"/>
          </a:xfrm>
          <a:prstGeom prst="rect">
            <a:avLst/>
          </a:prstGeom>
          <a:noFill/>
        </p:spPr>
        <p:txBody>
          <a:bodyPr wrap="square">
            <a:spAutoFit/>
          </a:bodyPr>
          <a:lstStyle/>
          <a:p>
            <a:pPr algn="ctr"/>
            <a:r>
              <a:rPr sz="900" b="0" i="0">
                <a:solidFill>
                  <a:srgbClr val="2E6CB8"/>
                </a:solidFill>
              </a:rPr>
              <a:t>KARTAL Consulting  |  kartal.com.ar  |  Viernes 5 de Junio de 2026</a:t>
            </a:r>
          </a:p>
        </p:txBody>
      </p:sp>
      <p:sp>
        <p:nvSpPr>
          <p:cNvPr id="7" name="TextBox 6"/>
          <p:cNvSpPr txBox="1"/>
          <p:nvPr/>
        </p:nvSpPr>
        <p:spPr>
          <a:xfrm>
            <a:off x="274320" y="4526280"/>
            <a:ext cx="8412480" cy="292608"/>
          </a:xfrm>
          <a:prstGeom prst="rect">
            <a:avLst/>
          </a:prstGeom>
          <a:noFill/>
        </p:spPr>
        <p:txBody>
          <a:bodyPr wrap="square">
            <a:spAutoFit/>
          </a:bodyPr>
          <a:lstStyle/>
          <a:p>
            <a:pPr algn="ctr"/>
            <a:r>
              <a:rPr sz="900" b="1" i="1">
                <a:solidFill>
                  <a:srgbClr val="B8952A"/>
                </a:solidFill>
              </a:rPr>
              <a:t>«Los argentinos se llevaron mas dolares de los que trajo el comercio exterior»</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365760" y="201168"/>
            <a:ext cx="8412480" cy="384048"/>
          </a:xfrm>
          <a:prstGeom prst="rect">
            <a:avLst/>
          </a:prstGeom>
          <a:noFill/>
        </p:spPr>
        <p:txBody>
          <a:bodyPr wrap="square">
            <a:spAutoFit/>
          </a:bodyPr>
          <a:lstStyle/>
          <a:p>
            <a:pPr algn="l"/>
            <a:r>
              <a:rPr sz="1300" b="1" i="0">
                <a:solidFill>
                  <a:srgbClr val="B8952A"/>
                </a:solidFill>
              </a:rPr>
              <a:t>LA TRAMPA QUE NADIE VE</a:t>
            </a:r>
          </a:p>
        </p:txBody>
      </p:sp>
      <p:sp>
        <p:nvSpPr>
          <p:cNvPr id="3" name="Rectangle 2"/>
          <p:cNvSpPr/>
          <p:nvPr/>
        </p:nvSpPr>
        <p:spPr>
          <a:xfrm>
            <a:off x="182880" y="713232"/>
            <a:ext cx="4206240" cy="3767328"/>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4754880" y="713232"/>
            <a:ext cx="4206240" cy="3767328"/>
          </a:xfrm>
          <a:prstGeom prst="rect">
            <a:avLst/>
          </a:prstGeom>
          <a:solidFill>
            <a:srgbClr val="3C141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274320" y="804672"/>
            <a:ext cx="4041648" cy="365760"/>
          </a:xfrm>
          <a:prstGeom prst="rect">
            <a:avLst/>
          </a:prstGeom>
          <a:noFill/>
        </p:spPr>
        <p:txBody>
          <a:bodyPr wrap="square">
            <a:spAutoFit/>
          </a:bodyPr>
          <a:lstStyle/>
          <a:p>
            <a:pPr algn="ctr"/>
            <a:r>
              <a:rPr sz="1400" b="1" i="0">
                <a:solidFill>
                  <a:srgbClr val="FFFFFF"/>
                </a:solidFill>
              </a:rPr>
              <a:t>PERCEPCION DEL MERCADO</a:t>
            </a:r>
          </a:p>
        </p:txBody>
      </p:sp>
      <p:sp>
        <p:nvSpPr>
          <p:cNvPr id="6" name="TextBox 5"/>
          <p:cNvSpPr txBox="1"/>
          <p:nvPr/>
        </p:nvSpPr>
        <p:spPr>
          <a:xfrm>
            <a:off x="274320" y="1298448"/>
            <a:ext cx="4041648" cy="1005840"/>
          </a:xfrm>
          <a:prstGeom prst="rect">
            <a:avLst/>
          </a:prstGeom>
          <a:noFill/>
        </p:spPr>
        <p:txBody>
          <a:bodyPr wrap="square">
            <a:spAutoFit/>
          </a:bodyPr>
          <a:lstStyle/>
          <a:p>
            <a:pPr algn="ctr"/>
            <a:r>
              <a:rPr sz="5000" b="1" i="0">
                <a:solidFill>
                  <a:srgbClr val="5B91CC"/>
                </a:solidFill>
              </a:rPr>
              <a:t>"Sobran
dolares"</a:t>
            </a:r>
          </a:p>
        </p:txBody>
      </p:sp>
      <p:sp>
        <p:nvSpPr>
          <p:cNvPr id="7" name="TextBox 6"/>
          <p:cNvSpPr txBox="1"/>
          <p:nvPr/>
        </p:nvSpPr>
        <p:spPr>
          <a:xfrm>
            <a:off x="365760" y="2514600"/>
            <a:ext cx="3858768" cy="868680"/>
          </a:xfrm>
          <a:prstGeom prst="rect">
            <a:avLst/>
          </a:prstGeom>
          <a:noFill/>
        </p:spPr>
        <p:txBody>
          <a:bodyPr wrap="square">
            <a:spAutoFit/>
          </a:bodyPr>
          <a:lstStyle/>
          <a:p>
            <a:pPr algn="ctr"/>
            <a:r>
              <a:rPr sz="1200" b="0" i="0">
                <a:solidFill>
                  <a:srgbClr val="5B91CC"/>
                </a:solidFill>
              </a:rPr>
              <a:t>Tipo de cambio estable
Empresas emiten ONs baratas
BCRA compra USD 10.000M</a:t>
            </a:r>
          </a:p>
        </p:txBody>
      </p:sp>
      <p:sp>
        <p:nvSpPr>
          <p:cNvPr id="8" name="TextBox 7"/>
          <p:cNvSpPr txBox="1"/>
          <p:nvPr/>
        </p:nvSpPr>
        <p:spPr>
          <a:xfrm>
            <a:off x="4846320" y="804672"/>
            <a:ext cx="4041648" cy="365760"/>
          </a:xfrm>
          <a:prstGeom prst="rect">
            <a:avLst/>
          </a:prstGeom>
          <a:noFill/>
        </p:spPr>
        <p:txBody>
          <a:bodyPr wrap="square">
            <a:spAutoFit/>
          </a:bodyPr>
          <a:lstStyle/>
          <a:p>
            <a:pPr algn="ctr"/>
            <a:r>
              <a:rPr sz="1400" b="1" i="0">
                <a:solidFill>
                  <a:srgbClr val="FFFFFF"/>
                </a:solidFill>
              </a:rPr>
              <a:t>LA REALIDAD DEL CEPO</a:t>
            </a:r>
          </a:p>
        </p:txBody>
      </p:sp>
      <p:sp>
        <p:nvSpPr>
          <p:cNvPr id="9" name="TextBox 8"/>
          <p:cNvSpPr txBox="1"/>
          <p:nvPr/>
        </p:nvSpPr>
        <p:spPr>
          <a:xfrm>
            <a:off x="4846320" y="1298448"/>
            <a:ext cx="4041648" cy="1005840"/>
          </a:xfrm>
          <a:prstGeom prst="rect">
            <a:avLst/>
          </a:prstGeom>
          <a:noFill/>
        </p:spPr>
        <p:txBody>
          <a:bodyPr wrap="square">
            <a:spAutoFit/>
          </a:bodyPr>
          <a:lstStyle/>
          <a:p>
            <a:pPr algn="ctr"/>
            <a:r>
              <a:rPr sz="4000" b="1" i="0">
                <a:solidFill>
                  <a:srgbClr val="B8952A"/>
                </a:solidFill>
              </a:rPr>
              <a:t>Represion
Financiera</a:t>
            </a:r>
          </a:p>
        </p:txBody>
      </p:sp>
      <p:sp>
        <p:nvSpPr>
          <p:cNvPr id="10" name="TextBox 9"/>
          <p:cNvSpPr txBox="1"/>
          <p:nvPr/>
        </p:nvSpPr>
        <p:spPr>
          <a:xfrm>
            <a:off x="4937760" y="2514600"/>
            <a:ext cx="3858768" cy="868680"/>
          </a:xfrm>
          <a:prstGeom prst="rect">
            <a:avLst/>
          </a:prstGeom>
          <a:noFill/>
        </p:spPr>
        <p:txBody>
          <a:bodyPr wrap="square">
            <a:spAutoFit/>
          </a:bodyPr>
          <a:lstStyle/>
          <a:p>
            <a:pPr algn="ctr"/>
            <a:r>
              <a:rPr sz="1200" b="0" i="0">
                <a:solidFill>
                  <a:srgbClr val="5B91CC"/>
                </a:solidFill>
              </a:rPr>
              <a:t>Demanda privada contenida
IED ausente (no llega capital real)
Cuando el cepo caiga: ajuste</a:t>
            </a:r>
          </a:p>
        </p:txBody>
      </p:sp>
      <p:sp>
        <p:nvSpPr>
          <p:cNvPr id="11" name="TextBox 10"/>
          <p:cNvSpPr txBox="1"/>
          <p:nvPr/>
        </p:nvSpPr>
        <p:spPr>
          <a:xfrm>
            <a:off x="137160" y="4846320"/>
            <a:ext cx="8686800" cy="256032"/>
          </a:xfrm>
          <a:prstGeom prst="rect">
            <a:avLst/>
          </a:prstGeom>
          <a:noFill/>
        </p:spPr>
        <p:txBody>
          <a:bodyPr wrap="square">
            <a:spAutoFit/>
          </a:bodyPr>
          <a:lstStyle/>
          <a:p>
            <a:pPr algn="ctr"/>
            <a:r>
              <a:rPr sz="900" b="0" i="0">
                <a:solidFill>
                  <a:srgbClr val="2E6CB8"/>
                </a:solidFill>
              </a:rPr>
              <a:t>KARTAL Consulting  |  kartal.com.ar  |  Viernes 5 de Junio de 2026</a:t>
            </a:r>
          </a:p>
        </p:txBody>
      </p:sp>
      <p:sp>
        <p:nvSpPr>
          <p:cNvPr id="12" name="TextBox 11"/>
          <p:cNvSpPr txBox="1"/>
          <p:nvPr/>
        </p:nvSpPr>
        <p:spPr>
          <a:xfrm>
            <a:off x="274320" y="4526280"/>
            <a:ext cx="8412480" cy="292608"/>
          </a:xfrm>
          <a:prstGeom prst="rect">
            <a:avLst/>
          </a:prstGeom>
          <a:noFill/>
        </p:spPr>
        <p:txBody>
          <a:bodyPr wrap="square">
            <a:spAutoFit/>
          </a:bodyPr>
          <a:lstStyle/>
          <a:p>
            <a:pPr algn="ctr"/>
            <a:r>
              <a:rPr sz="900" b="1" i="1">
                <a:solidFill>
                  <a:srgbClr val="B8952A"/>
                </a:solidFill>
              </a:rPr>
              <a:t>«Los argentinos se llevaron mas dolares de los que trajo el comercio exterior»</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365760" y="201168"/>
            <a:ext cx="8412480" cy="384048"/>
          </a:xfrm>
          <a:prstGeom prst="rect">
            <a:avLst/>
          </a:prstGeom>
          <a:noFill/>
        </p:spPr>
        <p:txBody>
          <a:bodyPr wrap="square">
            <a:spAutoFit/>
          </a:bodyPr>
          <a:lstStyle/>
          <a:p>
            <a:pPr algn="l"/>
            <a:r>
              <a:rPr sz="1300" b="1" i="0">
                <a:solidFill>
                  <a:srgbClr val="B8952A"/>
                </a:solidFill>
              </a:rPr>
              <a:t>QUE PUEDE PASAR: TRES ESCENARIOS</a:t>
            </a:r>
          </a:p>
        </p:txBody>
      </p:sp>
      <p:sp>
        <p:nvSpPr>
          <p:cNvPr id="3" name="Rectangle 2"/>
          <p:cNvSpPr/>
          <p:nvPr/>
        </p:nvSpPr>
        <p:spPr>
          <a:xfrm>
            <a:off x="182880" y="685800"/>
            <a:ext cx="2834640" cy="475488"/>
          </a:xfrm>
          <a:prstGeom prst="rect">
            <a:avLst/>
          </a:prstGeom>
          <a:solidFill>
            <a:srgbClr val="0F3C1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28600" y="749808"/>
            <a:ext cx="2761488" cy="347472"/>
          </a:xfrm>
          <a:prstGeom prst="rect">
            <a:avLst/>
          </a:prstGeom>
          <a:noFill/>
        </p:spPr>
        <p:txBody>
          <a:bodyPr wrap="square">
            <a:spAutoFit/>
          </a:bodyPr>
          <a:lstStyle/>
          <a:p>
            <a:pPr algn="ctr"/>
            <a:r>
              <a:rPr sz="1600" b="1" i="0">
                <a:solidFill>
                  <a:srgbClr val="FFFFFF"/>
                </a:solidFill>
              </a:rPr>
              <a:t>OPTIMISTA</a:t>
            </a:r>
          </a:p>
        </p:txBody>
      </p:sp>
      <p:sp>
        <p:nvSpPr>
          <p:cNvPr id="5" name="TextBox 4"/>
          <p:cNvSpPr txBox="1"/>
          <p:nvPr/>
        </p:nvSpPr>
        <p:spPr>
          <a:xfrm>
            <a:off x="228600" y="1261872"/>
            <a:ext cx="2761488" cy="640080"/>
          </a:xfrm>
          <a:prstGeom prst="rect">
            <a:avLst/>
          </a:prstGeom>
          <a:noFill/>
        </p:spPr>
        <p:txBody>
          <a:bodyPr wrap="square">
            <a:spAutoFit/>
          </a:bodyPr>
          <a:lstStyle/>
          <a:p>
            <a:pPr algn="ctr"/>
            <a:r>
              <a:rPr sz="4200" b="1" i="0">
                <a:solidFill>
                  <a:srgbClr val="5B91CC"/>
                </a:solidFill>
              </a:rPr>
              <a:t>25%</a:t>
            </a:r>
          </a:p>
        </p:txBody>
      </p:sp>
      <p:sp>
        <p:nvSpPr>
          <p:cNvPr id="6" name="TextBox 5"/>
          <p:cNvSpPr txBox="1"/>
          <p:nvPr/>
        </p:nvSpPr>
        <p:spPr>
          <a:xfrm>
            <a:off x="256032" y="1993392"/>
            <a:ext cx="2706624" cy="594360"/>
          </a:xfrm>
          <a:prstGeom prst="rect">
            <a:avLst/>
          </a:prstGeom>
          <a:noFill/>
        </p:spPr>
        <p:txBody>
          <a:bodyPr wrap="square">
            <a:spAutoFit/>
          </a:bodyPr>
          <a:lstStyle/>
          <a:p>
            <a:pPr algn="ctr"/>
            <a:r>
              <a:rPr sz="1200" b="1" i="0">
                <a:solidFill>
                  <a:srgbClr val="B8952A"/>
                </a:solidFill>
              </a:rPr>
              <a:t>IED supera
USD 5.000M</a:t>
            </a:r>
          </a:p>
        </p:txBody>
      </p:sp>
      <p:sp>
        <p:nvSpPr>
          <p:cNvPr id="7" name="Rectangle 6"/>
          <p:cNvSpPr/>
          <p:nvPr/>
        </p:nvSpPr>
        <p:spPr>
          <a:xfrm>
            <a:off x="274320" y="2651760"/>
            <a:ext cx="2651760" cy="36576"/>
          </a:xfrm>
          <a:prstGeom prst="rect">
            <a:avLst/>
          </a:prstGeom>
          <a:solidFill>
            <a:srgbClr val="5B91C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256032" y="2788920"/>
            <a:ext cx="2697480" cy="1005840"/>
          </a:xfrm>
          <a:prstGeom prst="rect">
            <a:avLst/>
          </a:prstGeom>
          <a:noFill/>
        </p:spPr>
        <p:txBody>
          <a:bodyPr wrap="square">
            <a:spAutoFit/>
          </a:bodyPr>
          <a:lstStyle/>
          <a:p>
            <a:pPr algn="ctr"/>
            <a:r>
              <a:rPr sz="1200" b="0" i="0">
                <a:solidFill>
                  <a:srgbClr val="FFFFFF"/>
                </a:solidFill>
              </a:rPr>
              <a:t>Tipo de cambio se
apprecia. Reservas
crecen. Cepo cae
suave.</a:t>
            </a:r>
          </a:p>
        </p:txBody>
      </p:sp>
      <p:sp>
        <p:nvSpPr>
          <p:cNvPr id="9" name="Rectangle 8"/>
          <p:cNvSpPr/>
          <p:nvPr/>
        </p:nvSpPr>
        <p:spPr>
          <a:xfrm>
            <a:off x="3246120" y="685800"/>
            <a:ext cx="2834640" cy="475488"/>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291839" y="749808"/>
            <a:ext cx="2761488" cy="347472"/>
          </a:xfrm>
          <a:prstGeom prst="rect">
            <a:avLst/>
          </a:prstGeom>
          <a:noFill/>
        </p:spPr>
        <p:txBody>
          <a:bodyPr wrap="square">
            <a:spAutoFit/>
          </a:bodyPr>
          <a:lstStyle/>
          <a:p>
            <a:pPr algn="ctr"/>
            <a:r>
              <a:rPr sz="1600" b="1" i="0">
                <a:solidFill>
                  <a:srgbClr val="FFFFFF"/>
                </a:solidFill>
              </a:rPr>
              <a:t>BASE</a:t>
            </a:r>
          </a:p>
        </p:txBody>
      </p:sp>
      <p:sp>
        <p:nvSpPr>
          <p:cNvPr id="11" name="TextBox 10"/>
          <p:cNvSpPr txBox="1"/>
          <p:nvPr/>
        </p:nvSpPr>
        <p:spPr>
          <a:xfrm>
            <a:off x="3291839" y="1261872"/>
            <a:ext cx="2761488" cy="640080"/>
          </a:xfrm>
          <a:prstGeom prst="rect">
            <a:avLst/>
          </a:prstGeom>
          <a:noFill/>
        </p:spPr>
        <p:txBody>
          <a:bodyPr wrap="square">
            <a:spAutoFit/>
          </a:bodyPr>
          <a:lstStyle/>
          <a:p>
            <a:pPr algn="ctr"/>
            <a:r>
              <a:rPr sz="4200" b="1" i="0">
                <a:solidFill>
                  <a:srgbClr val="FFFFFF"/>
                </a:solidFill>
              </a:rPr>
              <a:t>50%</a:t>
            </a:r>
          </a:p>
        </p:txBody>
      </p:sp>
      <p:sp>
        <p:nvSpPr>
          <p:cNvPr id="12" name="TextBox 11"/>
          <p:cNvSpPr txBox="1"/>
          <p:nvPr/>
        </p:nvSpPr>
        <p:spPr>
          <a:xfrm>
            <a:off x="3319272" y="1993392"/>
            <a:ext cx="2706624" cy="594360"/>
          </a:xfrm>
          <a:prstGeom prst="rect">
            <a:avLst/>
          </a:prstGeom>
          <a:noFill/>
        </p:spPr>
        <p:txBody>
          <a:bodyPr wrap="square">
            <a:spAutoFit/>
          </a:bodyPr>
          <a:lstStyle/>
          <a:p>
            <a:pPr algn="ctr"/>
            <a:r>
              <a:rPr sz="1200" b="1" i="0">
                <a:solidFill>
                  <a:srgbClr val="B8952A"/>
                </a:solidFill>
              </a:rPr>
              <a:t>Cepo gradual
+ IED moderada</a:t>
            </a:r>
          </a:p>
        </p:txBody>
      </p:sp>
      <p:sp>
        <p:nvSpPr>
          <p:cNvPr id="13" name="Rectangle 12"/>
          <p:cNvSpPr/>
          <p:nvPr/>
        </p:nvSpPr>
        <p:spPr>
          <a:xfrm>
            <a:off x="3337560" y="2651760"/>
            <a:ext cx="2651760" cy="36576"/>
          </a:xfrm>
          <a:prstGeom prst="rect">
            <a:avLst/>
          </a:prstGeom>
          <a:solidFill>
            <a:srgbClr val="5B91C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3319272" y="2788920"/>
            <a:ext cx="2697480" cy="1005840"/>
          </a:xfrm>
          <a:prstGeom prst="rect">
            <a:avLst/>
          </a:prstGeom>
          <a:noFill/>
        </p:spPr>
        <p:txBody>
          <a:bodyPr wrap="square">
            <a:spAutoFit/>
          </a:bodyPr>
          <a:lstStyle/>
          <a:p>
            <a:pPr algn="ctr"/>
            <a:r>
              <a:rPr sz="1200" b="0" i="0">
                <a:solidFill>
                  <a:srgbClr val="FFFFFF"/>
                </a:solidFill>
              </a:rPr>
              <a:t>TC sube 10-20%.
Reservas se
sostienen con
ajuste ordenado.</a:t>
            </a:r>
          </a:p>
        </p:txBody>
      </p:sp>
      <p:sp>
        <p:nvSpPr>
          <p:cNvPr id="15" name="Rectangle 14"/>
          <p:cNvSpPr/>
          <p:nvPr/>
        </p:nvSpPr>
        <p:spPr>
          <a:xfrm>
            <a:off x="6309360" y="685800"/>
            <a:ext cx="2834640" cy="475488"/>
          </a:xfrm>
          <a:prstGeom prst="rect">
            <a:avLst/>
          </a:prstGeom>
          <a:solidFill>
            <a:srgbClr val="64141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355080" y="749808"/>
            <a:ext cx="2761488" cy="347472"/>
          </a:xfrm>
          <a:prstGeom prst="rect">
            <a:avLst/>
          </a:prstGeom>
          <a:noFill/>
        </p:spPr>
        <p:txBody>
          <a:bodyPr wrap="square">
            <a:spAutoFit/>
          </a:bodyPr>
          <a:lstStyle/>
          <a:p>
            <a:pPr algn="ctr"/>
            <a:r>
              <a:rPr sz="1600" b="1" i="0">
                <a:solidFill>
                  <a:srgbClr val="FFFFFF"/>
                </a:solidFill>
              </a:rPr>
              <a:t>ADVERSO</a:t>
            </a:r>
          </a:p>
        </p:txBody>
      </p:sp>
      <p:sp>
        <p:nvSpPr>
          <p:cNvPr id="17" name="TextBox 16"/>
          <p:cNvSpPr txBox="1"/>
          <p:nvPr/>
        </p:nvSpPr>
        <p:spPr>
          <a:xfrm>
            <a:off x="6355080" y="1261872"/>
            <a:ext cx="2761488" cy="640080"/>
          </a:xfrm>
          <a:prstGeom prst="rect">
            <a:avLst/>
          </a:prstGeom>
          <a:noFill/>
        </p:spPr>
        <p:txBody>
          <a:bodyPr wrap="square">
            <a:spAutoFit/>
          </a:bodyPr>
          <a:lstStyle/>
          <a:p>
            <a:pPr algn="ctr"/>
            <a:r>
              <a:rPr sz="4200" b="1" i="0">
                <a:solidFill>
                  <a:srgbClr val="B8952A"/>
                </a:solidFill>
              </a:rPr>
              <a:t>25%</a:t>
            </a:r>
          </a:p>
        </p:txBody>
      </p:sp>
      <p:sp>
        <p:nvSpPr>
          <p:cNvPr id="18" name="TextBox 17"/>
          <p:cNvSpPr txBox="1"/>
          <p:nvPr/>
        </p:nvSpPr>
        <p:spPr>
          <a:xfrm>
            <a:off x="6382512" y="1993392"/>
            <a:ext cx="2706624" cy="594360"/>
          </a:xfrm>
          <a:prstGeom prst="rect">
            <a:avLst/>
          </a:prstGeom>
          <a:noFill/>
        </p:spPr>
        <p:txBody>
          <a:bodyPr wrap="square">
            <a:spAutoFit/>
          </a:bodyPr>
          <a:lstStyle/>
          <a:p>
            <a:pPr algn="ctr"/>
            <a:r>
              <a:rPr sz="1200" b="1" i="0">
                <a:solidFill>
                  <a:srgbClr val="B8952A"/>
                </a:solidFill>
              </a:rPr>
              <a:t>IED ausente
+ presion politica</a:t>
            </a:r>
          </a:p>
        </p:txBody>
      </p:sp>
      <p:sp>
        <p:nvSpPr>
          <p:cNvPr id="19" name="Rectangle 18"/>
          <p:cNvSpPr/>
          <p:nvPr/>
        </p:nvSpPr>
        <p:spPr>
          <a:xfrm>
            <a:off x="6400800" y="2651760"/>
            <a:ext cx="2651760" cy="36576"/>
          </a:xfrm>
          <a:prstGeom prst="rect">
            <a:avLst/>
          </a:prstGeom>
          <a:solidFill>
            <a:srgbClr val="5B91C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382512" y="2788920"/>
            <a:ext cx="2697480" cy="1005840"/>
          </a:xfrm>
          <a:prstGeom prst="rect">
            <a:avLst/>
          </a:prstGeom>
          <a:noFill/>
        </p:spPr>
        <p:txBody>
          <a:bodyPr wrap="square">
            <a:spAutoFit/>
          </a:bodyPr>
          <a:lstStyle/>
          <a:p>
            <a:pPr algn="ctr"/>
            <a:r>
              <a:rPr sz="1200" b="0" i="0">
                <a:solidFill>
                  <a:srgbClr val="FFFFFF"/>
                </a:solidFill>
              </a:rPr>
              <a:t>Salto cambiario
brusco. Reservas
caen. Inflacion
se acelera.</a:t>
            </a:r>
          </a:p>
        </p:txBody>
      </p:sp>
      <p:sp>
        <p:nvSpPr>
          <p:cNvPr id="21" name="TextBox 20"/>
          <p:cNvSpPr txBox="1"/>
          <p:nvPr/>
        </p:nvSpPr>
        <p:spPr>
          <a:xfrm>
            <a:off x="365760" y="4370832"/>
            <a:ext cx="8412480" cy="347472"/>
          </a:xfrm>
          <a:prstGeom prst="rect">
            <a:avLst/>
          </a:prstGeom>
          <a:noFill/>
        </p:spPr>
        <p:txBody>
          <a:bodyPr wrap="square">
            <a:spAutoFit/>
          </a:bodyPr>
          <a:lstStyle/>
          <a:p>
            <a:pPr algn="l"/>
            <a:r>
              <a:rPr sz="1100" b="0" i="1">
                <a:solidFill>
                  <a:srgbClr val="5B91CC"/>
                </a:solidFill>
              </a:rPr>
              <a:t>Variable clave: la llegada (o ausencia) de IED determina cual de los tres se materializa.</a:t>
            </a:r>
          </a:p>
        </p:txBody>
      </p:sp>
      <p:sp>
        <p:nvSpPr>
          <p:cNvPr id="22" name="TextBox 21"/>
          <p:cNvSpPr txBox="1"/>
          <p:nvPr/>
        </p:nvSpPr>
        <p:spPr>
          <a:xfrm>
            <a:off x="137160" y="4846320"/>
            <a:ext cx="8686800" cy="256032"/>
          </a:xfrm>
          <a:prstGeom prst="rect">
            <a:avLst/>
          </a:prstGeom>
          <a:noFill/>
        </p:spPr>
        <p:txBody>
          <a:bodyPr wrap="square">
            <a:spAutoFit/>
          </a:bodyPr>
          <a:lstStyle/>
          <a:p>
            <a:pPr algn="ctr"/>
            <a:r>
              <a:rPr sz="900" b="0" i="0">
                <a:solidFill>
                  <a:srgbClr val="2E6CB8"/>
                </a:solidFill>
              </a:rPr>
              <a:t>KARTAL Consulting  |  kartal.com.ar  |  Viernes 5 de Junio de 2026</a:t>
            </a:r>
          </a:p>
        </p:txBody>
      </p:sp>
      <p:sp>
        <p:nvSpPr>
          <p:cNvPr id="23" name="TextBox 22"/>
          <p:cNvSpPr txBox="1"/>
          <p:nvPr/>
        </p:nvSpPr>
        <p:spPr>
          <a:xfrm>
            <a:off x="274320" y="4526280"/>
            <a:ext cx="8412480" cy="292608"/>
          </a:xfrm>
          <a:prstGeom prst="rect">
            <a:avLst/>
          </a:prstGeom>
          <a:noFill/>
        </p:spPr>
        <p:txBody>
          <a:bodyPr wrap="square">
            <a:spAutoFit/>
          </a:bodyPr>
          <a:lstStyle/>
          <a:p>
            <a:pPr algn="ctr"/>
            <a:r>
              <a:rPr sz="900" b="1" i="1">
                <a:solidFill>
                  <a:srgbClr val="B8952A"/>
                </a:solidFill>
              </a:rPr>
              <a:t>«Los argentinos se llevaron mas dolares de los que trajo el comercio exterior»</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4D96"/>
        </a:solidFill>
        <a:effectLst/>
      </p:bgPr>
    </p:bg>
    <p:spTree>
      <p:nvGrpSpPr>
        <p:cNvPr id="1" name=""/>
        <p:cNvGrpSpPr/>
        <p:nvPr/>
      </p:nvGrpSpPr>
      <p:grpSpPr/>
      <p:sp>
        <p:nvSpPr>
          <p:cNvPr id="2" name="TextBox 1"/>
          <p:cNvSpPr txBox="1"/>
          <p:nvPr/>
        </p:nvSpPr>
        <p:spPr>
          <a:xfrm>
            <a:off x="365760" y="201168"/>
            <a:ext cx="8412480" cy="384048"/>
          </a:xfrm>
          <a:prstGeom prst="rect">
            <a:avLst/>
          </a:prstGeom>
          <a:noFill/>
        </p:spPr>
        <p:txBody>
          <a:bodyPr wrap="square">
            <a:spAutoFit/>
          </a:bodyPr>
          <a:lstStyle/>
          <a:p>
            <a:pPr algn="l"/>
            <a:r>
              <a:rPr sz="1300" b="1" i="0">
                <a:solidFill>
                  <a:srgbClr val="B8952A"/>
                </a:solidFill>
              </a:rPr>
              <a:t>CINCO MOVIDAS CONCRETAS PARA ESTE CONTEXTO</a:t>
            </a:r>
          </a:p>
        </p:txBody>
      </p:sp>
      <p:sp>
        <p:nvSpPr>
          <p:cNvPr id="3" name="TextBox 2"/>
          <p:cNvSpPr txBox="1"/>
          <p:nvPr/>
        </p:nvSpPr>
        <p:spPr>
          <a:xfrm>
            <a:off x="274320" y="658368"/>
            <a:ext cx="2560320" cy="1005840"/>
          </a:xfrm>
          <a:prstGeom prst="rect">
            <a:avLst/>
          </a:prstGeom>
          <a:noFill/>
        </p:spPr>
        <p:txBody>
          <a:bodyPr wrap="square">
            <a:spAutoFit/>
          </a:bodyPr>
          <a:lstStyle/>
          <a:p>
            <a:pPr algn="l"/>
            <a:r>
              <a:rPr sz="7000" b="1" i="0">
                <a:solidFill>
                  <a:srgbClr val="B8952A"/>
                </a:solidFill>
              </a:rPr>
              <a:t>05</a:t>
            </a:r>
          </a:p>
        </p:txBody>
      </p:sp>
      <p:sp>
        <p:nvSpPr>
          <p:cNvPr id="4" name="TextBox 3"/>
          <p:cNvSpPr txBox="1"/>
          <p:nvPr/>
        </p:nvSpPr>
        <p:spPr>
          <a:xfrm>
            <a:off x="2926080" y="1097280"/>
            <a:ext cx="5943600" cy="411480"/>
          </a:xfrm>
          <a:prstGeom prst="rect">
            <a:avLst/>
          </a:prstGeom>
          <a:noFill/>
        </p:spPr>
        <p:txBody>
          <a:bodyPr wrap="square">
            <a:spAutoFit/>
          </a:bodyPr>
          <a:lstStyle/>
          <a:p>
            <a:pPr algn="l"/>
            <a:r>
              <a:rPr sz="2000" b="1" i="0">
                <a:solidFill>
                  <a:srgbClr val="FFFFFF"/>
                </a:solidFill>
              </a:rPr>
              <a:t>ACCIONES DE ALTA PRIORIDAD</a:t>
            </a:r>
          </a:p>
        </p:txBody>
      </p:sp>
      <p:sp>
        <p:nvSpPr>
          <p:cNvPr id="5" name="Rectangle 4"/>
          <p:cNvSpPr/>
          <p:nvPr/>
        </p:nvSpPr>
        <p:spPr>
          <a:xfrm>
            <a:off x="274320" y="2176272"/>
            <a:ext cx="365760" cy="36576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274320" y="2176272"/>
            <a:ext cx="365760" cy="365760"/>
          </a:xfrm>
          <a:prstGeom prst="rect">
            <a:avLst/>
          </a:prstGeom>
          <a:noFill/>
        </p:spPr>
        <p:txBody>
          <a:bodyPr wrap="square">
            <a:spAutoFit/>
          </a:bodyPr>
          <a:lstStyle/>
          <a:p>
            <a:pPr algn="ctr"/>
            <a:r>
              <a:rPr sz="1600" b="1" i="0">
                <a:solidFill>
                  <a:srgbClr val="17253D"/>
                </a:solidFill>
              </a:rPr>
              <a:t>1</a:t>
            </a:r>
          </a:p>
        </p:txBody>
      </p:sp>
      <p:sp>
        <p:nvSpPr>
          <p:cNvPr id="7" name="TextBox 6"/>
          <p:cNvSpPr txBox="1"/>
          <p:nvPr/>
        </p:nvSpPr>
        <p:spPr>
          <a:xfrm>
            <a:off x="749808" y="2176272"/>
            <a:ext cx="8229600" cy="384048"/>
          </a:xfrm>
          <a:prstGeom prst="rect">
            <a:avLst/>
          </a:prstGeom>
          <a:noFill/>
        </p:spPr>
        <p:txBody>
          <a:bodyPr wrap="square">
            <a:spAutoFit/>
          </a:bodyPr>
          <a:lstStyle/>
          <a:p>
            <a:pPr algn="l"/>
            <a:r>
              <a:rPr sz="1300" b="0" i="0">
                <a:solidFill>
                  <a:srgbClr val="FFFFFF"/>
                </a:solidFill>
              </a:rPr>
              <a:t>Reducir duration en pesos a 90 dias si BCRA pierde USD 2.000M/semana</a:t>
            </a:r>
          </a:p>
        </p:txBody>
      </p:sp>
      <p:sp>
        <p:nvSpPr>
          <p:cNvPr id="8" name="Rectangle 7"/>
          <p:cNvSpPr/>
          <p:nvPr/>
        </p:nvSpPr>
        <p:spPr>
          <a:xfrm>
            <a:off x="274320" y="2770632"/>
            <a:ext cx="365760" cy="36576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274320" y="2770632"/>
            <a:ext cx="365760" cy="365760"/>
          </a:xfrm>
          <a:prstGeom prst="rect">
            <a:avLst/>
          </a:prstGeom>
          <a:noFill/>
        </p:spPr>
        <p:txBody>
          <a:bodyPr wrap="square">
            <a:spAutoFit/>
          </a:bodyPr>
          <a:lstStyle/>
          <a:p>
            <a:pPr algn="ctr"/>
            <a:r>
              <a:rPr sz="1600" b="1" i="0">
                <a:solidFill>
                  <a:srgbClr val="17253D"/>
                </a:solidFill>
              </a:rPr>
              <a:t>2</a:t>
            </a:r>
          </a:p>
        </p:txBody>
      </p:sp>
      <p:sp>
        <p:nvSpPr>
          <p:cNvPr id="10" name="TextBox 9"/>
          <p:cNvSpPr txBox="1"/>
          <p:nvPr/>
        </p:nvSpPr>
        <p:spPr>
          <a:xfrm>
            <a:off x="749808" y="2770632"/>
            <a:ext cx="8229600" cy="384048"/>
          </a:xfrm>
          <a:prstGeom prst="rect">
            <a:avLst/>
          </a:prstGeom>
          <a:noFill/>
        </p:spPr>
        <p:txBody>
          <a:bodyPr wrap="square">
            <a:spAutoFit/>
          </a:bodyPr>
          <a:lstStyle/>
          <a:p>
            <a:pPr algn="l"/>
            <a:r>
              <a:rPr sz="1300" b="0" i="0">
                <a:solidFill>
                  <a:srgbClr val="FFFFFF"/>
                </a:solidFill>
              </a:rPr>
              <a:t>Emitir ONs en dolares mientras la represion financiera mantiene tasas bajas</a:t>
            </a:r>
          </a:p>
        </p:txBody>
      </p:sp>
      <p:sp>
        <p:nvSpPr>
          <p:cNvPr id="11" name="Rectangle 10"/>
          <p:cNvSpPr/>
          <p:nvPr/>
        </p:nvSpPr>
        <p:spPr>
          <a:xfrm>
            <a:off x="274320" y="3364991"/>
            <a:ext cx="365760" cy="36576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274320" y="3364991"/>
            <a:ext cx="365760" cy="365760"/>
          </a:xfrm>
          <a:prstGeom prst="rect">
            <a:avLst/>
          </a:prstGeom>
          <a:noFill/>
        </p:spPr>
        <p:txBody>
          <a:bodyPr wrap="square">
            <a:spAutoFit/>
          </a:bodyPr>
          <a:lstStyle/>
          <a:p>
            <a:pPr algn="ctr"/>
            <a:r>
              <a:rPr sz="1600" b="1" i="0">
                <a:solidFill>
                  <a:srgbClr val="17253D"/>
                </a:solidFill>
              </a:rPr>
              <a:t>3</a:t>
            </a:r>
          </a:p>
        </p:txBody>
      </p:sp>
      <p:sp>
        <p:nvSpPr>
          <p:cNvPr id="13" name="TextBox 12"/>
          <p:cNvSpPr txBox="1"/>
          <p:nvPr/>
        </p:nvSpPr>
        <p:spPr>
          <a:xfrm>
            <a:off x="749808" y="3364991"/>
            <a:ext cx="8229600" cy="384048"/>
          </a:xfrm>
          <a:prstGeom prst="rect">
            <a:avLst/>
          </a:prstGeom>
          <a:noFill/>
        </p:spPr>
        <p:txBody>
          <a:bodyPr wrap="square">
            <a:spAutoFit/>
          </a:bodyPr>
          <a:lstStyle/>
          <a:p>
            <a:pPr algn="l"/>
            <a:r>
              <a:rPr sz="1300" b="0" i="0">
                <a:solidFill>
                  <a:srgbClr val="FFFFFF"/>
                </a:solidFill>
              </a:rPr>
              <a:t>Incrementar activos dolarizados al 15-25% del portafolio total</a:t>
            </a:r>
          </a:p>
        </p:txBody>
      </p:sp>
      <p:sp>
        <p:nvSpPr>
          <p:cNvPr id="14" name="Rectangle 13"/>
          <p:cNvSpPr/>
          <p:nvPr/>
        </p:nvSpPr>
        <p:spPr>
          <a:xfrm>
            <a:off x="274320" y="3913632"/>
            <a:ext cx="8595360" cy="530352"/>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11480" y="3977639"/>
            <a:ext cx="8321040" cy="384048"/>
          </a:xfrm>
          <a:prstGeom prst="rect">
            <a:avLst/>
          </a:prstGeom>
          <a:noFill/>
        </p:spPr>
        <p:txBody>
          <a:bodyPr wrap="square">
            <a:spAutoFit/>
          </a:bodyPr>
          <a:lstStyle/>
          <a:p>
            <a:pPr algn="l"/>
            <a:r>
              <a:rPr sz="1200" b="1" i="0">
                <a:solidFill>
                  <a:srgbClr val="5B91CC"/>
                </a:solidFill>
              </a:rPr>
              <a:t>Trigger critico: monitorear atesoramiento mensual. Alerta si supera USD 3.000M en un mes.</a:t>
            </a:r>
          </a:p>
        </p:txBody>
      </p:sp>
      <p:sp>
        <p:nvSpPr>
          <p:cNvPr id="16" name="TextBox 15"/>
          <p:cNvSpPr txBox="1"/>
          <p:nvPr/>
        </p:nvSpPr>
        <p:spPr>
          <a:xfrm>
            <a:off x="137160" y="4846320"/>
            <a:ext cx="8686800" cy="256032"/>
          </a:xfrm>
          <a:prstGeom prst="rect">
            <a:avLst/>
          </a:prstGeom>
          <a:noFill/>
        </p:spPr>
        <p:txBody>
          <a:bodyPr wrap="square">
            <a:spAutoFit/>
          </a:bodyPr>
          <a:lstStyle/>
          <a:p>
            <a:pPr algn="ctr"/>
            <a:r>
              <a:rPr sz="900" b="0" i="0">
                <a:solidFill>
                  <a:srgbClr val="2E6CB8"/>
                </a:solidFill>
              </a:rPr>
              <a:t>KARTAL Consulting  |  kartal.com.ar  |  Viernes 5 de Junio de 2026</a:t>
            </a:r>
          </a:p>
        </p:txBody>
      </p:sp>
      <p:sp>
        <p:nvSpPr>
          <p:cNvPr id="17" name="TextBox 16"/>
          <p:cNvSpPr txBox="1"/>
          <p:nvPr/>
        </p:nvSpPr>
        <p:spPr>
          <a:xfrm>
            <a:off x="274320" y="4526280"/>
            <a:ext cx="8412480" cy="292608"/>
          </a:xfrm>
          <a:prstGeom prst="rect">
            <a:avLst/>
          </a:prstGeom>
          <a:noFill/>
        </p:spPr>
        <p:txBody>
          <a:bodyPr wrap="square">
            <a:spAutoFit/>
          </a:bodyPr>
          <a:lstStyle/>
          <a:p>
            <a:pPr algn="ctr"/>
            <a:r>
              <a:rPr sz="900" b="1" i="1">
                <a:solidFill>
                  <a:srgbClr val="B8952A"/>
                </a:solidFill>
              </a:rPr>
              <a:t>«Los argentinos se llevaron mas dolares de los que trajo el comercio exterior»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