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 El informe analiza el record de exportaciones mineras del primer cuatrimestre de 2026: USD 3.254 millones, +84,3% interanual, impulsado por el litio (+137,8%) y el oro. Datos de la Direccion Nacional de Promocion y Economia Minera.</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Las exportaciones mineras alcanzaron un record historico de USD 3.254 millones en el primer cuatrimestre de 2026, con una suba interanual de 84,3% segun datos oficiales de la Direccion Nacional de Promocion y Economia Minera.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El litio crecio 137,8% interanual, casi el doble que el total del sector minero (+84,3%) y que los minerales metaliferos de abril (+75,7%). El litio ya representa 20,2% de las exportaciones mineras totales.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Composicion. El oro explico el 63% del total minero exportado en abril (USD 514 millones), y la plata otro 11% (USD 87 millones). Entre ambos concentran las tres cuartas partes de las exportaciones mineras de ese mes.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Suiza, China, Estados Unidos y Canada explicaron el 89% de las exportaciones mineras de abril (USD 730 millones). Es un patron de concentracion tipico del comercio internacional de litio, oro y plata.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Implicancias estrategicas. Tres acciones: 1) Mapear oportunidades en la cadena de proveedores de litio, el segmento de mayor crecimiento. 2) Distinguir el efecto precio del efecto volumen en cualquier proyeccion de sostenibilidad. 3) Vigilar la maduracion de los proyectos RIGI en litio y GNL.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La cita del director resume el argumento central: el record exportador minero es real y verificable, pero esta concentrado en litio, oro y cuatro paises de destino. Entender esa concentracion es mas util para la estrategia empresarial que el titular del crecimiento agregado.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6858000"/>
          </a:xfrm>
          <a:prstGeom prst="rect">
            <a:avLst/>
          </a:prstGeom>
          <a:solidFill>
            <a:srgbClr val="172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960120"/>
            <a:ext cx="8229600" cy="1463040"/>
          </a:xfrm>
          <a:prstGeom prst="rect">
            <a:avLst/>
          </a:prstGeom>
          <a:noFill/>
        </p:spPr>
        <p:txBody>
          <a:bodyPr wrap="square">
            <a:spAutoFit/>
          </a:bodyPr>
          <a:lstStyle/>
          <a:p>
            <a:pPr algn="ctr"/>
            <a:r>
              <a:rPr sz="3200" b="1" i="0">
                <a:solidFill>
                  <a:srgbClr val="FFFFFF"/>
                </a:solidFill>
                <a:latin typeface="Arial Black"/>
              </a:rPr>
              <a:t>+84%: RÉCORD EN
EXPORTACIONES MINERAS</a:t>
            </a:r>
          </a:p>
        </p:txBody>
      </p:sp>
      <p:sp>
        <p:nvSpPr>
          <p:cNvPr id="4" name="Rectangle 3"/>
          <p:cNvSpPr/>
          <p:nvPr/>
        </p:nvSpPr>
        <p:spPr>
          <a:xfrm>
            <a:off x="2057400" y="2606040"/>
            <a:ext cx="5029200" cy="16000"/>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2743200"/>
            <a:ext cx="8229600" cy="822960"/>
          </a:xfrm>
          <a:prstGeom prst="rect">
            <a:avLst/>
          </a:prstGeom>
          <a:noFill/>
        </p:spPr>
        <p:txBody>
          <a:bodyPr wrap="square">
            <a:spAutoFit/>
          </a:bodyPr>
          <a:lstStyle/>
          <a:p>
            <a:pPr algn="ctr"/>
            <a:r>
              <a:rPr sz="1600" b="0" i="0">
                <a:solidFill>
                  <a:srgbClr val="5B91CC"/>
                </a:solidFill>
                <a:latin typeface="Arial"/>
              </a:rPr>
              <a:t>USD 3.254 millones en el primer cuatrimestre de 2026,
impulsados por el litio (+137,8%)</a:t>
            </a:r>
          </a:p>
        </p:txBody>
      </p:sp>
      <p:sp>
        <p:nvSpPr>
          <p:cNvPr id="6" name="TextBox 5"/>
          <p:cNvSpPr txBox="1"/>
          <p:nvPr/>
        </p:nvSpPr>
        <p:spPr>
          <a:xfrm>
            <a:off x="457200" y="3703320"/>
            <a:ext cx="8229600" cy="365760"/>
          </a:xfrm>
          <a:prstGeom prst="rect">
            <a:avLst/>
          </a:prstGeom>
          <a:noFill/>
        </p:spPr>
        <p:txBody>
          <a:bodyPr wrap="square">
            <a:spAutoFit/>
          </a:bodyPr>
          <a:lstStyle/>
          <a:p>
            <a:pPr algn="ctr"/>
            <a:r>
              <a:rPr sz="1300" b="1" i="0">
                <a:solidFill>
                  <a:srgbClr val="B8952A"/>
                </a:solidFill>
                <a:latin typeface="Arial"/>
              </a:rPr>
              <a:t>ESTRATEGIA · DECISIÓN · EJECUCIÓN</a:t>
            </a:r>
          </a:p>
        </p:txBody>
      </p:sp>
      <p:sp>
        <p:nvSpPr>
          <p:cNvPr id="7" name="TextBox 6"/>
          <p:cNvSpPr txBox="1"/>
          <p:nvPr/>
        </p:nvSpPr>
        <p:spPr>
          <a:xfrm>
            <a:off x="457200" y="6263640"/>
            <a:ext cx="8229600" cy="320040"/>
          </a:xfrm>
          <a:prstGeom prst="rect">
            <a:avLst/>
          </a:prstGeom>
          <a:noFill/>
        </p:spPr>
        <p:txBody>
          <a:bodyPr wrap="square">
            <a:spAutoFit/>
          </a:bodyPr>
          <a:lstStyle/>
          <a:p>
            <a:pPr algn="ctr"/>
            <a:r>
              <a:rPr sz="1000" b="0" i="0">
                <a:solidFill>
                  <a:srgbClr val="2E6CB8"/>
                </a:solidFill>
                <a:latin typeface="Arial"/>
              </a:rPr>
              <a:t>KARTAL Consulting  |  kartal.com.ar  |  Lunes 7 de septiembre de 2026</a:t>
            </a:r>
          </a:p>
        </p:txBody>
      </p:sp>
      <p:sp>
        <p:nvSpPr>
          <p:cNvPr id="8" name="TextBox 7"/>
          <p:cNvSpPr txBox="1"/>
          <p:nvPr/>
        </p:nvSpPr>
        <p:spPr>
          <a:xfrm>
            <a:off x="457200" y="5989320"/>
            <a:ext cx="8229600" cy="256032"/>
          </a:xfrm>
          <a:prstGeom prst="rect">
            <a:avLst/>
          </a:prstGeom>
          <a:noFill/>
        </p:spPr>
        <p:txBody>
          <a:bodyPr wrap="square">
            <a:spAutoFit/>
          </a:bodyPr>
          <a:lstStyle/>
          <a:p>
            <a:pPr algn="ctr"/>
            <a:r>
              <a:rPr sz="900" b="0" i="0">
                <a:solidFill>
                  <a:srgbClr val="5B91CC"/>
                </a:solidFill>
                <a:latin typeface="Arial"/>
              </a:rPr>
              <a:t>Fuente: Dirección Nacional de Promoción y Economía Minera</a:t>
            </a:r>
          </a:p>
        </p:txBody>
      </p:sp>
      <p:pic>
        <p:nvPicPr>
          <p:cNvPr id="9" name="Picture 8" descr="Kartal_Logo_trans.png"/>
          <p:cNvPicPr>
            <a:picLocks noChangeAspect="1"/>
          </p:cNvPicPr>
          <p:nvPr/>
        </p:nvPicPr>
        <p:blipFill>
          <a:blip r:embed="rId2"/>
          <a:stretch>
            <a:fillRect/>
          </a:stretch>
        </p:blipFill>
        <p:spPr>
          <a:xfrm>
            <a:off x="7772400" y="118872"/>
            <a:ext cx="1188720" cy="50292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6858000"/>
          </a:xfrm>
          <a:prstGeom prst="rect">
            <a:avLst/>
          </a:prstGeom>
          <a:solidFill>
            <a:srgbClr val="172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56032"/>
            <a:ext cx="8229600" cy="594360"/>
          </a:xfrm>
          <a:prstGeom prst="rect">
            <a:avLst/>
          </a:prstGeom>
          <a:noFill/>
        </p:spPr>
        <p:txBody>
          <a:bodyPr wrap="square">
            <a:spAutoFit/>
          </a:bodyPr>
          <a:lstStyle/>
          <a:p>
            <a:pPr algn="ctr"/>
            <a:r>
              <a:rPr sz="2700" b="1" i="0">
                <a:solidFill>
                  <a:srgbClr val="FFFFFF"/>
                </a:solidFill>
                <a:latin typeface="Arial Black"/>
              </a:rPr>
              <a:t>RÉCORD HISTÓRICO DEL SECTOR</a:t>
            </a:r>
          </a:p>
        </p:txBody>
      </p:sp>
      <p:sp>
        <p:nvSpPr>
          <p:cNvPr id="4" name="TextBox 3"/>
          <p:cNvSpPr txBox="1"/>
          <p:nvPr/>
        </p:nvSpPr>
        <p:spPr>
          <a:xfrm>
            <a:off x="0" y="914400"/>
            <a:ext cx="9144000" cy="1828800"/>
          </a:xfrm>
          <a:prstGeom prst="rect">
            <a:avLst/>
          </a:prstGeom>
          <a:noFill/>
        </p:spPr>
        <p:txBody>
          <a:bodyPr wrap="square">
            <a:spAutoFit/>
          </a:bodyPr>
          <a:lstStyle/>
          <a:p>
            <a:pPr algn="ctr"/>
            <a:r>
              <a:rPr sz="8200" b="1" i="0">
                <a:solidFill>
                  <a:srgbClr val="B8952A"/>
                </a:solidFill>
                <a:latin typeface="Arial Black"/>
              </a:rPr>
              <a:t>USD 3.254 M</a:t>
            </a:r>
          </a:p>
        </p:txBody>
      </p:sp>
      <p:sp>
        <p:nvSpPr>
          <p:cNvPr id="5" name="TextBox 4"/>
          <p:cNvSpPr txBox="1"/>
          <p:nvPr/>
        </p:nvSpPr>
        <p:spPr>
          <a:xfrm>
            <a:off x="457200" y="2880360"/>
            <a:ext cx="8229600" cy="640080"/>
          </a:xfrm>
          <a:prstGeom prst="rect">
            <a:avLst/>
          </a:prstGeom>
          <a:noFill/>
        </p:spPr>
        <p:txBody>
          <a:bodyPr wrap="square">
            <a:spAutoFit/>
          </a:bodyPr>
          <a:lstStyle/>
          <a:p>
            <a:pPr algn="ctr"/>
            <a:r>
              <a:rPr sz="1700" b="1" i="0">
                <a:solidFill>
                  <a:srgbClr val="FFFFFF"/>
                </a:solidFill>
                <a:latin typeface="Arial"/>
              </a:rPr>
              <a:t>exportados por el sector minero en el primer cuatrimestre de 2026</a:t>
            </a:r>
          </a:p>
        </p:txBody>
      </p:sp>
      <p:sp>
        <p:nvSpPr>
          <p:cNvPr id="6" name="TextBox 5"/>
          <p:cNvSpPr txBox="1"/>
          <p:nvPr/>
        </p:nvSpPr>
        <p:spPr>
          <a:xfrm>
            <a:off x="457200" y="3611880"/>
            <a:ext cx="8229600" cy="365760"/>
          </a:xfrm>
          <a:prstGeom prst="rect">
            <a:avLst/>
          </a:prstGeom>
          <a:noFill/>
        </p:spPr>
        <p:txBody>
          <a:bodyPr wrap="square">
            <a:spAutoFit/>
          </a:bodyPr>
          <a:lstStyle/>
          <a:p>
            <a:pPr algn="ctr"/>
            <a:r>
              <a:rPr sz="1200" b="0" i="0">
                <a:solidFill>
                  <a:srgbClr val="5B91CC"/>
                </a:solidFill>
                <a:latin typeface="Arial"/>
              </a:rPr>
              <a:t>+84,3% interanual  |  Dirección Nacional de Promoción y Economía Minera</a:t>
            </a:r>
          </a:p>
        </p:txBody>
      </p:sp>
      <p:sp>
        <p:nvSpPr>
          <p:cNvPr id="7" name="TextBox 6"/>
          <p:cNvSpPr txBox="1"/>
          <p:nvPr/>
        </p:nvSpPr>
        <p:spPr>
          <a:xfrm>
            <a:off x="274320" y="6473952"/>
            <a:ext cx="8595360" cy="320040"/>
          </a:xfrm>
          <a:prstGeom prst="rect">
            <a:avLst/>
          </a:prstGeom>
          <a:noFill/>
        </p:spPr>
        <p:txBody>
          <a:bodyPr wrap="none">
            <a:spAutoFit/>
          </a:bodyPr>
          <a:lstStyle/>
          <a:p>
            <a:pPr algn="ctr"/>
            <a:r>
              <a:rPr sz="1000" b="1" i="1">
                <a:solidFill>
                  <a:srgbClr val="B8952A"/>
                </a:solidFill>
                <a:latin typeface="Arial"/>
              </a:rPr>
              <a:t>«El récord es real. La concentración detrás también.»</a:t>
            </a:r>
          </a:p>
        </p:txBody>
      </p:sp>
      <p:pic>
        <p:nvPicPr>
          <p:cNvPr id="8" name="Picture 7" descr="Kartal_Logo_trans.png"/>
          <p:cNvPicPr>
            <a:picLocks noChangeAspect="1"/>
          </p:cNvPicPr>
          <p:nvPr/>
        </p:nvPicPr>
        <p:blipFill>
          <a:blip r:embed="rId2"/>
          <a:stretch>
            <a:fillRect/>
          </a:stretch>
        </p:blipFill>
        <p:spPr>
          <a:xfrm>
            <a:off x="7772400" y="118872"/>
            <a:ext cx="1188720" cy="50292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8412480" cy="502920"/>
          </a:xfrm>
          <a:prstGeom prst="rect">
            <a:avLst/>
          </a:prstGeom>
          <a:noFill/>
        </p:spPr>
        <p:txBody>
          <a:bodyPr wrap="square">
            <a:spAutoFit/>
          </a:bodyPr>
          <a:lstStyle/>
          <a:p>
            <a:pPr algn="ctr"/>
            <a:r>
              <a:rPr sz="2700" b="1" i="0">
                <a:solidFill>
                  <a:srgbClr val="17253D"/>
                </a:solidFill>
                <a:latin typeface="Arial Black"/>
              </a:rPr>
              <a:t>EL LITIO MARCA EL RITMO</a:t>
            </a:r>
          </a:p>
        </p:txBody>
      </p:sp>
      <p:sp>
        <p:nvSpPr>
          <p:cNvPr id="4" name="TextBox 3"/>
          <p:cNvSpPr txBox="1"/>
          <p:nvPr/>
        </p:nvSpPr>
        <p:spPr>
          <a:xfrm>
            <a:off x="365760" y="713232"/>
            <a:ext cx="8412480" cy="320040"/>
          </a:xfrm>
          <a:prstGeom prst="rect">
            <a:avLst/>
          </a:prstGeom>
          <a:noFill/>
        </p:spPr>
        <p:txBody>
          <a:bodyPr wrap="square">
            <a:spAutoFit/>
          </a:bodyPr>
          <a:lstStyle/>
          <a:p>
            <a:pPr algn="ctr"/>
            <a:r>
              <a:rPr sz="1300" b="0" i="0">
                <a:solidFill>
                  <a:srgbClr val="2E6CB8"/>
                </a:solidFill>
                <a:latin typeface="Arial"/>
              </a:rPr>
              <a:t>Crecimiento interanual por segmento</a:t>
            </a:r>
          </a:p>
        </p:txBody>
      </p:sp>
      <p:pic>
        <p:nvPicPr>
          <p:cNvPr id="5" name="Picture 4" descr="exportaciones_mineras_2026_crecimiento.png"/>
          <p:cNvPicPr>
            <a:picLocks noChangeAspect="1"/>
          </p:cNvPicPr>
          <p:nvPr/>
        </p:nvPicPr>
        <p:blipFill>
          <a:blip r:embed="rId2"/>
          <a:stretch>
            <a:fillRect/>
          </a:stretch>
        </p:blipFill>
        <p:spPr>
          <a:xfrm>
            <a:off x="914400" y="1143000"/>
            <a:ext cx="7315200" cy="4846320"/>
          </a:xfrm>
          <a:prstGeom prst="rect">
            <a:avLst/>
          </a:prstGeom>
        </p:spPr>
      </p:pic>
      <p:sp>
        <p:nvSpPr>
          <p:cNvPr id="6" name="TextBox 5"/>
          <p:cNvSpPr txBox="1"/>
          <p:nvPr/>
        </p:nvSpPr>
        <p:spPr>
          <a:xfrm>
            <a:off x="274320" y="6473952"/>
            <a:ext cx="8595360" cy="320040"/>
          </a:xfrm>
          <a:prstGeom prst="rect">
            <a:avLst/>
          </a:prstGeom>
          <a:noFill/>
        </p:spPr>
        <p:txBody>
          <a:bodyPr wrap="none">
            <a:spAutoFit/>
          </a:bodyPr>
          <a:lstStyle/>
          <a:p>
            <a:pPr algn="ctr"/>
            <a:r>
              <a:rPr sz="1000" b="1" i="1">
                <a:solidFill>
                  <a:srgbClr val="B8952A"/>
                </a:solidFill>
                <a:latin typeface="Arial"/>
              </a:rPr>
              <a:t>«El récord es real. La concentración detrás también.»</a:t>
            </a:r>
          </a:p>
        </p:txBody>
      </p:sp>
      <p:pic>
        <p:nvPicPr>
          <p:cNvPr id="7" name="Picture 6" descr="Kartal_Logo_trans.png"/>
          <p:cNvPicPr>
            <a:picLocks noChangeAspect="1"/>
          </p:cNvPicPr>
          <p:nvPr/>
        </p:nvPicPr>
        <p:blipFill>
          <a:blip r:embed="rId3"/>
          <a:stretch>
            <a:fillRect/>
          </a:stretch>
        </p:blipFill>
        <p:spPr>
          <a:xfrm>
            <a:off x="7772400" y="118872"/>
            <a:ext cx="1188720" cy="50292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201168"/>
            <a:ext cx="8412480" cy="548640"/>
          </a:xfrm>
          <a:prstGeom prst="rect">
            <a:avLst/>
          </a:prstGeom>
          <a:noFill/>
        </p:spPr>
        <p:txBody>
          <a:bodyPr wrap="square">
            <a:spAutoFit/>
          </a:bodyPr>
          <a:lstStyle/>
          <a:p>
            <a:pPr algn="ctr"/>
            <a:r>
              <a:rPr sz="2200" b="1" i="0">
                <a:solidFill>
                  <a:srgbClr val="17253D"/>
                </a:solidFill>
                <a:latin typeface="Arial Black"/>
              </a:rPr>
              <a:t>QUIÉN EXPLICA EL SALTO EN METALÍFEROS</a:t>
            </a:r>
          </a:p>
        </p:txBody>
      </p:sp>
      <p:sp>
        <p:nvSpPr>
          <p:cNvPr id="4" name="Rectangle 3"/>
          <p:cNvSpPr/>
          <p:nvPr/>
        </p:nvSpPr>
        <p:spPr>
          <a:xfrm>
            <a:off x="365760" y="960120"/>
            <a:ext cx="3840480" cy="4572000"/>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365760" y="1051560"/>
            <a:ext cx="3840480" cy="731520"/>
          </a:xfrm>
          <a:prstGeom prst="rect">
            <a:avLst/>
          </a:prstGeom>
          <a:noFill/>
        </p:spPr>
        <p:txBody>
          <a:bodyPr wrap="square">
            <a:spAutoFit/>
          </a:bodyPr>
          <a:lstStyle/>
          <a:p>
            <a:pPr algn="ctr"/>
            <a:r>
              <a:rPr sz="2000" b="1" i="0">
                <a:solidFill>
                  <a:srgbClr val="FFFFFF"/>
                </a:solidFill>
                <a:latin typeface="Arial"/>
              </a:rPr>
              <a:t>ORO</a:t>
            </a:r>
          </a:p>
        </p:txBody>
      </p:sp>
      <p:sp>
        <p:nvSpPr>
          <p:cNvPr id="6" name="TextBox 5"/>
          <p:cNvSpPr txBox="1"/>
          <p:nvPr/>
        </p:nvSpPr>
        <p:spPr>
          <a:xfrm>
            <a:off x="365760" y="1874519"/>
            <a:ext cx="3840480" cy="1463040"/>
          </a:xfrm>
          <a:prstGeom prst="rect">
            <a:avLst/>
          </a:prstGeom>
          <a:noFill/>
        </p:spPr>
        <p:txBody>
          <a:bodyPr wrap="square">
            <a:spAutoFit/>
          </a:bodyPr>
          <a:lstStyle/>
          <a:p>
            <a:pPr algn="ctr"/>
            <a:r>
              <a:rPr sz="7800" b="1" i="0">
                <a:solidFill>
                  <a:srgbClr val="FFFFFF"/>
                </a:solidFill>
                <a:latin typeface="Arial Black"/>
              </a:rPr>
              <a:t>63%</a:t>
            </a:r>
          </a:p>
        </p:txBody>
      </p:sp>
      <p:sp>
        <p:nvSpPr>
          <p:cNvPr id="7" name="TextBox 6"/>
          <p:cNvSpPr txBox="1"/>
          <p:nvPr/>
        </p:nvSpPr>
        <p:spPr>
          <a:xfrm>
            <a:off x="365760" y="3383280"/>
            <a:ext cx="3840480" cy="822960"/>
          </a:xfrm>
          <a:prstGeom prst="rect">
            <a:avLst/>
          </a:prstGeom>
          <a:noFill/>
        </p:spPr>
        <p:txBody>
          <a:bodyPr wrap="square">
            <a:spAutoFit/>
          </a:bodyPr>
          <a:lstStyle/>
          <a:p>
            <a:pPr algn="ctr"/>
            <a:r>
              <a:rPr sz="1400" b="0" i="0">
                <a:solidFill>
                  <a:srgbClr val="FFFFFF"/>
                </a:solidFill>
                <a:latin typeface="Arial"/>
              </a:rPr>
              <a:t>del total minero exportado
en abril (USD 514 M)</a:t>
            </a:r>
          </a:p>
        </p:txBody>
      </p:sp>
      <p:sp>
        <p:nvSpPr>
          <p:cNvPr id="8" name="Rectangle 7"/>
          <p:cNvSpPr/>
          <p:nvPr/>
        </p:nvSpPr>
        <p:spPr>
          <a:xfrm>
            <a:off x="4937760" y="960120"/>
            <a:ext cx="3840480" cy="4572000"/>
          </a:xfrm>
          <a:prstGeom prst="rect">
            <a:avLst/>
          </a:prstGeom>
          <a:solidFill>
            <a:srgbClr val="2E6C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937760" y="1051560"/>
            <a:ext cx="3840480" cy="731520"/>
          </a:xfrm>
          <a:prstGeom prst="rect">
            <a:avLst/>
          </a:prstGeom>
          <a:noFill/>
        </p:spPr>
        <p:txBody>
          <a:bodyPr wrap="square">
            <a:spAutoFit/>
          </a:bodyPr>
          <a:lstStyle/>
          <a:p>
            <a:pPr algn="ctr"/>
            <a:r>
              <a:rPr sz="2000" b="1" i="0">
                <a:solidFill>
                  <a:srgbClr val="FFFFFF"/>
                </a:solidFill>
                <a:latin typeface="Arial"/>
              </a:rPr>
              <a:t>PLATA</a:t>
            </a:r>
          </a:p>
        </p:txBody>
      </p:sp>
      <p:sp>
        <p:nvSpPr>
          <p:cNvPr id="10" name="TextBox 9"/>
          <p:cNvSpPr txBox="1"/>
          <p:nvPr/>
        </p:nvSpPr>
        <p:spPr>
          <a:xfrm>
            <a:off x="4937760" y="1874519"/>
            <a:ext cx="3840480" cy="1463040"/>
          </a:xfrm>
          <a:prstGeom prst="rect">
            <a:avLst/>
          </a:prstGeom>
          <a:noFill/>
        </p:spPr>
        <p:txBody>
          <a:bodyPr wrap="square">
            <a:spAutoFit/>
          </a:bodyPr>
          <a:lstStyle/>
          <a:p>
            <a:pPr algn="ctr"/>
            <a:r>
              <a:rPr sz="7800" b="1" i="0">
                <a:solidFill>
                  <a:srgbClr val="B8952A"/>
                </a:solidFill>
                <a:latin typeface="Arial Black"/>
              </a:rPr>
              <a:t>11%</a:t>
            </a:r>
          </a:p>
        </p:txBody>
      </p:sp>
      <p:sp>
        <p:nvSpPr>
          <p:cNvPr id="11" name="TextBox 10"/>
          <p:cNvSpPr txBox="1"/>
          <p:nvPr/>
        </p:nvSpPr>
        <p:spPr>
          <a:xfrm>
            <a:off x="4937760" y="3383280"/>
            <a:ext cx="3840480" cy="822960"/>
          </a:xfrm>
          <a:prstGeom prst="rect">
            <a:avLst/>
          </a:prstGeom>
          <a:noFill/>
        </p:spPr>
        <p:txBody>
          <a:bodyPr wrap="square">
            <a:spAutoFit/>
          </a:bodyPr>
          <a:lstStyle/>
          <a:p>
            <a:pPr algn="ctr"/>
            <a:r>
              <a:rPr sz="1400" b="0" i="0">
                <a:solidFill>
                  <a:srgbClr val="FFFFFF"/>
                </a:solidFill>
                <a:latin typeface="Arial"/>
              </a:rPr>
              <a:t>del total minero exportado
en abril (USD 87 M)</a:t>
            </a:r>
          </a:p>
        </p:txBody>
      </p:sp>
      <p:sp>
        <p:nvSpPr>
          <p:cNvPr id="12" name="TextBox 11"/>
          <p:cNvSpPr txBox="1"/>
          <p:nvPr/>
        </p:nvSpPr>
        <p:spPr>
          <a:xfrm>
            <a:off x="274320" y="6473952"/>
            <a:ext cx="8595360" cy="320040"/>
          </a:xfrm>
          <a:prstGeom prst="rect">
            <a:avLst/>
          </a:prstGeom>
          <a:noFill/>
        </p:spPr>
        <p:txBody>
          <a:bodyPr wrap="none">
            <a:spAutoFit/>
          </a:bodyPr>
          <a:lstStyle/>
          <a:p>
            <a:pPr algn="ctr"/>
            <a:r>
              <a:rPr sz="1000" b="1" i="1">
                <a:solidFill>
                  <a:srgbClr val="B8952A"/>
                </a:solidFill>
                <a:latin typeface="Arial"/>
              </a:rPr>
              <a:t>«El récord es real. La concentración detrás también.»</a:t>
            </a:r>
          </a:p>
        </p:txBody>
      </p:sp>
      <p:pic>
        <p:nvPicPr>
          <p:cNvPr id="13" name="Picture 12" descr="Kartal_Logo_trans.png"/>
          <p:cNvPicPr>
            <a:picLocks noChangeAspect="1"/>
          </p:cNvPicPr>
          <p:nvPr/>
        </p:nvPicPr>
        <p:blipFill>
          <a:blip r:embed="rId2"/>
          <a:stretch>
            <a:fillRect/>
          </a:stretch>
        </p:blipFill>
        <p:spPr>
          <a:xfrm>
            <a:off x="7772400" y="118872"/>
            <a:ext cx="1188720" cy="502920"/>
          </a:xfrm>
          <a:prstGeom prst="rect">
            <a:avLst/>
          </a:prstGeom>
        </p:spPr>
      </p:pic>
      <p:sp>
        <p:nvSpPr>
          <p:cNvPr id="14" name="TextBox 13"/>
          <p:cNvSpPr txBox="1"/>
          <p:nvPr/>
        </p:nvSpPr>
        <p:spPr>
          <a:xfrm>
            <a:off x="0" y="6263640"/>
            <a:ext cx="9144000" cy="274320"/>
          </a:xfrm>
          <a:prstGeom prst="rect">
            <a:avLst/>
          </a:prstGeom>
          <a:noFill/>
        </p:spPr>
        <p:txBody>
          <a:bodyPr wrap="square">
            <a:spAutoFit/>
          </a:bodyPr>
          <a:lstStyle/>
          <a:p>
            <a:pPr algn="ctr"/>
            <a:r>
              <a:rPr sz="1000" b="0" i="0">
                <a:solidFill>
                  <a:srgbClr val="B8952A"/>
                </a:solidFill>
                <a:latin typeface="Arial"/>
              </a:rPr>
              <a:t>KARTAL Consulting · kartal.com.ar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182880"/>
            <a:ext cx="8412480" cy="502920"/>
          </a:xfrm>
          <a:prstGeom prst="rect">
            <a:avLst/>
          </a:prstGeom>
          <a:noFill/>
        </p:spPr>
        <p:txBody>
          <a:bodyPr wrap="square">
            <a:spAutoFit/>
          </a:bodyPr>
          <a:lstStyle/>
          <a:p>
            <a:pPr algn="ctr"/>
            <a:r>
              <a:rPr sz="2300" b="1" i="0">
                <a:solidFill>
                  <a:srgbClr val="17253D"/>
                </a:solidFill>
                <a:latin typeface="Arial Black"/>
              </a:rPr>
              <a:t>CUATRO PAÍSES CONCENTRAN EL DESTINO</a:t>
            </a:r>
          </a:p>
        </p:txBody>
      </p:sp>
      <p:sp>
        <p:nvSpPr>
          <p:cNvPr id="4" name="TextBox 3"/>
          <p:cNvSpPr txBox="1"/>
          <p:nvPr/>
        </p:nvSpPr>
        <p:spPr>
          <a:xfrm>
            <a:off x="365760" y="713232"/>
            <a:ext cx="8412480" cy="320040"/>
          </a:xfrm>
          <a:prstGeom prst="rect">
            <a:avLst/>
          </a:prstGeom>
          <a:noFill/>
        </p:spPr>
        <p:txBody>
          <a:bodyPr wrap="square">
            <a:spAutoFit/>
          </a:bodyPr>
          <a:lstStyle/>
          <a:p>
            <a:pPr algn="ctr"/>
            <a:r>
              <a:rPr sz="1300" b="0" i="0">
                <a:solidFill>
                  <a:srgbClr val="2E6CB8"/>
                </a:solidFill>
                <a:latin typeface="Arial"/>
              </a:rPr>
              <a:t>Suiza, China, EE.UU. y Canadá — abril 2026</a:t>
            </a:r>
          </a:p>
        </p:txBody>
      </p:sp>
      <p:pic>
        <p:nvPicPr>
          <p:cNvPr id="5" name="Picture 4" descr="exportaciones_mineras_2026_destinos.png"/>
          <p:cNvPicPr>
            <a:picLocks noChangeAspect="1"/>
          </p:cNvPicPr>
          <p:nvPr/>
        </p:nvPicPr>
        <p:blipFill>
          <a:blip r:embed="rId2"/>
          <a:stretch>
            <a:fillRect/>
          </a:stretch>
        </p:blipFill>
        <p:spPr>
          <a:xfrm>
            <a:off x="1280160" y="1143000"/>
            <a:ext cx="6583680" cy="4846320"/>
          </a:xfrm>
          <a:prstGeom prst="rect">
            <a:avLst/>
          </a:prstGeom>
        </p:spPr>
      </p:pic>
      <p:sp>
        <p:nvSpPr>
          <p:cNvPr id="6" name="TextBox 5"/>
          <p:cNvSpPr txBox="1"/>
          <p:nvPr/>
        </p:nvSpPr>
        <p:spPr>
          <a:xfrm>
            <a:off x="274320" y="6473952"/>
            <a:ext cx="8595360" cy="320040"/>
          </a:xfrm>
          <a:prstGeom prst="rect">
            <a:avLst/>
          </a:prstGeom>
          <a:noFill/>
        </p:spPr>
        <p:txBody>
          <a:bodyPr wrap="none">
            <a:spAutoFit/>
          </a:bodyPr>
          <a:lstStyle/>
          <a:p>
            <a:pPr algn="ctr"/>
            <a:r>
              <a:rPr sz="1000" b="1" i="1">
                <a:solidFill>
                  <a:srgbClr val="B8952A"/>
                </a:solidFill>
                <a:latin typeface="Arial"/>
              </a:rPr>
              <a:t>«El récord es real. La concentración detrás también.»</a:t>
            </a:r>
          </a:p>
        </p:txBody>
      </p:sp>
      <p:pic>
        <p:nvPicPr>
          <p:cNvPr id="7" name="Picture 6" descr="Kartal_Logo_trans.png"/>
          <p:cNvPicPr>
            <a:picLocks noChangeAspect="1"/>
          </p:cNvPicPr>
          <p:nvPr/>
        </p:nvPicPr>
        <p:blipFill>
          <a:blip r:embed="rId3"/>
          <a:stretch>
            <a:fillRect/>
          </a:stretch>
        </p:blipFill>
        <p:spPr>
          <a:xfrm>
            <a:off x="7772400" y="118872"/>
            <a:ext cx="1188720" cy="50292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201168"/>
            <a:ext cx="8412480" cy="548640"/>
          </a:xfrm>
          <a:prstGeom prst="rect">
            <a:avLst/>
          </a:prstGeom>
          <a:noFill/>
        </p:spPr>
        <p:txBody>
          <a:bodyPr wrap="square">
            <a:spAutoFit/>
          </a:bodyPr>
          <a:lstStyle/>
          <a:p>
            <a:pPr algn="ctr"/>
            <a:r>
              <a:rPr sz="2000" b="1" i="0">
                <a:solidFill>
                  <a:srgbClr val="17253D"/>
                </a:solidFill>
                <a:latin typeface="Arial Black"/>
              </a:rPr>
              <a:t>LO QUE ESTO SIGNIFICA PARA LA CADENA MINERA</a:t>
            </a:r>
          </a:p>
        </p:txBody>
      </p:sp>
      <p:sp>
        <p:nvSpPr>
          <p:cNvPr id="4" name="Rectangle 3"/>
          <p:cNvSpPr/>
          <p:nvPr/>
        </p:nvSpPr>
        <p:spPr>
          <a:xfrm>
            <a:off x="411480" y="1005840"/>
            <a:ext cx="2606040" cy="4892040"/>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1078992"/>
            <a:ext cx="2606040" cy="502920"/>
          </a:xfrm>
          <a:prstGeom prst="rect">
            <a:avLst/>
          </a:prstGeom>
          <a:noFill/>
        </p:spPr>
        <p:txBody>
          <a:bodyPr wrap="square">
            <a:spAutoFit/>
          </a:bodyPr>
          <a:lstStyle/>
          <a:p>
            <a:pPr algn="ctr"/>
            <a:r>
              <a:rPr sz="3000" b="1" i="0">
                <a:solidFill>
                  <a:srgbClr val="FFFFFF"/>
                </a:solidFill>
                <a:latin typeface="Arial Black"/>
              </a:rPr>
              <a:t>01</a:t>
            </a:r>
          </a:p>
        </p:txBody>
      </p:sp>
      <p:sp>
        <p:nvSpPr>
          <p:cNvPr id="6" name="TextBox 5"/>
          <p:cNvSpPr txBox="1"/>
          <p:nvPr/>
        </p:nvSpPr>
        <p:spPr>
          <a:xfrm>
            <a:off x="411480" y="1645920"/>
            <a:ext cx="2606040" cy="868680"/>
          </a:xfrm>
          <a:prstGeom prst="rect">
            <a:avLst/>
          </a:prstGeom>
          <a:noFill/>
        </p:spPr>
        <p:txBody>
          <a:bodyPr wrap="square">
            <a:spAutoFit/>
          </a:bodyPr>
          <a:lstStyle/>
          <a:p>
            <a:pPr algn="ctr"/>
            <a:r>
              <a:rPr sz="1500" b="1" i="0">
                <a:solidFill>
                  <a:srgbClr val="FFFFFF"/>
                </a:solidFill>
                <a:latin typeface="Arial"/>
              </a:rPr>
              <a:t>Mapear la
cadena de litio</a:t>
            </a:r>
          </a:p>
        </p:txBody>
      </p:sp>
      <p:sp>
        <p:nvSpPr>
          <p:cNvPr id="7" name="TextBox 6"/>
          <p:cNvSpPr txBox="1"/>
          <p:nvPr/>
        </p:nvSpPr>
        <p:spPr>
          <a:xfrm>
            <a:off x="411480" y="2606040"/>
            <a:ext cx="2606040" cy="2377440"/>
          </a:xfrm>
          <a:prstGeom prst="rect">
            <a:avLst/>
          </a:prstGeom>
          <a:noFill/>
        </p:spPr>
        <p:txBody>
          <a:bodyPr wrap="square">
            <a:spAutoFit/>
          </a:bodyPr>
          <a:lstStyle/>
          <a:p>
            <a:pPr algn="ctr"/>
            <a:r>
              <a:rPr sz="1200" b="0" i="0">
                <a:solidFill>
                  <a:srgbClr val="FFFFFF"/>
                </a:solidFill>
                <a:latin typeface="Arial"/>
              </a:rPr>
              <a:t>Es el segmento de
mayor dinamismo, con
inversion RIGI ya
aprobada por USD
3.000 millones.</a:t>
            </a:r>
          </a:p>
        </p:txBody>
      </p:sp>
      <p:sp>
        <p:nvSpPr>
          <p:cNvPr id="8" name="Rectangle 7"/>
          <p:cNvSpPr/>
          <p:nvPr/>
        </p:nvSpPr>
        <p:spPr>
          <a:xfrm>
            <a:off x="3246120" y="1005840"/>
            <a:ext cx="2606040" cy="4892040"/>
          </a:xfrm>
          <a:prstGeom prst="rect">
            <a:avLst/>
          </a:prstGeom>
          <a:solidFill>
            <a:srgbClr val="E36C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246120" y="1078992"/>
            <a:ext cx="2606040" cy="502920"/>
          </a:xfrm>
          <a:prstGeom prst="rect">
            <a:avLst/>
          </a:prstGeom>
          <a:noFill/>
        </p:spPr>
        <p:txBody>
          <a:bodyPr wrap="square">
            <a:spAutoFit/>
          </a:bodyPr>
          <a:lstStyle/>
          <a:p>
            <a:pPr algn="ctr"/>
            <a:r>
              <a:rPr sz="3000" b="1" i="0">
                <a:solidFill>
                  <a:srgbClr val="FFFFFF"/>
                </a:solidFill>
                <a:latin typeface="Arial Black"/>
              </a:rPr>
              <a:t>02</a:t>
            </a:r>
          </a:p>
        </p:txBody>
      </p:sp>
      <p:sp>
        <p:nvSpPr>
          <p:cNvPr id="10" name="TextBox 9"/>
          <p:cNvSpPr txBox="1"/>
          <p:nvPr/>
        </p:nvSpPr>
        <p:spPr>
          <a:xfrm>
            <a:off x="3246120" y="1645920"/>
            <a:ext cx="2606040" cy="868680"/>
          </a:xfrm>
          <a:prstGeom prst="rect">
            <a:avLst/>
          </a:prstGeom>
          <a:noFill/>
        </p:spPr>
        <p:txBody>
          <a:bodyPr wrap="square">
            <a:spAutoFit/>
          </a:bodyPr>
          <a:lstStyle/>
          <a:p>
            <a:pPr algn="ctr"/>
            <a:r>
              <a:rPr sz="1500" b="1" i="0">
                <a:solidFill>
                  <a:srgbClr val="FFFFFF"/>
                </a:solidFill>
                <a:latin typeface="Arial"/>
              </a:rPr>
              <a:t>Distinguir precio
de volumen</a:t>
            </a:r>
          </a:p>
        </p:txBody>
      </p:sp>
      <p:sp>
        <p:nvSpPr>
          <p:cNvPr id="11" name="TextBox 10"/>
          <p:cNvSpPr txBox="1"/>
          <p:nvPr/>
        </p:nvSpPr>
        <p:spPr>
          <a:xfrm>
            <a:off x="3246120" y="2606040"/>
            <a:ext cx="2606040" cy="2377440"/>
          </a:xfrm>
          <a:prstGeom prst="rect">
            <a:avLst/>
          </a:prstGeom>
          <a:noFill/>
        </p:spPr>
        <p:txBody>
          <a:bodyPr wrap="square">
            <a:spAutoFit/>
          </a:bodyPr>
          <a:lstStyle/>
          <a:p>
            <a:pPr algn="ctr"/>
            <a:r>
              <a:rPr sz="1200" b="0" i="0">
                <a:solidFill>
                  <a:srgbClr val="FFFFFF"/>
                </a:solidFill>
                <a:latin typeface="Arial"/>
              </a:rPr>
              <a:t>El volumen fisico
crecio 53,7%; el valor
en dolares, 137,8%.
No son lo mismo.</a:t>
            </a:r>
          </a:p>
        </p:txBody>
      </p:sp>
      <p:sp>
        <p:nvSpPr>
          <p:cNvPr id="12" name="Rectangle 11"/>
          <p:cNvSpPr/>
          <p:nvPr/>
        </p:nvSpPr>
        <p:spPr>
          <a:xfrm>
            <a:off x="6080760" y="1005840"/>
            <a:ext cx="2606040" cy="4892040"/>
          </a:xfrm>
          <a:prstGeom prst="rect">
            <a:avLst/>
          </a:prstGeom>
          <a:solidFill>
            <a:srgbClr val="2E6C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080760" y="1078992"/>
            <a:ext cx="2606040" cy="502920"/>
          </a:xfrm>
          <a:prstGeom prst="rect">
            <a:avLst/>
          </a:prstGeom>
          <a:noFill/>
        </p:spPr>
        <p:txBody>
          <a:bodyPr wrap="square">
            <a:spAutoFit/>
          </a:bodyPr>
          <a:lstStyle/>
          <a:p>
            <a:pPr algn="ctr"/>
            <a:r>
              <a:rPr sz="3000" b="1" i="0">
                <a:solidFill>
                  <a:srgbClr val="FFFFFF"/>
                </a:solidFill>
                <a:latin typeface="Arial Black"/>
              </a:rPr>
              <a:t>03</a:t>
            </a:r>
          </a:p>
        </p:txBody>
      </p:sp>
      <p:sp>
        <p:nvSpPr>
          <p:cNvPr id="14" name="TextBox 13"/>
          <p:cNvSpPr txBox="1"/>
          <p:nvPr/>
        </p:nvSpPr>
        <p:spPr>
          <a:xfrm>
            <a:off x="6080760" y="1645920"/>
            <a:ext cx="2606040" cy="868680"/>
          </a:xfrm>
          <a:prstGeom prst="rect">
            <a:avLst/>
          </a:prstGeom>
          <a:noFill/>
        </p:spPr>
        <p:txBody>
          <a:bodyPr wrap="square">
            <a:spAutoFit/>
          </a:bodyPr>
          <a:lstStyle/>
          <a:p>
            <a:pPr algn="ctr"/>
            <a:r>
              <a:rPr sz="1500" b="1" i="0">
                <a:solidFill>
                  <a:srgbClr val="FFFFFF"/>
                </a:solidFill>
                <a:latin typeface="Arial"/>
              </a:rPr>
              <a:t>Vigilar el RIGI
en litio y GNL</a:t>
            </a:r>
          </a:p>
        </p:txBody>
      </p:sp>
      <p:sp>
        <p:nvSpPr>
          <p:cNvPr id="15" name="TextBox 14"/>
          <p:cNvSpPr txBox="1"/>
          <p:nvPr/>
        </p:nvSpPr>
        <p:spPr>
          <a:xfrm>
            <a:off x="6080760" y="2606040"/>
            <a:ext cx="2606040" cy="2377440"/>
          </a:xfrm>
          <a:prstGeom prst="rect">
            <a:avLst/>
          </a:prstGeom>
          <a:noFill/>
        </p:spPr>
        <p:txBody>
          <a:bodyPr wrap="square">
            <a:spAutoFit/>
          </a:bodyPr>
          <a:lstStyle/>
          <a:p>
            <a:pPr algn="ctr"/>
            <a:r>
              <a:rPr sz="1200" b="0" i="0">
                <a:solidFill>
                  <a:srgbClr val="FFFFFF"/>
                </a:solidFill>
                <a:latin typeface="Arial"/>
              </a:rPr>
              <a:t>Su maduracion puede
sostener o acelerar
el ritmo exportador
de los proximos anos.</a:t>
            </a:r>
          </a:p>
        </p:txBody>
      </p:sp>
      <p:sp>
        <p:nvSpPr>
          <p:cNvPr id="16" name="TextBox 15"/>
          <p:cNvSpPr txBox="1"/>
          <p:nvPr/>
        </p:nvSpPr>
        <p:spPr>
          <a:xfrm>
            <a:off x="274320" y="6473952"/>
            <a:ext cx="8595360" cy="320040"/>
          </a:xfrm>
          <a:prstGeom prst="rect">
            <a:avLst/>
          </a:prstGeom>
          <a:noFill/>
        </p:spPr>
        <p:txBody>
          <a:bodyPr wrap="none">
            <a:spAutoFit/>
          </a:bodyPr>
          <a:lstStyle/>
          <a:p>
            <a:pPr algn="ctr"/>
            <a:r>
              <a:rPr sz="1000" b="1" i="1">
                <a:solidFill>
                  <a:srgbClr val="B8952A"/>
                </a:solidFill>
                <a:latin typeface="Arial"/>
              </a:rPr>
              <a:t>«El récord es real. La concentración detrás también.»</a:t>
            </a:r>
          </a:p>
        </p:txBody>
      </p:sp>
      <p:pic>
        <p:nvPicPr>
          <p:cNvPr id="17" name="Picture 16" descr="Kartal_Logo_trans.png"/>
          <p:cNvPicPr>
            <a:picLocks noChangeAspect="1"/>
          </p:cNvPicPr>
          <p:nvPr/>
        </p:nvPicPr>
        <p:blipFill>
          <a:blip r:embed="rId2"/>
          <a:stretch>
            <a:fillRect/>
          </a:stretch>
        </p:blipFill>
        <p:spPr>
          <a:xfrm>
            <a:off x="7772400" y="118872"/>
            <a:ext cx="1188720" cy="502920"/>
          </a:xfrm>
          <a:prstGeom prst="rect">
            <a:avLst/>
          </a:prstGeom>
        </p:spPr>
      </p:pic>
      <p:sp>
        <p:nvSpPr>
          <p:cNvPr id="18" name="TextBox 17"/>
          <p:cNvSpPr txBox="1"/>
          <p:nvPr/>
        </p:nvSpPr>
        <p:spPr>
          <a:xfrm>
            <a:off x="0" y="6263640"/>
            <a:ext cx="9144000" cy="274320"/>
          </a:xfrm>
          <a:prstGeom prst="rect">
            <a:avLst/>
          </a:prstGeom>
          <a:noFill/>
        </p:spPr>
        <p:txBody>
          <a:bodyPr wrap="square">
            <a:spAutoFit/>
          </a:bodyPr>
          <a:lstStyle/>
          <a:p>
            <a:pPr algn="ctr"/>
            <a:r>
              <a:rPr sz="1000" b="0" i="0">
                <a:solidFill>
                  <a:srgbClr val="B8952A"/>
                </a:solidFill>
                <a:latin typeface="Arial"/>
              </a:rPr>
              <a:t>KARTAL Consulting · kartal.com.ar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6858000"/>
          </a:xfrm>
          <a:prstGeom prst="rect">
            <a:avLst/>
          </a:prstGeom>
          <a:solidFill>
            <a:srgbClr val="1725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286000" y="1417320"/>
            <a:ext cx="4572000" cy="16000"/>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645920"/>
            <a:ext cx="7498079" cy="2651760"/>
          </a:xfrm>
          <a:prstGeom prst="rect">
            <a:avLst/>
          </a:prstGeom>
          <a:noFill/>
        </p:spPr>
        <p:txBody>
          <a:bodyPr wrap="square">
            <a:spAutoFit/>
          </a:bodyPr>
          <a:lstStyle/>
          <a:p>
            <a:pPr algn="ctr"/>
            <a:r>
              <a:rPr sz="1900" b="1" i="1">
                <a:solidFill>
                  <a:srgbClr val="FFFFFF"/>
                </a:solidFill>
                <a:latin typeface="Arial"/>
              </a:rPr>
              <a:t>«El récord es real. La concentración detrás también. Litio, oro y cuatro países explican casi todo el salto — entenderlo importa más que celebrar el titular.»</a:t>
            </a:r>
          </a:p>
        </p:txBody>
      </p:sp>
      <p:sp>
        <p:nvSpPr>
          <p:cNvPr id="5" name="Rectangle 4"/>
          <p:cNvSpPr/>
          <p:nvPr/>
        </p:nvSpPr>
        <p:spPr>
          <a:xfrm>
            <a:off x="2971800" y="4480560"/>
            <a:ext cx="3200400" cy="16000"/>
          </a:xfrm>
          <a:prstGeom prst="rect">
            <a:avLst/>
          </a:prstGeom>
          <a:solidFill>
            <a:srgbClr val="B89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0" y="4663440"/>
            <a:ext cx="9144000" cy="411480"/>
          </a:xfrm>
          <a:prstGeom prst="rect">
            <a:avLst/>
          </a:prstGeom>
          <a:noFill/>
        </p:spPr>
        <p:txBody>
          <a:bodyPr wrap="square">
            <a:spAutoFit/>
          </a:bodyPr>
          <a:lstStyle/>
          <a:p>
            <a:pPr algn="ctr"/>
            <a:r>
              <a:rPr sz="1800" b="1" i="0">
                <a:solidFill>
                  <a:srgbClr val="B8952A"/>
                </a:solidFill>
                <a:latin typeface="Arial"/>
              </a:rPr>
              <a:t>Agop Karagoz</a:t>
            </a:r>
          </a:p>
        </p:txBody>
      </p:sp>
      <p:sp>
        <p:nvSpPr>
          <p:cNvPr id="7" name="TextBox 6"/>
          <p:cNvSpPr txBox="1"/>
          <p:nvPr/>
        </p:nvSpPr>
        <p:spPr>
          <a:xfrm>
            <a:off x="0" y="5102352"/>
            <a:ext cx="9144000" cy="320040"/>
          </a:xfrm>
          <a:prstGeom prst="rect">
            <a:avLst/>
          </a:prstGeom>
          <a:noFill/>
        </p:spPr>
        <p:txBody>
          <a:bodyPr wrap="square">
            <a:spAutoFit/>
          </a:bodyPr>
          <a:lstStyle/>
          <a:p>
            <a:pPr algn="ctr"/>
            <a:r>
              <a:rPr sz="1300" b="0" i="0">
                <a:solidFill>
                  <a:srgbClr val="5B91CC"/>
                </a:solidFill>
                <a:latin typeface="Arial"/>
              </a:rPr>
              <a:t>Director — KARTAL Consulting</a:t>
            </a:r>
          </a:p>
        </p:txBody>
      </p:sp>
      <p:sp>
        <p:nvSpPr>
          <p:cNvPr id="8" name="TextBox 7"/>
          <p:cNvSpPr txBox="1"/>
          <p:nvPr/>
        </p:nvSpPr>
        <p:spPr>
          <a:xfrm>
            <a:off x="0" y="5513832"/>
            <a:ext cx="9144000" cy="320040"/>
          </a:xfrm>
          <a:prstGeom prst="rect">
            <a:avLst/>
          </a:prstGeom>
          <a:noFill/>
        </p:spPr>
        <p:txBody>
          <a:bodyPr wrap="square">
            <a:spAutoFit/>
          </a:bodyPr>
          <a:lstStyle/>
          <a:p>
            <a:pPr algn="ctr"/>
            <a:r>
              <a:rPr sz="1100" b="0" i="0">
                <a:solidFill>
                  <a:srgbClr val="2E6CB8"/>
                </a:solidFill>
                <a:latin typeface="Arial"/>
              </a:rPr>
              <a:t>kartal.com.ar/informes/exportaciones_mineras_2026.php</a:t>
            </a:r>
          </a:p>
        </p:txBody>
      </p:sp>
      <p:pic>
        <p:nvPicPr>
          <p:cNvPr id="9" name="Picture 8" descr="Kartal_Logo_trans.png"/>
          <p:cNvPicPr>
            <a:picLocks noChangeAspect="1"/>
          </p:cNvPicPr>
          <p:nvPr/>
        </p:nvPicPr>
        <p:blipFill>
          <a:blip r:embed="rId2"/>
          <a:stretch>
            <a:fillRect/>
          </a:stretch>
        </p:blipFill>
        <p:spPr>
          <a:xfrm>
            <a:off x="7772400" y="118872"/>
            <a:ext cx="1188720" cy="502920"/>
          </a:xfrm>
          <a:prstGeom prst="rect">
            <a:avLst/>
          </a:prstGeom>
        </p:spPr>
      </p:pic>
      <p:sp>
        <p:nvSpPr>
          <p:cNvPr id="10" name="TextBox 9"/>
          <p:cNvSpPr txBox="1"/>
          <p:nvPr/>
        </p:nvSpPr>
        <p:spPr>
          <a:xfrm>
            <a:off x="0" y="6263640"/>
            <a:ext cx="9144000" cy="274320"/>
          </a:xfrm>
          <a:prstGeom prst="rect">
            <a:avLst/>
          </a:prstGeom>
          <a:noFill/>
        </p:spPr>
        <p:txBody>
          <a:bodyPr wrap="square">
            <a:spAutoFit/>
          </a:bodyPr>
          <a:lstStyle/>
          <a:p>
            <a:pPr algn="ctr"/>
            <a:r>
              <a:rPr sz="1000" b="0" i="0">
                <a:solidFill>
                  <a:srgbClr val="B8952A"/>
                </a:solidFill>
                <a:latin typeface="Arial"/>
              </a:rPr>
              <a:t>KARTAL Consulting · kartal.com.ar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