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El informe analiza el dato del EMAE de mayo de 2026, difundido por INDEC el 22 de julio: caida mensual desestacionalizada de 0,5% (segunda consecutiva), suba interanual de apenas 0,2% y acumulado de 1,7% en el año que se desacelera desde marzo.</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estrategicas. Tres acciones: 1) Recalcular pronostico H2 con la serie desestacionalizada, no el interanual. 2) Segmentar la cartera de clientes por exposicion sectorial (commodities vs consumo). 3) Monitorear el dato de junio (20 de agosto) para confirmar o descartar un punto de inflexion mas serio.</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La cita del director resume el argumento central: el numero interanual positivo esconde una perdida de impulso mensual real que ya lleva dos meses. Las empresas que planifican con el dato equivocado corren el riesgo de sobreestimar la demanda del segundo semestre.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La actividad economica cayo 0,5% en mayo respecto a abril en la medicion desestacionalizada, el segundo retroceso mensual consecutivo tras el -1,5% de abril. Esto contrasta con el +0,2% interanual, que es tecnicamente positivo pero es la lectura mas debil desde noviembre de 2025.</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Situacion. Las dos lecturas del EMAE de mayo cuentan historias distintas: la interanual (+0,2%) todavia es positiva pero es la mas debil en 6 meses; la desestacionalizada (-0,5%) muestra el segundo mes consecutivo de caida. Cuando divergen tanto, la desestacionalizada suele ser la señal mas confiable para decisiones de corto plazo.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Relevancia. El acumulado interanual de los primeros cinco meses de 2026 (+1,7%) perdio 0,6 puntos porcentuales desde el pico de marzo (+2,3%) en solo dos meses. Consistente con el ajuste a la baja que ya hicieron las consultoras privadas, que recortaron sus proyecciones de crecimiento anual a menos de 3,5%.</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El grafico muestra la variacion mensual desestacionalizada de cada mes de 2026: enero positivo, febrero muy negativo, marzo con fuerte repunte, y abril-mayo nuevamente en caida. El patron zigzagueante confirma la falta de un piso estable.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Impacto real. Los sectores que mas traccionan (mineria, electricidad, agro) estan ligados a inversion energetica y cosecha, no al consumo. Los que mas caen (industria, comercio, hoteleria, pesca) son los mas sensibles al poder de compra de los hogares. Es una economia de dos velocidades.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El ranking completo de los 15 sectores del EMAE en mayo de 2026. Mineria y energia lideran las subas; pesca, industria y comercio lideran las caidas. Pesca cae 29,3% pero su bajo peso relativo limita el impacto agregado.</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Contexto de mercado. El ministro de Economia destaca el acumulado positivo. Los economistas privados de Equilibra y Outlier coinciden en que el dato de mayo decepciono. La brecha entre la lectura oficial y la de mercado es en si misma una señal a monitorear.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El acumulado interanual de 2026 marca un pico en marzo (+2,3%) y desde entonces pierde fuerza mes a mes hasta +1,7% en mayo. Si la tendencia continua, el crecimiento anual quedaria por debajo del nuevo consenso privado de 3,5%.</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143000"/>
            <a:ext cx="8229600" cy="1463040"/>
          </a:xfrm>
          <a:prstGeom prst="rect">
            <a:avLst/>
          </a:prstGeom>
          <a:noFill/>
        </p:spPr>
        <p:txBody>
          <a:bodyPr wrap="square">
            <a:spAutoFit/>
          </a:bodyPr>
          <a:lstStyle/>
          <a:p>
            <a:pPr algn="ctr"/>
            <a:r>
              <a:rPr sz="3800" b="1" i="0">
                <a:solidFill>
                  <a:srgbClr val="FFFFFF"/>
                </a:solidFill>
                <a:latin typeface="Arial Black"/>
              </a:rPr>
              <a:t>CRECE EN EL PAPEL,
SE FRENA EN LA CALLE</a:t>
            </a:r>
          </a:p>
        </p:txBody>
      </p:sp>
      <p:sp>
        <p:nvSpPr>
          <p:cNvPr id="4" name="Rectangle 3"/>
          <p:cNvSpPr/>
          <p:nvPr/>
        </p:nvSpPr>
        <p:spPr>
          <a:xfrm>
            <a:off x="2057400" y="2697480"/>
            <a:ext cx="50292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2834640"/>
            <a:ext cx="8229600" cy="822960"/>
          </a:xfrm>
          <a:prstGeom prst="rect">
            <a:avLst/>
          </a:prstGeom>
          <a:noFill/>
        </p:spPr>
        <p:txBody>
          <a:bodyPr wrap="square">
            <a:spAutoFit/>
          </a:bodyPr>
          <a:lstStyle/>
          <a:p>
            <a:pPr algn="ctr"/>
            <a:r>
              <a:rPr sz="1700" b="0" i="0">
                <a:solidFill>
                  <a:srgbClr val="5B91CC"/>
                </a:solidFill>
                <a:latin typeface="Arial"/>
              </a:rPr>
              <a:t>El EMAE cayó 0,5% en mayo, segunda baja mensual en tres meses.
Acumula +1,7% en 2026, pero el ritmo se desacelera desde marzo</a:t>
            </a:r>
          </a:p>
        </p:txBody>
      </p:sp>
      <p:sp>
        <p:nvSpPr>
          <p:cNvPr id="6" name="TextBox 5"/>
          <p:cNvSpPr txBox="1"/>
          <p:nvPr/>
        </p:nvSpPr>
        <p:spPr>
          <a:xfrm>
            <a:off x="457200" y="3794760"/>
            <a:ext cx="8229600" cy="365760"/>
          </a:xfrm>
          <a:prstGeom prst="rect">
            <a:avLst/>
          </a:prstGeom>
          <a:noFill/>
        </p:spPr>
        <p:txBody>
          <a:bodyPr wrap="square">
            <a:spAutoFit/>
          </a:bodyPr>
          <a:lstStyle/>
          <a:p>
            <a:pPr algn="ctr"/>
            <a:r>
              <a:rPr sz="1300" b="1" i="0">
                <a:solidFill>
                  <a:srgbClr val="B8952A"/>
                </a:solidFill>
                <a:latin typeface="Arial"/>
              </a:rPr>
              <a:t>ESTRATEGIA · DECISIÓN · EJECUCIÓN</a:t>
            </a:r>
          </a:p>
        </p:txBody>
      </p:sp>
      <p:sp>
        <p:nvSpPr>
          <p:cNvPr id="7" name="TextBox 6"/>
          <p:cNvSpPr txBox="1"/>
          <p:nvPr/>
        </p:nvSpPr>
        <p:spPr>
          <a:xfrm>
            <a:off x="457200" y="6263640"/>
            <a:ext cx="8229600" cy="320040"/>
          </a:xfrm>
          <a:prstGeom prst="rect">
            <a:avLst/>
          </a:prstGeom>
          <a:noFill/>
        </p:spPr>
        <p:txBody>
          <a:bodyPr wrap="square">
            <a:spAutoFit/>
          </a:bodyPr>
          <a:lstStyle/>
          <a:p>
            <a:pPr algn="ctr"/>
            <a:r>
              <a:rPr sz="1000" b="0" i="0">
                <a:solidFill>
                  <a:srgbClr val="2E6CB8"/>
                </a:solidFill>
                <a:latin typeface="Arial"/>
              </a:rPr>
              <a:t>KARTAL Consulting  |  kartal.com.ar  |  Miércoles 22 de julio de 2026</a:t>
            </a:r>
          </a:p>
        </p:txBody>
      </p:sp>
      <p:sp>
        <p:nvSpPr>
          <p:cNvPr id="8" name="TextBox 7"/>
          <p:cNvSpPr txBox="1"/>
          <p:nvPr/>
        </p:nvSpPr>
        <p:spPr>
          <a:xfrm>
            <a:off x="457200" y="5989320"/>
            <a:ext cx="8229600" cy="256032"/>
          </a:xfrm>
          <a:prstGeom prst="rect">
            <a:avLst/>
          </a:prstGeom>
          <a:noFill/>
        </p:spPr>
        <p:txBody>
          <a:bodyPr wrap="square">
            <a:spAutoFit/>
          </a:bodyPr>
          <a:lstStyle/>
          <a:p>
            <a:pPr algn="ctr"/>
            <a:r>
              <a:rPr sz="900" b="0" i="0">
                <a:solidFill>
                  <a:srgbClr val="5B91CC"/>
                </a:solidFill>
                <a:latin typeface="Arial"/>
              </a:rPr>
              <a:t>Fuente: INDEC — Dirección Nacional de Cuentas Nacionales, julio 2026</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500" b="1" i="0">
                <a:solidFill>
                  <a:srgbClr val="17253D"/>
                </a:solidFill>
                <a:latin typeface="Arial Black"/>
              </a:rPr>
              <a:t>LO QUE ESTO SIGNIFICA PARA LAS EMPRESAS</a:t>
            </a:r>
          </a:p>
        </p:txBody>
      </p:sp>
      <p:sp>
        <p:nvSpPr>
          <p:cNvPr id="4" name="Rectangle 3"/>
          <p:cNvSpPr/>
          <p:nvPr/>
        </p:nvSpPr>
        <p:spPr>
          <a:xfrm>
            <a:off x="411480" y="1005840"/>
            <a:ext cx="2606040" cy="48920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11480" y="1078992"/>
            <a:ext cx="2606040" cy="502920"/>
          </a:xfrm>
          <a:prstGeom prst="rect">
            <a:avLst/>
          </a:prstGeom>
          <a:noFill/>
        </p:spPr>
        <p:txBody>
          <a:bodyPr wrap="square">
            <a:spAutoFit/>
          </a:bodyPr>
          <a:lstStyle/>
          <a:p>
            <a:pPr algn="ctr"/>
            <a:r>
              <a:rPr sz="3000" b="1" i="0">
                <a:solidFill>
                  <a:srgbClr val="FFFFFF"/>
                </a:solidFill>
                <a:latin typeface="Arial Black"/>
              </a:rPr>
              <a:t>01</a:t>
            </a:r>
          </a:p>
        </p:txBody>
      </p:sp>
      <p:sp>
        <p:nvSpPr>
          <p:cNvPr id="6" name="TextBox 5"/>
          <p:cNvSpPr txBox="1"/>
          <p:nvPr/>
        </p:nvSpPr>
        <p:spPr>
          <a:xfrm>
            <a:off x="411480" y="1645920"/>
            <a:ext cx="2606040" cy="868680"/>
          </a:xfrm>
          <a:prstGeom prst="rect">
            <a:avLst/>
          </a:prstGeom>
          <a:noFill/>
        </p:spPr>
        <p:txBody>
          <a:bodyPr wrap="square">
            <a:spAutoFit/>
          </a:bodyPr>
          <a:lstStyle/>
          <a:p>
            <a:pPr algn="ctr"/>
            <a:r>
              <a:rPr sz="1500" b="1" i="0">
                <a:solidFill>
                  <a:srgbClr val="FFFFFF"/>
                </a:solidFill>
                <a:latin typeface="Arial"/>
              </a:rPr>
              <a:t>No usar el
interanual solo</a:t>
            </a:r>
          </a:p>
        </p:txBody>
      </p:sp>
      <p:sp>
        <p:nvSpPr>
          <p:cNvPr id="7" name="TextBox 6"/>
          <p:cNvSpPr txBox="1"/>
          <p:nvPr/>
        </p:nvSpPr>
        <p:spPr>
          <a:xfrm>
            <a:off x="411480" y="2606040"/>
            <a:ext cx="2606040" cy="2377440"/>
          </a:xfrm>
          <a:prstGeom prst="rect">
            <a:avLst/>
          </a:prstGeom>
          <a:noFill/>
        </p:spPr>
        <p:txBody>
          <a:bodyPr wrap="square">
            <a:spAutoFit/>
          </a:bodyPr>
          <a:lstStyle/>
          <a:p>
            <a:pPr algn="ctr"/>
            <a:r>
              <a:rPr sz="1200" b="0" i="0">
                <a:solidFill>
                  <a:srgbClr val="FFFFFF"/>
                </a:solidFill>
                <a:latin typeface="Arial"/>
              </a:rPr>
              <a:t>El +0,2% interanual
esconde 2 meses de
caida mensual. Usar la
serie desestacionalizada.</a:t>
            </a:r>
          </a:p>
        </p:txBody>
      </p:sp>
      <p:sp>
        <p:nvSpPr>
          <p:cNvPr id="8" name="Rectangle 7"/>
          <p:cNvSpPr/>
          <p:nvPr/>
        </p:nvSpPr>
        <p:spPr>
          <a:xfrm>
            <a:off x="3246120" y="1005840"/>
            <a:ext cx="2606040" cy="48920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46120" y="1078992"/>
            <a:ext cx="2606040" cy="502920"/>
          </a:xfrm>
          <a:prstGeom prst="rect">
            <a:avLst/>
          </a:prstGeom>
          <a:noFill/>
        </p:spPr>
        <p:txBody>
          <a:bodyPr wrap="square">
            <a:spAutoFit/>
          </a:bodyPr>
          <a:lstStyle/>
          <a:p>
            <a:pPr algn="ctr"/>
            <a:r>
              <a:rPr sz="3000" b="1" i="0">
                <a:solidFill>
                  <a:srgbClr val="FFFFFF"/>
                </a:solidFill>
                <a:latin typeface="Arial Black"/>
              </a:rPr>
              <a:t>02</a:t>
            </a:r>
          </a:p>
        </p:txBody>
      </p:sp>
      <p:sp>
        <p:nvSpPr>
          <p:cNvPr id="10" name="TextBox 9"/>
          <p:cNvSpPr txBox="1"/>
          <p:nvPr/>
        </p:nvSpPr>
        <p:spPr>
          <a:xfrm>
            <a:off x="3246120" y="1645920"/>
            <a:ext cx="2606040" cy="868680"/>
          </a:xfrm>
          <a:prstGeom prst="rect">
            <a:avLst/>
          </a:prstGeom>
          <a:noFill/>
        </p:spPr>
        <p:txBody>
          <a:bodyPr wrap="square">
            <a:spAutoFit/>
          </a:bodyPr>
          <a:lstStyle/>
          <a:p>
            <a:pPr algn="ctr"/>
            <a:r>
              <a:rPr sz="1500" b="1" i="0">
                <a:solidFill>
                  <a:srgbClr val="FFFFFF"/>
                </a:solidFill>
                <a:latin typeface="Arial"/>
              </a:rPr>
              <a:t>Segmentar
por exposición</a:t>
            </a:r>
          </a:p>
        </p:txBody>
      </p:sp>
      <p:sp>
        <p:nvSpPr>
          <p:cNvPr id="11" name="TextBox 10"/>
          <p:cNvSpPr txBox="1"/>
          <p:nvPr/>
        </p:nvSpPr>
        <p:spPr>
          <a:xfrm>
            <a:off x="3246120" y="2606040"/>
            <a:ext cx="2606040" cy="2377440"/>
          </a:xfrm>
          <a:prstGeom prst="rect">
            <a:avLst/>
          </a:prstGeom>
          <a:noFill/>
        </p:spPr>
        <p:txBody>
          <a:bodyPr wrap="square">
            <a:spAutoFit/>
          </a:bodyPr>
          <a:lstStyle/>
          <a:p>
            <a:pPr algn="ctr"/>
            <a:r>
              <a:rPr sz="1200" b="0" i="0">
                <a:solidFill>
                  <a:srgbClr val="FFFFFF"/>
                </a:solidFill>
                <a:latin typeface="Arial"/>
              </a:rPr>
              <a:t>Agro, energia y mineria
traccionan. Industria y
comercio caen. Ajustar
estrategia por sector.</a:t>
            </a:r>
          </a:p>
        </p:txBody>
      </p:sp>
      <p:sp>
        <p:nvSpPr>
          <p:cNvPr id="12" name="Rectangle 11"/>
          <p:cNvSpPr/>
          <p:nvPr/>
        </p:nvSpPr>
        <p:spPr>
          <a:xfrm>
            <a:off x="6080760" y="1005840"/>
            <a:ext cx="2606040" cy="489204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080760" y="1078992"/>
            <a:ext cx="2606040" cy="502920"/>
          </a:xfrm>
          <a:prstGeom prst="rect">
            <a:avLst/>
          </a:prstGeom>
          <a:noFill/>
        </p:spPr>
        <p:txBody>
          <a:bodyPr wrap="square">
            <a:spAutoFit/>
          </a:bodyPr>
          <a:lstStyle/>
          <a:p>
            <a:pPr algn="ctr"/>
            <a:r>
              <a:rPr sz="3000" b="1" i="0">
                <a:solidFill>
                  <a:srgbClr val="FFFFFF"/>
                </a:solidFill>
                <a:latin typeface="Arial Black"/>
              </a:rPr>
              <a:t>03</a:t>
            </a:r>
          </a:p>
        </p:txBody>
      </p:sp>
      <p:sp>
        <p:nvSpPr>
          <p:cNvPr id="14" name="TextBox 13"/>
          <p:cNvSpPr txBox="1"/>
          <p:nvPr/>
        </p:nvSpPr>
        <p:spPr>
          <a:xfrm>
            <a:off x="6080760" y="1645920"/>
            <a:ext cx="2606040" cy="868680"/>
          </a:xfrm>
          <a:prstGeom prst="rect">
            <a:avLst/>
          </a:prstGeom>
          <a:noFill/>
        </p:spPr>
        <p:txBody>
          <a:bodyPr wrap="square">
            <a:spAutoFit/>
          </a:bodyPr>
          <a:lstStyle/>
          <a:p>
            <a:pPr algn="ctr"/>
            <a:r>
              <a:rPr sz="1500" b="1" i="0">
                <a:solidFill>
                  <a:srgbClr val="FFFFFF"/>
                </a:solidFill>
                <a:latin typeface="Arial"/>
              </a:rPr>
              <a:t>Monitorear
junio (20/8)</a:t>
            </a:r>
          </a:p>
        </p:txBody>
      </p:sp>
      <p:sp>
        <p:nvSpPr>
          <p:cNvPr id="15" name="TextBox 14"/>
          <p:cNvSpPr txBox="1"/>
          <p:nvPr/>
        </p:nvSpPr>
        <p:spPr>
          <a:xfrm>
            <a:off x="6080760" y="2606040"/>
            <a:ext cx="2606040" cy="2377440"/>
          </a:xfrm>
          <a:prstGeom prst="rect">
            <a:avLst/>
          </a:prstGeom>
          <a:noFill/>
        </p:spPr>
        <p:txBody>
          <a:bodyPr wrap="square">
            <a:spAutoFit/>
          </a:bodyPr>
          <a:lstStyle/>
          <a:p>
            <a:pPr algn="ctr"/>
            <a:r>
              <a:rPr sz="1200" b="0" i="0">
                <a:solidFill>
                  <a:srgbClr val="FFFFFF"/>
                </a:solidFill>
                <a:latin typeface="Arial"/>
              </a:rPr>
              <a:t>Un tercer mes de caida
mensual confirmaria un
punto de inflexion mas
serio para el segundo semestre.</a:t>
            </a:r>
          </a:p>
        </p:txBody>
      </p:sp>
      <p:sp>
        <p:nvSpPr>
          <p:cNvPr id="16" name="TextBox 1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+0,2% interanual es un espejismo estadístico. La economía real se mide mes a mes.»</a:t>
            </a:r>
          </a:p>
        </p:txBody>
      </p:sp>
      <p:pic>
        <p:nvPicPr>
          <p:cNvPr id="17" name="Picture 1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8" name="TextBox 17"/>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2286000" y="1417320"/>
            <a:ext cx="45720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645920"/>
            <a:ext cx="7498079" cy="2651760"/>
          </a:xfrm>
          <a:prstGeom prst="rect">
            <a:avLst/>
          </a:prstGeom>
          <a:noFill/>
        </p:spPr>
        <p:txBody>
          <a:bodyPr wrap="square">
            <a:spAutoFit/>
          </a:bodyPr>
          <a:lstStyle/>
          <a:p>
            <a:pPr algn="ctr"/>
            <a:r>
              <a:rPr sz="2000" b="1" i="1">
                <a:solidFill>
                  <a:srgbClr val="FFFFFF"/>
                </a:solidFill>
                <a:latin typeface="Arial"/>
              </a:rPr>
              <a:t>«El +0,2% interanual es un espejismo estadístico que se sostiene en una base de comparación débil. La economía real se mide mes a mes, y hace dos meses que retrocede.»</a:t>
            </a:r>
          </a:p>
        </p:txBody>
      </p:sp>
      <p:sp>
        <p:nvSpPr>
          <p:cNvPr id="5" name="Rectangle 4"/>
          <p:cNvSpPr/>
          <p:nvPr/>
        </p:nvSpPr>
        <p:spPr>
          <a:xfrm>
            <a:off x="2971800" y="4480560"/>
            <a:ext cx="32004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0" y="4663440"/>
            <a:ext cx="9144000" cy="411480"/>
          </a:xfrm>
          <a:prstGeom prst="rect">
            <a:avLst/>
          </a:prstGeom>
          <a:noFill/>
        </p:spPr>
        <p:txBody>
          <a:bodyPr wrap="square">
            <a:spAutoFit/>
          </a:bodyPr>
          <a:lstStyle/>
          <a:p>
            <a:pPr algn="ctr"/>
            <a:r>
              <a:rPr sz="1800" b="1" i="0">
                <a:solidFill>
                  <a:srgbClr val="B8952A"/>
                </a:solidFill>
                <a:latin typeface="Arial"/>
              </a:rPr>
              <a:t>Agop Karagoz</a:t>
            </a:r>
          </a:p>
        </p:txBody>
      </p:sp>
      <p:sp>
        <p:nvSpPr>
          <p:cNvPr id="7" name="TextBox 6"/>
          <p:cNvSpPr txBox="1"/>
          <p:nvPr/>
        </p:nvSpPr>
        <p:spPr>
          <a:xfrm>
            <a:off x="0" y="5102352"/>
            <a:ext cx="9144000" cy="320040"/>
          </a:xfrm>
          <a:prstGeom prst="rect">
            <a:avLst/>
          </a:prstGeom>
          <a:noFill/>
        </p:spPr>
        <p:txBody>
          <a:bodyPr wrap="square">
            <a:spAutoFit/>
          </a:bodyPr>
          <a:lstStyle/>
          <a:p>
            <a:pPr algn="ctr"/>
            <a:r>
              <a:rPr sz="1300" b="0" i="0">
                <a:solidFill>
                  <a:srgbClr val="5B91CC"/>
                </a:solidFill>
                <a:latin typeface="Arial"/>
              </a:rPr>
              <a:t>Director — KARTAL Consulting</a:t>
            </a:r>
          </a:p>
        </p:txBody>
      </p:sp>
      <p:sp>
        <p:nvSpPr>
          <p:cNvPr id="8" name="TextBox 7"/>
          <p:cNvSpPr txBox="1"/>
          <p:nvPr/>
        </p:nvSpPr>
        <p:spPr>
          <a:xfrm>
            <a:off x="0" y="5513832"/>
            <a:ext cx="9144000" cy="320040"/>
          </a:xfrm>
          <a:prstGeom prst="rect">
            <a:avLst/>
          </a:prstGeom>
          <a:noFill/>
        </p:spPr>
        <p:txBody>
          <a:bodyPr wrap="square">
            <a:spAutoFit/>
          </a:bodyPr>
          <a:lstStyle/>
          <a:p>
            <a:pPr algn="ctr"/>
            <a:r>
              <a:rPr sz="1100" b="0" i="0">
                <a:solidFill>
                  <a:srgbClr val="2E6CB8"/>
                </a:solidFill>
                <a:latin typeface="Arial"/>
              </a:rPr>
              <a:t>kartal.com.ar/informes/emae_mayo_2026.php</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0" name="TextBox 9"/>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94360"/>
          </a:xfrm>
          <a:prstGeom prst="rect">
            <a:avLst/>
          </a:prstGeom>
          <a:noFill/>
        </p:spPr>
        <p:txBody>
          <a:bodyPr wrap="square">
            <a:spAutoFit/>
          </a:bodyPr>
          <a:lstStyle/>
          <a:p>
            <a:pPr algn="ctr"/>
            <a:r>
              <a:rPr sz="2800" b="1" i="0">
                <a:solidFill>
                  <a:srgbClr val="FFFFFF"/>
                </a:solidFill>
                <a:latin typeface="Arial Black"/>
              </a:rPr>
              <a:t>EL SEGUNDO MES SEGUIDO EN ROJO</a:t>
            </a:r>
          </a:p>
        </p:txBody>
      </p:sp>
      <p:sp>
        <p:nvSpPr>
          <p:cNvPr id="4" name="TextBox 3"/>
          <p:cNvSpPr txBox="1"/>
          <p:nvPr/>
        </p:nvSpPr>
        <p:spPr>
          <a:xfrm>
            <a:off x="0" y="914400"/>
            <a:ext cx="9144000" cy="2560320"/>
          </a:xfrm>
          <a:prstGeom prst="rect">
            <a:avLst/>
          </a:prstGeom>
          <a:noFill/>
        </p:spPr>
        <p:txBody>
          <a:bodyPr wrap="square">
            <a:spAutoFit/>
          </a:bodyPr>
          <a:lstStyle/>
          <a:p>
            <a:pPr algn="ctr"/>
            <a:r>
              <a:rPr sz="14500" b="1" i="0">
                <a:solidFill>
                  <a:srgbClr val="B8952A"/>
                </a:solidFill>
                <a:latin typeface="Arial Black"/>
              </a:rPr>
              <a:t>-0,5%</a:t>
            </a:r>
          </a:p>
        </p:txBody>
      </p:sp>
      <p:sp>
        <p:nvSpPr>
          <p:cNvPr id="5" name="TextBox 4"/>
          <p:cNvSpPr txBox="1"/>
          <p:nvPr/>
        </p:nvSpPr>
        <p:spPr>
          <a:xfrm>
            <a:off x="457200" y="3611880"/>
            <a:ext cx="8229600" cy="548640"/>
          </a:xfrm>
          <a:prstGeom prst="rect">
            <a:avLst/>
          </a:prstGeom>
          <a:noFill/>
        </p:spPr>
        <p:txBody>
          <a:bodyPr wrap="square">
            <a:spAutoFit/>
          </a:bodyPr>
          <a:lstStyle/>
          <a:p>
            <a:pPr algn="ctr"/>
            <a:r>
              <a:rPr sz="2000" b="1" i="0">
                <a:solidFill>
                  <a:srgbClr val="FFFFFF"/>
                </a:solidFill>
                <a:latin typeface="Arial"/>
              </a:rPr>
              <a:t>cayó la actividad económica en mayo frente a abril (desestacionalizado)</a:t>
            </a:r>
          </a:p>
        </p:txBody>
      </p:sp>
      <p:sp>
        <p:nvSpPr>
          <p:cNvPr id="6" name="TextBox 5"/>
          <p:cNvSpPr txBox="1"/>
          <p:nvPr/>
        </p:nvSpPr>
        <p:spPr>
          <a:xfrm>
            <a:off x="457200" y="4251960"/>
            <a:ext cx="8229600" cy="365760"/>
          </a:xfrm>
          <a:prstGeom prst="rect">
            <a:avLst/>
          </a:prstGeom>
          <a:noFill/>
        </p:spPr>
        <p:txBody>
          <a:bodyPr wrap="square">
            <a:spAutoFit/>
          </a:bodyPr>
          <a:lstStyle/>
          <a:p>
            <a:pPr algn="ctr"/>
            <a:r>
              <a:rPr sz="1200" b="0" i="0">
                <a:solidFill>
                  <a:srgbClr val="5B91CC"/>
                </a:solidFill>
                <a:latin typeface="Arial"/>
              </a:rPr>
              <a:t>Segundo mes consecutivo en baja, tras el -1,5% de abril  |  INDEC, jul-2026</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+0,2% interanual es un espejismo estadístico. La economía real se mide mes a mes.»</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600" b="1" i="0">
                <a:solidFill>
                  <a:srgbClr val="17253D"/>
                </a:solidFill>
                <a:latin typeface="Arial Black"/>
              </a:rPr>
              <a:t>DOS LECTURAS, UNA SOLA TENDENCIA</a:t>
            </a:r>
          </a:p>
        </p:txBody>
      </p:sp>
      <p:sp>
        <p:nvSpPr>
          <p:cNvPr id="4" name="Rectangle 3"/>
          <p:cNvSpPr/>
          <p:nvPr/>
        </p:nvSpPr>
        <p:spPr>
          <a:xfrm>
            <a:off x="365760" y="960120"/>
            <a:ext cx="3840480" cy="457200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65760" y="1051560"/>
            <a:ext cx="3840480" cy="731520"/>
          </a:xfrm>
          <a:prstGeom prst="rect">
            <a:avLst/>
          </a:prstGeom>
          <a:noFill/>
        </p:spPr>
        <p:txBody>
          <a:bodyPr wrap="square">
            <a:spAutoFit/>
          </a:bodyPr>
          <a:lstStyle/>
          <a:p>
            <a:pPr algn="ctr"/>
            <a:r>
              <a:rPr sz="1700" b="1" i="0">
                <a:solidFill>
                  <a:srgbClr val="FFFFFF"/>
                </a:solidFill>
                <a:latin typeface="Arial"/>
              </a:rPr>
              <a:t>VARIACIÓN
INTERANUAL</a:t>
            </a:r>
          </a:p>
        </p:txBody>
      </p:sp>
      <p:sp>
        <p:nvSpPr>
          <p:cNvPr id="6" name="TextBox 5"/>
          <p:cNvSpPr txBox="1"/>
          <p:nvPr/>
        </p:nvSpPr>
        <p:spPr>
          <a:xfrm>
            <a:off x="365760" y="1874519"/>
            <a:ext cx="3840480" cy="1463040"/>
          </a:xfrm>
          <a:prstGeom prst="rect">
            <a:avLst/>
          </a:prstGeom>
          <a:noFill/>
        </p:spPr>
        <p:txBody>
          <a:bodyPr wrap="square">
            <a:spAutoFit/>
          </a:bodyPr>
          <a:lstStyle/>
          <a:p>
            <a:pPr algn="ctr"/>
            <a:r>
              <a:rPr sz="7800" b="1" i="0">
                <a:solidFill>
                  <a:srgbClr val="FFFFFF"/>
                </a:solidFill>
                <a:latin typeface="Arial Black"/>
              </a:rPr>
              <a:t>+0,2%</a:t>
            </a:r>
          </a:p>
        </p:txBody>
      </p:sp>
      <p:sp>
        <p:nvSpPr>
          <p:cNvPr id="7" name="TextBox 6"/>
          <p:cNvSpPr txBox="1"/>
          <p:nvPr/>
        </p:nvSpPr>
        <p:spPr>
          <a:xfrm>
            <a:off x="365760" y="3383280"/>
            <a:ext cx="3840480" cy="640080"/>
          </a:xfrm>
          <a:prstGeom prst="rect">
            <a:avLst/>
          </a:prstGeom>
          <a:noFill/>
        </p:spPr>
        <p:txBody>
          <a:bodyPr wrap="square">
            <a:spAutoFit/>
          </a:bodyPr>
          <a:lstStyle/>
          <a:p>
            <a:pPr algn="ctr"/>
            <a:r>
              <a:rPr sz="1400" b="0" i="0">
                <a:solidFill>
                  <a:srgbClr val="FFFFFF"/>
                </a:solidFill>
                <a:latin typeface="Arial"/>
              </a:rPr>
              <a:t>La mas debil desde
noviembre de 2025</a:t>
            </a:r>
          </a:p>
        </p:txBody>
      </p:sp>
      <p:sp>
        <p:nvSpPr>
          <p:cNvPr id="8" name="TextBox 7"/>
          <p:cNvSpPr txBox="1"/>
          <p:nvPr/>
        </p:nvSpPr>
        <p:spPr>
          <a:xfrm>
            <a:off x="365760" y="4069080"/>
            <a:ext cx="3840480" cy="365760"/>
          </a:xfrm>
          <a:prstGeom prst="rect">
            <a:avLst/>
          </a:prstGeom>
          <a:noFill/>
        </p:spPr>
        <p:txBody>
          <a:bodyPr wrap="square">
            <a:spAutoFit/>
          </a:bodyPr>
          <a:lstStyle/>
          <a:p>
            <a:pPr algn="ctr"/>
            <a:r>
              <a:rPr sz="1000" b="0" i="0">
                <a:solidFill>
                  <a:srgbClr val="B0C4DE"/>
                </a:solidFill>
                <a:latin typeface="Arial"/>
              </a:rPr>
              <a:t>Sostenida por base de comparacion debil</a:t>
            </a:r>
          </a:p>
        </p:txBody>
      </p:sp>
      <p:sp>
        <p:nvSpPr>
          <p:cNvPr id="9" name="Rectangle 8"/>
          <p:cNvSpPr/>
          <p:nvPr/>
        </p:nvSpPr>
        <p:spPr>
          <a:xfrm>
            <a:off x="4937760" y="960120"/>
            <a:ext cx="3840480" cy="45720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937760" y="1051560"/>
            <a:ext cx="3840480" cy="731520"/>
          </a:xfrm>
          <a:prstGeom prst="rect">
            <a:avLst/>
          </a:prstGeom>
          <a:noFill/>
        </p:spPr>
        <p:txBody>
          <a:bodyPr wrap="square">
            <a:spAutoFit/>
          </a:bodyPr>
          <a:lstStyle/>
          <a:p>
            <a:pPr algn="ctr"/>
            <a:r>
              <a:rPr sz="1700" b="1" i="0">
                <a:solidFill>
                  <a:srgbClr val="FFFFFF"/>
                </a:solidFill>
                <a:latin typeface="Arial"/>
              </a:rPr>
              <a:t>VARIACIÓN MENSUAL
DESESTACIONALIZADA</a:t>
            </a:r>
          </a:p>
        </p:txBody>
      </p:sp>
      <p:sp>
        <p:nvSpPr>
          <p:cNvPr id="11" name="TextBox 10"/>
          <p:cNvSpPr txBox="1"/>
          <p:nvPr/>
        </p:nvSpPr>
        <p:spPr>
          <a:xfrm>
            <a:off x="4937760" y="1874519"/>
            <a:ext cx="3840480" cy="1463040"/>
          </a:xfrm>
          <a:prstGeom prst="rect">
            <a:avLst/>
          </a:prstGeom>
          <a:noFill/>
        </p:spPr>
        <p:txBody>
          <a:bodyPr wrap="square">
            <a:spAutoFit/>
          </a:bodyPr>
          <a:lstStyle/>
          <a:p>
            <a:pPr algn="ctr"/>
            <a:r>
              <a:rPr sz="7800" b="1" i="0">
                <a:solidFill>
                  <a:srgbClr val="B8952A"/>
                </a:solidFill>
                <a:latin typeface="Arial Black"/>
              </a:rPr>
              <a:t>-0,5%</a:t>
            </a:r>
          </a:p>
        </p:txBody>
      </p:sp>
      <p:sp>
        <p:nvSpPr>
          <p:cNvPr id="12" name="TextBox 11"/>
          <p:cNvSpPr txBox="1"/>
          <p:nvPr/>
        </p:nvSpPr>
        <p:spPr>
          <a:xfrm>
            <a:off x="4937760" y="3383280"/>
            <a:ext cx="3840480" cy="640080"/>
          </a:xfrm>
          <a:prstGeom prst="rect">
            <a:avLst/>
          </a:prstGeom>
          <a:noFill/>
        </p:spPr>
        <p:txBody>
          <a:bodyPr wrap="square">
            <a:spAutoFit/>
          </a:bodyPr>
          <a:lstStyle/>
          <a:p>
            <a:pPr algn="ctr"/>
            <a:r>
              <a:rPr sz="1400" b="0" i="0">
                <a:solidFill>
                  <a:srgbClr val="FFFFFF"/>
                </a:solidFill>
                <a:latin typeface="Arial"/>
              </a:rPr>
              <a:t>Segundo mes consecutivo
en caida</a:t>
            </a:r>
          </a:p>
        </p:txBody>
      </p:sp>
      <p:sp>
        <p:nvSpPr>
          <p:cNvPr id="13" name="TextBox 12"/>
          <p:cNvSpPr txBox="1"/>
          <p:nvPr/>
        </p:nvSpPr>
        <p:spPr>
          <a:xfrm>
            <a:off x="4937760" y="4069080"/>
            <a:ext cx="3840480" cy="365760"/>
          </a:xfrm>
          <a:prstGeom prst="rect">
            <a:avLst/>
          </a:prstGeom>
          <a:noFill/>
        </p:spPr>
        <p:txBody>
          <a:bodyPr wrap="square">
            <a:spAutoFit/>
          </a:bodyPr>
          <a:lstStyle/>
          <a:p>
            <a:pPr algn="ctr"/>
            <a:r>
              <a:rPr sz="1000" b="0" i="0">
                <a:solidFill>
                  <a:srgbClr val="F4A0A0"/>
                </a:solidFill>
                <a:latin typeface="Arial"/>
              </a:rPr>
              <a:t>La señal de corto plazo mas confiable</a:t>
            </a:r>
          </a:p>
        </p:txBody>
      </p:sp>
      <p:sp>
        <p:nvSpPr>
          <p:cNvPr id="14" name="TextBox 13"/>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+0,2% interanual es un espejismo estadístico. La economía real se mide mes a mes.»</a:t>
            </a:r>
          </a:p>
        </p:txBody>
      </p:sp>
      <p:pic>
        <p:nvPicPr>
          <p:cNvPr id="15" name="Picture 14"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6" name="TextBox 15"/>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48640"/>
          </a:xfrm>
          <a:prstGeom prst="rect">
            <a:avLst/>
          </a:prstGeom>
          <a:noFill/>
        </p:spPr>
        <p:txBody>
          <a:bodyPr wrap="square">
            <a:spAutoFit/>
          </a:bodyPr>
          <a:lstStyle/>
          <a:p>
            <a:pPr algn="ctr"/>
            <a:r>
              <a:rPr sz="2700" b="1" i="0">
                <a:solidFill>
                  <a:srgbClr val="FFFFFF"/>
                </a:solidFill>
                <a:latin typeface="Arial Black"/>
              </a:rPr>
              <a:t>EL ACUMULADO PIERDE FUERZA MES A MES</a:t>
            </a:r>
          </a:p>
        </p:txBody>
      </p:sp>
      <p:sp>
        <p:nvSpPr>
          <p:cNvPr id="4" name="TextBox 3"/>
          <p:cNvSpPr txBox="1"/>
          <p:nvPr/>
        </p:nvSpPr>
        <p:spPr>
          <a:xfrm>
            <a:off x="457200" y="868680"/>
            <a:ext cx="8229600" cy="1463040"/>
          </a:xfrm>
          <a:prstGeom prst="rect">
            <a:avLst/>
          </a:prstGeom>
          <a:noFill/>
        </p:spPr>
        <p:txBody>
          <a:bodyPr wrap="square">
            <a:spAutoFit/>
          </a:bodyPr>
          <a:lstStyle/>
          <a:p>
            <a:pPr algn="ctr"/>
            <a:r>
              <a:rPr sz="10000" b="1" i="0">
                <a:solidFill>
                  <a:srgbClr val="B8952A"/>
                </a:solidFill>
                <a:latin typeface="Arial Black"/>
              </a:rPr>
              <a:t>-0,6pp</a:t>
            </a:r>
          </a:p>
        </p:txBody>
      </p:sp>
      <p:sp>
        <p:nvSpPr>
          <p:cNvPr id="5" name="TextBox 4"/>
          <p:cNvSpPr txBox="1"/>
          <p:nvPr/>
        </p:nvSpPr>
        <p:spPr>
          <a:xfrm>
            <a:off x="457200" y="2331720"/>
            <a:ext cx="8229600" cy="548640"/>
          </a:xfrm>
          <a:prstGeom prst="rect">
            <a:avLst/>
          </a:prstGeom>
          <a:noFill/>
        </p:spPr>
        <p:txBody>
          <a:bodyPr wrap="square">
            <a:spAutoFit/>
          </a:bodyPr>
          <a:lstStyle/>
          <a:p>
            <a:pPr algn="ctr"/>
            <a:r>
              <a:rPr sz="1800" b="1" i="0">
                <a:solidFill>
                  <a:srgbClr val="FFFFFF"/>
                </a:solidFill>
                <a:latin typeface="Arial"/>
              </a:rPr>
              <a:t>de desaceleracion en el acumulado del año, en solo dos meses</a:t>
            </a:r>
          </a:p>
        </p:txBody>
      </p:sp>
      <p:sp>
        <p:nvSpPr>
          <p:cNvPr id="6" name="Rectangle 5"/>
          <p:cNvSpPr/>
          <p:nvPr/>
        </p:nvSpPr>
        <p:spPr>
          <a:xfrm>
            <a:off x="1280160" y="3246120"/>
            <a:ext cx="2011680" cy="173736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280160" y="3364992"/>
            <a:ext cx="2011680" cy="365760"/>
          </a:xfrm>
          <a:prstGeom prst="rect">
            <a:avLst/>
          </a:prstGeom>
          <a:noFill/>
        </p:spPr>
        <p:txBody>
          <a:bodyPr wrap="square">
            <a:spAutoFit/>
          </a:bodyPr>
          <a:lstStyle/>
          <a:p>
            <a:pPr algn="ctr"/>
            <a:r>
              <a:rPr sz="1300" b="1" i="0">
                <a:solidFill>
                  <a:srgbClr val="5B91CC"/>
                </a:solidFill>
                <a:latin typeface="Arial"/>
              </a:rPr>
              <a:t>MARZO</a:t>
            </a:r>
          </a:p>
        </p:txBody>
      </p:sp>
      <p:sp>
        <p:nvSpPr>
          <p:cNvPr id="8" name="TextBox 7"/>
          <p:cNvSpPr txBox="1"/>
          <p:nvPr/>
        </p:nvSpPr>
        <p:spPr>
          <a:xfrm>
            <a:off x="1280160" y="3703320"/>
            <a:ext cx="2011680" cy="685800"/>
          </a:xfrm>
          <a:prstGeom prst="rect">
            <a:avLst/>
          </a:prstGeom>
          <a:noFill/>
        </p:spPr>
        <p:txBody>
          <a:bodyPr wrap="square">
            <a:spAutoFit/>
          </a:bodyPr>
          <a:lstStyle/>
          <a:p>
            <a:pPr algn="ctr"/>
            <a:r>
              <a:rPr sz="3200" b="1" i="0">
                <a:solidFill>
                  <a:srgbClr val="B8952A"/>
                </a:solidFill>
                <a:latin typeface="Arial Black"/>
              </a:rPr>
              <a:t>+2,3%</a:t>
            </a:r>
          </a:p>
        </p:txBody>
      </p:sp>
      <p:sp>
        <p:nvSpPr>
          <p:cNvPr id="9" name="TextBox 8"/>
          <p:cNvSpPr txBox="1"/>
          <p:nvPr/>
        </p:nvSpPr>
        <p:spPr>
          <a:xfrm>
            <a:off x="1280160" y="4434840"/>
            <a:ext cx="2011680" cy="365760"/>
          </a:xfrm>
          <a:prstGeom prst="rect">
            <a:avLst/>
          </a:prstGeom>
          <a:noFill/>
        </p:spPr>
        <p:txBody>
          <a:bodyPr wrap="square">
            <a:spAutoFit/>
          </a:bodyPr>
          <a:lstStyle/>
          <a:p>
            <a:pPr algn="ctr"/>
            <a:r>
              <a:rPr sz="1100" b="0" i="0">
                <a:solidFill>
                  <a:srgbClr val="FFFFFF"/>
                </a:solidFill>
                <a:latin typeface="Arial"/>
              </a:rPr>
              <a:t>pico del año</a:t>
            </a:r>
          </a:p>
        </p:txBody>
      </p:sp>
      <p:sp>
        <p:nvSpPr>
          <p:cNvPr id="10" name="Rectangle 9"/>
          <p:cNvSpPr/>
          <p:nvPr/>
        </p:nvSpPr>
        <p:spPr>
          <a:xfrm>
            <a:off x="3566160" y="3246120"/>
            <a:ext cx="2011680" cy="173736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566160" y="3364992"/>
            <a:ext cx="2011680" cy="365760"/>
          </a:xfrm>
          <a:prstGeom prst="rect">
            <a:avLst/>
          </a:prstGeom>
          <a:noFill/>
        </p:spPr>
        <p:txBody>
          <a:bodyPr wrap="square">
            <a:spAutoFit/>
          </a:bodyPr>
          <a:lstStyle/>
          <a:p>
            <a:pPr algn="ctr"/>
            <a:r>
              <a:rPr sz="1300" b="1" i="0">
                <a:solidFill>
                  <a:srgbClr val="5B91CC"/>
                </a:solidFill>
                <a:latin typeface="Arial"/>
              </a:rPr>
              <a:t>ABRIL</a:t>
            </a:r>
          </a:p>
        </p:txBody>
      </p:sp>
      <p:sp>
        <p:nvSpPr>
          <p:cNvPr id="12" name="TextBox 11"/>
          <p:cNvSpPr txBox="1"/>
          <p:nvPr/>
        </p:nvSpPr>
        <p:spPr>
          <a:xfrm>
            <a:off x="3566160" y="3703320"/>
            <a:ext cx="2011680" cy="685800"/>
          </a:xfrm>
          <a:prstGeom prst="rect">
            <a:avLst/>
          </a:prstGeom>
          <a:noFill/>
        </p:spPr>
        <p:txBody>
          <a:bodyPr wrap="square">
            <a:spAutoFit/>
          </a:bodyPr>
          <a:lstStyle/>
          <a:p>
            <a:pPr algn="ctr"/>
            <a:r>
              <a:rPr sz="3200" b="1" i="0">
                <a:solidFill>
                  <a:srgbClr val="B8952A"/>
                </a:solidFill>
                <a:latin typeface="Arial Black"/>
              </a:rPr>
              <a:t>+2,2%</a:t>
            </a:r>
          </a:p>
        </p:txBody>
      </p:sp>
      <p:sp>
        <p:nvSpPr>
          <p:cNvPr id="13" name="TextBox 12"/>
          <p:cNvSpPr txBox="1"/>
          <p:nvPr/>
        </p:nvSpPr>
        <p:spPr>
          <a:xfrm>
            <a:off x="3566160" y="4434840"/>
            <a:ext cx="2011680" cy="365760"/>
          </a:xfrm>
          <a:prstGeom prst="rect">
            <a:avLst/>
          </a:prstGeom>
          <a:noFill/>
        </p:spPr>
        <p:txBody>
          <a:bodyPr wrap="square">
            <a:spAutoFit/>
          </a:bodyPr>
          <a:lstStyle/>
          <a:p>
            <a:pPr algn="ctr"/>
            <a:r>
              <a:rPr sz="1100" b="0" i="0">
                <a:solidFill>
                  <a:srgbClr val="FFFFFF"/>
                </a:solidFill>
                <a:latin typeface="Arial"/>
              </a:rPr>
              <a:t>-0,1pp</a:t>
            </a:r>
          </a:p>
        </p:txBody>
      </p:sp>
      <p:sp>
        <p:nvSpPr>
          <p:cNvPr id="14" name="Rectangle 13"/>
          <p:cNvSpPr/>
          <p:nvPr/>
        </p:nvSpPr>
        <p:spPr>
          <a:xfrm>
            <a:off x="5852160" y="3246120"/>
            <a:ext cx="2011680" cy="173736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852160" y="3364992"/>
            <a:ext cx="2011680" cy="365760"/>
          </a:xfrm>
          <a:prstGeom prst="rect">
            <a:avLst/>
          </a:prstGeom>
          <a:noFill/>
        </p:spPr>
        <p:txBody>
          <a:bodyPr wrap="square">
            <a:spAutoFit/>
          </a:bodyPr>
          <a:lstStyle/>
          <a:p>
            <a:pPr algn="ctr"/>
            <a:r>
              <a:rPr sz="1300" b="1" i="0">
                <a:solidFill>
                  <a:srgbClr val="5B91CC"/>
                </a:solidFill>
                <a:latin typeface="Arial"/>
              </a:rPr>
              <a:t>MAYO</a:t>
            </a:r>
          </a:p>
        </p:txBody>
      </p:sp>
      <p:sp>
        <p:nvSpPr>
          <p:cNvPr id="16" name="TextBox 15"/>
          <p:cNvSpPr txBox="1"/>
          <p:nvPr/>
        </p:nvSpPr>
        <p:spPr>
          <a:xfrm>
            <a:off x="5852160" y="3703320"/>
            <a:ext cx="2011680" cy="685800"/>
          </a:xfrm>
          <a:prstGeom prst="rect">
            <a:avLst/>
          </a:prstGeom>
          <a:noFill/>
        </p:spPr>
        <p:txBody>
          <a:bodyPr wrap="square">
            <a:spAutoFit/>
          </a:bodyPr>
          <a:lstStyle/>
          <a:p>
            <a:pPr algn="ctr"/>
            <a:r>
              <a:rPr sz="3200" b="1" i="0">
                <a:solidFill>
                  <a:srgbClr val="B8952A"/>
                </a:solidFill>
                <a:latin typeface="Arial Black"/>
              </a:rPr>
              <a:t>+1,7%</a:t>
            </a:r>
          </a:p>
        </p:txBody>
      </p:sp>
      <p:sp>
        <p:nvSpPr>
          <p:cNvPr id="17" name="TextBox 16"/>
          <p:cNvSpPr txBox="1"/>
          <p:nvPr/>
        </p:nvSpPr>
        <p:spPr>
          <a:xfrm>
            <a:off x="5852160" y="4434840"/>
            <a:ext cx="2011680" cy="365760"/>
          </a:xfrm>
          <a:prstGeom prst="rect">
            <a:avLst/>
          </a:prstGeom>
          <a:noFill/>
        </p:spPr>
        <p:txBody>
          <a:bodyPr wrap="square">
            <a:spAutoFit/>
          </a:bodyPr>
          <a:lstStyle/>
          <a:p>
            <a:pPr algn="ctr"/>
            <a:r>
              <a:rPr sz="1100" b="0" i="0">
                <a:solidFill>
                  <a:srgbClr val="FFFFFF"/>
                </a:solidFill>
                <a:latin typeface="Arial"/>
              </a:rPr>
              <a:t>-0,5pp</a:t>
            </a:r>
          </a:p>
        </p:txBody>
      </p:sp>
      <p:sp>
        <p:nvSpPr>
          <p:cNvPr id="18" name="TextBox 17"/>
          <p:cNvSpPr txBox="1"/>
          <p:nvPr/>
        </p:nvSpPr>
        <p:spPr>
          <a:xfrm>
            <a:off x="457200" y="5257800"/>
            <a:ext cx="8229600" cy="502920"/>
          </a:xfrm>
          <a:prstGeom prst="rect">
            <a:avLst/>
          </a:prstGeom>
          <a:noFill/>
        </p:spPr>
        <p:txBody>
          <a:bodyPr wrap="square">
            <a:spAutoFit/>
          </a:bodyPr>
          <a:lstStyle/>
          <a:p>
            <a:pPr algn="ctr"/>
            <a:r>
              <a:rPr sz="1200" b="0" i="1">
                <a:solidFill>
                  <a:srgbClr val="5B91CC"/>
                </a:solidFill>
                <a:latin typeface="Arial"/>
              </a:rPr>
              <a:t>Si el ritmo de perdida se mantiene, el acumulado se acerca a terreno neutro hacia el tercer trimestre.</a:t>
            </a:r>
          </a:p>
        </p:txBody>
      </p:sp>
      <p:sp>
        <p:nvSpPr>
          <p:cNvPr id="19" name="TextBox 18"/>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+0,2% interanual es un espejismo estadístico. La economía real se mide mes a mes.»</a:t>
            </a:r>
          </a:p>
        </p:txBody>
      </p:sp>
      <p:pic>
        <p:nvPicPr>
          <p:cNvPr id="20" name="Picture 19"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700" b="1" i="0">
                <a:solidFill>
                  <a:srgbClr val="17253D"/>
                </a:solidFill>
                <a:latin typeface="Arial Black"/>
              </a:rPr>
              <a:t>DOS DE TRES MESES EN ROJO</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La serie mensual desestacionalizada muestra la perdida de impulso real</a:t>
            </a:r>
          </a:p>
        </p:txBody>
      </p:sp>
      <p:pic>
        <p:nvPicPr>
          <p:cNvPr id="5" name="Picture 4" descr="emae_mayo_2026_serie_mensual.png"/>
          <p:cNvPicPr>
            <a:picLocks noChangeAspect="1"/>
          </p:cNvPicPr>
          <p:nvPr/>
        </p:nvPicPr>
        <p:blipFill>
          <a:blip r:embed="rId2"/>
          <a:stretch>
            <a:fillRect/>
          </a:stretch>
        </p:blipFill>
        <p:spPr>
          <a:xfrm>
            <a:off x="548640" y="1143000"/>
            <a:ext cx="8046720" cy="466344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+0,2% interanual es un espejismo estadístico. La economía real se mide mes a mes.»</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4572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0" y="0"/>
            <a:ext cx="4572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320040"/>
            <a:ext cx="3840480" cy="1097280"/>
          </a:xfrm>
          <a:prstGeom prst="rect">
            <a:avLst/>
          </a:prstGeom>
          <a:noFill/>
        </p:spPr>
        <p:txBody>
          <a:bodyPr wrap="square">
            <a:spAutoFit/>
          </a:bodyPr>
          <a:lstStyle/>
          <a:p>
            <a:pPr algn="ctr"/>
            <a:r>
              <a:rPr sz="2800" b="1" i="0">
                <a:solidFill>
                  <a:srgbClr val="FFFFFF"/>
                </a:solidFill>
                <a:latin typeface="Arial Black"/>
              </a:rPr>
              <a:t>DOS ECONOMÍAS
EN UNA</a:t>
            </a:r>
          </a:p>
        </p:txBody>
      </p:sp>
      <p:sp>
        <p:nvSpPr>
          <p:cNvPr id="5" name="TextBox 4"/>
          <p:cNvSpPr txBox="1"/>
          <p:nvPr/>
        </p:nvSpPr>
        <p:spPr>
          <a:xfrm>
            <a:off x="274320" y="1554480"/>
            <a:ext cx="3840480" cy="457200"/>
          </a:xfrm>
          <a:prstGeom prst="rect">
            <a:avLst/>
          </a:prstGeom>
          <a:noFill/>
        </p:spPr>
        <p:txBody>
          <a:bodyPr wrap="square">
            <a:spAutoFit/>
          </a:bodyPr>
          <a:lstStyle/>
          <a:p>
            <a:pPr algn="ctr"/>
            <a:r>
              <a:rPr sz="1800" b="1" i="0">
                <a:solidFill>
                  <a:srgbClr val="B8952A"/>
                </a:solidFill>
                <a:latin typeface="Arial"/>
              </a:rPr>
              <a:t>SUBEN</a:t>
            </a:r>
          </a:p>
        </p:txBody>
      </p:sp>
      <p:sp>
        <p:nvSpPr>
          <p:cNvPr id="6" name="TextBox 5"/>
          <p:cNvSpPr txBox="1"/>
          <p:nvPr/>
        </p:nvSpPr>
        <p:spPr>
          <a:xfrm>
            <a:off x="457200" y="2148840"/>
            <a:ext cx="2377440" cy="457200"/>
          </a:xfrm>
          <a:prstGeom prst="rect">
            <a:avLst/>
          </a:prstGeom>
          <a:noFill/>
        </p:spPr>
        <p:txBody>
          <a:bodyPr wrap="square">
            <a:spAutoFit/>
          </a:bodyPr>
          <a:lstStyle/>
          <a:p>
            <a:pPr algn="l"/>
            <a:r>
              <a:rPr sz="1400" b="0" i="0">
                <a:solidFill>
                  <a:srgbClr val="FFFFFF"/>
                </a:solidFill>
                <a:latin typeface="Arial"/>
              </a:rPr>
              <a:t>Minería</a:t>
            </a:r>
          </a:p>
        </p:txBody>
      </p:sp>
      <p:sp>
        <p:nvSpPr>
          <p:cNvPr id="7" name="TextBox 6"/>
          <p:cNvSpPr txBox="1"/>
          <p:nvPr/>
        </p:nvSpPr>
        <p:spPr>
          <a:xfrm>
            <a:off x="2743200" y="2148840"/>
            <a:ext cx="1188720" cy="457200"/>
          </a:xfrm>
          <a:prstGeom prst="rect">
            <a:avLst/>
          </a:prstGeom>
          <a:noFill/>
        </p:spPr>
        <p:txBody>
          <a:bodyPr wrap="square">
            <a:spAutoFit/>
          </a:bodyPr>
          <a:lstStyle/>
          <a:p>
            <a:pPr algn="r"/>
            <a:r>
              <a:rPr sz="1500" b="1" i="0">
                <a:solidFill>
                  <a:srgbClr val="90C990"/>
                </a:solidFill>
                <a:latin typeface="Arial"/>
              </a:rPr>
              <a:t>+15,7%</a:t>
            </a:r>
          </a:p>
        </p:txBody>
      </p:sp>
      <p:sp>
        <p:nvSpPr>
          <p:cNvPr id="8" name="TextBox 7"/>
          <p:cNvSpPr txBox="1"/>
          <p:nvPr/>
        </p:nvSpPr>
        <p:spPr>
          <a:xfrm>
            <a:off x="457200" y="2715768"/>
            <a:ext cx="2377440" cy="457200"/>
          </a:xfrm>
          <a:prstGeom prst="rect">
            <a:avLst/>
          </a:prstGeom>
          <a:noFill/>
        </p:spPr>
        <p:txBody>
          <a:bodyPr wrap="square">
            <a:spAutoFit/>
          </a:bodyPr>
          <a:lstStyle/>
          <a:p>
            <a:pPr algn="l"/>
            <a:r>
              <a:rPr sz="1400" b="0" i="0">
                <a:solidFill>
                  <a:srgbClr val="FFFFFF"/>
                </a:solidFill>
                <a:latin typeface="Arial"/>
              </a:rPr>
              <a:t>Electricidad, gas y agua</a:t>
            </a:r>
          </a:p>
        </p:txBody>
      </p:sp>
      <p:sp>
        <p:nvSpPr>
          <p:cNvPr id="9" name="TextBox 8"/>
          <p:cNvSpPr txBox="1"/>
          <p:nvPr/>
        </p:nvSpPr>
        <p:spPr>
          <a:xfrm>
            <a:off x="2743200" y="2715768"/>
            <a:ext cx="1188720" cy="457200"/>
          </a:xfrm>
          <a:prstGeom prst="rect">
            <a:avLst/>
          </a:prstGeom>
          <a:noFill/>
        </p:spPr>
        <p:txBody>
          <a:bodyPr wrap="square">
            <a:spAutoFit/>
          </a:bodyPr>
          <a:lstStyle/>
          <a:p>
            <a:pPr algn="r"/>
            <a:r>
              <a:rPr sz="1500" b="1" i="0">
                <a:solidFill>
                  <a:srgbClr val="90C990"/>
                </a:solidFill>
                <a:latin typeface="Arial"/>
              </a:rPr>
              <a:t>+8,0%</a:t>
            </a:r>
          </a:p>
        </p:txBody>
      </p:sp>
      <p:sp>
        <p:nvSpPr>
          <p:cNvPr id="10" name="TextBox 9"/>
          <p:cNvSpPr txBox="1"/>
          <p:nvPr/>
        </p:nvSpPr>
        <p:spPr>
          <a:xfrm>
            <a:off x="457200" y="3282696"/>
            <a:ext cx="2377440" cy="457200"/>
          </a:xfrm>
          <a:prstGeom prst="rect">
            <a:avLst/>
          </a:prstGeom>
          <a:noFill/>
        </p:spPr>
        <p:txBody>
          <a:bodyPr wrap="square">
            <a:spAutoFit/>
          </a:bodyPr>
          <a:lstStyle/>
          <a:p>
            <a:pPr algn="l"/>
            <a:r>
              <a:rPr sz="1400" b="0" i="0">
                <a:solidFill>
                  <a:srgbClr val="FFFFFF"/>
                </a:solidFill>
                <a:latin typeface="Arial"/>
              </a:rPr>
              <a:t>Agro</a:t>
            </a:r>
          </a:p>
        </p:txBody>
      </p:sp>
      <p:sp>
        <p:nvSpPr>
          <p:cNvPr id="11" name="TextBox 10"/>
          <p:cNvSpPr txBox="1"/>
          <p:nvPr/>
        </p:nvSpPr>
        <p:spPr>
          <a:xfrm>
            <a:off x="2743200" y="3282696"/>
            <a:ext cx="1188720" cy="457200"/>
          </a:xfrm>
          <a:prstGeom prst="rect">
            <a:avLst/>
          </a:prstGeom>
          <a:noFill/>
        </p:spPr>
        <p:txBody>
          <a:bodyPr wrap="square">
            <a:spAutoFit/>
          </a:bodyPr>
          <a:lstStyle/>
          <a:p>
            <a:pPr algn="r"/>
            <a:r>
              <a:rPr sz="1500" b="1" i="0">
                <a:solidFill>
                  <a:srgbClr val="90C990"/>
                </a:solidFill>
                <a:latin typeface="Arial"/>
              </a:rPr>
              <a:t>+4,6%</a:t>
            </a:r>
          </a:p>
        </p:txBody>
      </p:sp>
      <p:sp>
        <p:nvSpPr>
          <p:cNvPr id="12" name="TextBox 11"/>
          <p:cNvSpPr txBox="1"/>
          <p:nvPr/>
        </p:nvSpPr>
        <p:spPr>
          <a:xfrm>
            <a:off x="274320" y="3977639"/>
            <a:ext cx="3840480" cy="548640"/>
          </a:xfrm>
          <a:prstGeom prst="rect">
            <a:avLst/>
          </a:prstGeom>
          <a:noFill/>
        </p:spPr>
        <p:txBody>
          <a:bodyPr wrap="square">
            <a:spAutoFit/>
          </a:bodyPr>
          <a:lstStyle/>
          <a:p>
            <a:pPr algn="ctr"/>
            <a:r>
              <a:rPr sz="1100" b="0" i="1">
                <a:solidFill>
                  <a:srgbClr val="5B91CC"/>
                </a:solidFill>
                <a:latin typeface="Arial"/>
              </a:rPr>
              <a:t>Motores estacionales / de inversión — no de consumo</a:t>
            </a:r>
          </a:p>
        </p:txBody>
      </p:sp>
      <p:sp>
        <p:nvSpPr>
          <p:cNvPr id="13" name="TextBox 12"/>
          <p:cNvSpPr txBox="1"/>
          <p:nvPr/>
        </p:nvSpPr>
        <p:spPr>
          <a:xfrm>
            <a:off x="4754880" y="320040"/>
            <a:ext cx="4023360" cy="457200"/>
          </a:xfrm>
          <a:prstGeom prst="rect">
            <a:avLst/>
          </a:prstGeom>
          <a:noFill/>
        </p:spPr>
        <p:txBody>
          <a:bodyPr wrap="square">
            <a:spAutoFit/>
          </a:bodyPr>
          <a:lstStyle/>
          <a:p>
            <a:pPr algn="l"/>
            <a:r>
              <a:rPr sz="1800" b="1" i="0">
                <a:solidFill>
                  <a:srgbClr val="C00000"/>
                </a:solidFill>
                <a:latin typeface="Arial"/>
              </a:rPr>
              <a:t>CAEN</a:t>
            </a:r>
          </a:p>
        </p:txBody>
      </p:sp>
      <p:sp>
        <p:nvSpPr>
          <p:cNvPr id="14" name="TextBox 13"/>
          <p:cNvSpPr txBox="1"/>
          <p:nvPr/>
        </p:nvSpPr>
        <p:spPr>
          <a:xfrm>
            <a:off x="4754880" y="914400"/>
            <a:ext cx="2560320" cy="457200"/>
          </a:xfrm>
          <a:prstGeom prst="rect">
            <a:avLst/>
          </a:prstGeom>
          <a:noFill/>
        </p:spPr>
        <p:txBody>
          <a:bodyPr wrap="square">
            <a:spAutoFit/>
          </a:bodyPr>
          <a:lstStyle/>
          <a:p>
            <a:pPr algn="l"/>
            <a:r>
              <a:rPr sz="1300" b="0" i="0">
                <a:solidFill>
                  <a:srgbClr val="17253D"/>
                </a:solidFill>
                <a:latin typeface="Arial"/>
              </a:rPr>
              <a:t>Industria manufacturera</a:t>
            </a:r>
          </a:p>
        </p:txBody>
      </p:sp>
      <p:sp>
        <p:nvSpPr>
          <p:cNvPr id="15" name="TextBox 14"/>
          <p:cNvSpPr txBox="1"/>
          <p:nvPr/>
        </p:nvSpPr>
        <p:spPr>
          <a:xfrm>
            <a:off x="7315200" y="914400"/>
            <a:ext cx="1097280" cy="457200"/>
          </a:xfrm>
          <a:prstGeom prst="rect">
            <a:avLst/>
          </a:prstGeom>
          <a:noFill/>
        </p:spPr>
        <p:txBody>
          <a:bodyPr wrap="square">
            <a:spAutoFit/>
          </a:bodyPr>
          <a:lstStyle/>
          <a:p>
            <a:pPr algn="r"/>
            <a:r>
              <a:rPr sz="1400" b="1" i="0">
                <a:solidFill>
                  <a:srgbClr val="C00000"/>
                </a:solidFill>
                <a:latin typeface="Arial"/>
              </a:rPr>
              <a:t>-5,6%</a:t>
            </a:r>
          </a:p>
        </p:txBody>
      </p:sp>
      <p:sp>
        <p:nvSpPr>
          <p:cNvPr id="16" name="TextBox 15"/>
          <p:cNvSpPr txBox="1"/>
          <p:nvPr/>
        </p:nvSpPr>
        <p:spPr>
          <a:xfrm>
            <a:off x="4754880" y="1481328"/>
            <a:ext cx="2560320" cy="457200"/>
          </a:xfrm>
          <a:prstGeom prst="rect">
            <a:avLst/>
          </a:prstGeom>
          <a:noFill/>
        </p:spPr>
        <p:txBody>
          <a:bodyPr wrap="square">
            <a:spAutoFit/>
          </a:bodyPr>
          <a:lstStyle/>
          <a:p>
            <a:pPr algn="l"/>
            <a:r>
              <a:rPr sz="1300" b="0" i="0">
                <a:solidFill>
                  <a:srgbClr val="17253D"/>
                </a:solidFill>
                <a:latin typeface="Arial"/>
              </a:rPr>
              <a:t>Comercio</a:t>
            </a:r>
          </a:p>
        </p:txBody>
      </p:sp>
      <p:sp>
        <p:nvSpPr>
          <p:cNvPr id="17" name="TextBox 16"/>
          <p:cNvSpPr txBox="1"/>
          <p:nvPr/>
        </p:nvSpPr>
        <p:spPr>
          <a:xfrm>
            <a:off x="7315200" y="1481328"/>
            <a:ext cx="1097280" cy="457200"/>
          </a:xfrm>
          <a:prstGeom prst="rect">
            <a:avLst/>
          </a:prstGeom>
          <a:noFill/>
        </p:spPr>
        <p:txBody>
          <a:bodyPr wrap="square">
            <a:spAutoFit/>
          </a:bodyPr>
          <a:lstStyle/>
          <a:p>
            <a:pPr algn="r"/>
            <a:r>
              <a:rPr sz="1400" b="1" i="0">
                <a:solidFill>
                  <a:srgbClr val="C00000"/>
                </a:solidFill>
                <a:latin typeface="Arial"/>
              </a:rPr>
              <a:t>-4,3%</a:t>
            </a:r>
          </a:p>
        </p:txBody>
      </p:sp>
      <p:sp>
        <p:nvSpPr>
          <p:cNvPr id="18" name="TextBox 17"/>
          <p:cNvSpPr txBox="1"/>
          <p:nvPr/>
        </p:nvSpPr>
        <p:spPr>
          <a:xfrm>
            <a:off x="4754880" y="2048256"/>
            <a:ext cx="2560320" cy="457200"/>
          </a:xfrm>
          <a:prstGeom prst="rect">
            <a:avLst/>
          </a:prstGeom>
          <a:noFill/>
        </p:spPr>
        <p:txBody>
          <a:bodyPr wrap="square">
            <a:spAutoFit/>
          </a:bodyPr>
          <a:lstStyle/>
          <a:p>
            <a:pPr algn="l"/>
            <a:r>
              <a:rPr sz="1300" b="0" i="0">
                <a:solidFill>
                  <a:srgbClr val="17253D"/>
                </a:solidFill>
                <a:latin typeface="Arial"/>
              </a:rPr>
              <a:t>Hoteles y restaurantes</a:t>
            </a:r>
          </a:p>
        </p:txBody>
      </p:sp>
      <p:sp>
        <p:nvSpPr>
          <p:cNvPr id="19" name="TextBox 18"/>
          <p:cNvSpPr txBox="1"/>
          <p:nvPr/>
        </p:nvSpPr>
        <p:spPr>
          <a:xfrm>
            <a:off x="7315200" y="2048256"/>
            <a:ext cx="1097280" cy="457200"/>
          </a:xfrm>
          <a:prstGeom prst="rect">
            <a:avLst/>
          </a:prstGeom>
          <a:noFill/>
        </p:spPr>
        <p:txBody>
          <a:bodyPr wrap="square">
            <a:spAutoFit/>
          </a:bodyPr>
          <a:lstStyle/>
          <a:p>
            <a:pPr algn="r"/>
            <a:r>
              <a:rPr sz="1400" b="1" i="0">
                <a:solidFill>
                  <a:srgbClr val="C00000"/>
                </a:solidFill>
                <a:latin typeface="Arial"/>
              </a:rPr>
              <a:t>-1,8%</a:t>
            </a:r>
          </a:p>
        </p:txBody>
      </p:sp>
      <p:sp>
        <p:nvSpPr>
          <p:cNvPr id="20" name="TextBox 19"/>
          <p:cNvSpPr txBox="1"/>
          <p:nvPr/>
        </p:nvSpPr>
        <p:spPr>
          <a:xfrm>
            <a:off x="4754880" y="2615184"/>
            <a:ext cx="2560320" cy="457200"/>
          </a:xfrm>
          <a:prstGeom prst="rect">
            <a:avLst/>
          </a:prstGeom>
          <a:noFill/>
        </p:spPr>
        <p:txBody>
          <a:bodyPr wrap="square">
            <a:spAutoFit/>
          </a:bodyPr>
          <a:lstStyle/>
          <a:p>
            <a:pPr algn="l"/>
            <a:r>
              <a:rPr sz="1300" b="0" i="0">
                <a:solidFill>
                  <a:srgbClr val="17253D"/>
                </a:solidFill>
                <a:latin typeface="Arial"/>
              </a:rPr>
              <a:t>Pesca</a:t>
            </a:r>
          </a:p>
        </p:txBody>
      </p:sp>
      <p:sp>
        <p:nvSpPr>
          <p:cNvPr id="21" name="TextBox 20"/>
          <p:cNvSpPr txBox="1"/>
          <p:nvPr/>
        </p:nvSpPr>
        <p:spPr>
          <a:xfrm>
            <a:off x="7315200" y="2615184"/>
            <a:ext cx="1097280" cy="457200"/>
          </a:xfrm>
          <a:prstGeom prst="rect">
            <a:avLst/>
          </a:prstGeom>
          <a:noFill/>
        </p:spPr>
        <p:txBody>
          <a:bodyPr wrap="square">
            <a:spAutoFit/>
          </a:bodyPr>
          <a:lstStyle/>
          <a:p>
            <a:pPr algn="r"/>
            <a:r>
              <a:rPr sz="1400" b="1" i="0">
                <a:solidFill>
                  <a:srgbClr val="C00000"/>
                </a:solidFill>
                <a:latin typeface="Arial"/>
              </a:rPr>
              <a:t>-29,3%</a:t>
            </a:r>
          </a:p>
        </p:txBody>
      </p:sp>
      <p:sp>
        <p:nvSpPr>
          <p:cNvPr id="22" name="TextBox 21"/>
          <p:cNvSpPr txBox="1"/>
          <p:nvPr/>
        </p:nvSpPr>
        <p:spPr>
          <a:xfrm>
            <a:off x="4754880" y="3383280"/>
            <a:ext cx="3840480" cy="548640"/>
          </a:xfrm>
          <a:prstGeom prst="rect">
            <a:avLst/>
          </a:prstGeom>
          <a:noFill/>
        </p:spPr>
        <p:txBody>
          <a:bodyPr wrap="square">
            <a:spAutoFit/>
          </a:bodyPr>
          <a:lstStyle/>
          <a:p>
            <a:pPr algn="l"/>
            <a:r>
              <a:rPr sz="1100" b="0" i="1">
                <a:solidFill>
                  <a:srgbClr val="2E6CB8"/>
                </a:solidFill>
                <a:latin typeface="Arial"/>
              </a:rPr>
              <a:t>Los mas ligados al consumo interno de los hogares</a:t>
            </a:r>
          </a:p>
        </p:txBody>
      </p:sp>
      <p:sp>
        <p:nvSpPr>
          <p:cNvPr id="23" name="TextBox 22"/>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+0,2% interanual es un espejismo estadístico. La economía real se mide mes a mes.»</a:t>
            </a:r>
          </a:p>
        </p:txBody>
      </p:sp>
      <p:pic>
        <p:nvPicPr>
          <p:cNvPr id="24" name="Picture 23"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64592"/>
            <a:ext cx="8412480" cy="457200"/>
          </a:xfrm>
          <a:prstGeom prst="rect">
            <a:avLst/>
          </a:prstGeom>
          <a:noFill/>
        </p:spPr>
        <p:txBody>
          <a:bodyPr wrap="square">
            <a:spAutoFit/>
          </a:bodyPr>
          <a:lstStyle/>
          <a:p>
            <a:pPr algn="ctr"/>
            <a:r>
              <a:rPr sz="2500" b="1" i="0">
                <a:solidFill>
                  <a:srgbClr val="17253D"/>
                </a:solidFill>
                <a:latin typeface="Arial Black"/>
              </a:rPr>
              <a:t>LOS 15 SECTORES DEL EMAE</a:t>
            </a:r>
          </a:p>
        </p:txBody>
      </p:sp>
      <p:sp>
        <p:nvSpPr>
          <p:cNvPr id="4" name="TextBox 3"/>
          <p:cNvSpPr txBox="1"/>
          <p:nvPr/>
        </p:nvSpPr>
        <p:spPr>
          <a:xfrm>
            <a:off x="365760" y="621792"/>
            <a:ext cx="8412480" cy="292608"/>
          </a:xfrm>
          <a:prstGeom prst="rect">
            <a:avLst/>
          </a:prstGeom>
          <a:noFill/>
        </p:spPr>
        <p:txBody>
          <a:bodyPr wrap="square">
            <a:spAutoFit/>
          </a:bodyPr>
          <a:lstStyle/>
          <a:p>
            <a:pPr algn="ctr"/>
            <a:r>
              <a:rPr sz="1200" b="0" i="0">
                <a:solidFill>
                  <a:srgbClr val="2E6CB8"/>
                </a:solidFill>
                <a:latin typeface="Arial"/>
              </a:rPr>
              <a:t>8 suben, 7 caen — pero el peso relativo cuenta la historia real</a:t>
            </a:r>
          </a:p>
        </p:txBody>
      </p:sp>
      <p:pic>
        <p:nvPicPr>
          <p:cNvPr id="5" name="Picture 4" descr="emae_mayo_2026_sectores.png"/>
          <p:cNvPicPr>
            <a:picLocks noChangeAspect="1"/>
          </p:cNvPicPr>
          <p:nvPr/>
        </p:nvPicPr>
        <p:blipFill>
          <a:blip r:embed="rId2"/>
          <a:stretch>
            <a:fillRect/>
          </a:stretch>
        </p:blipFill>
        <p:spPr>
          <a:xfrm>
            <a:off x="685800" y="960120"/>
            <a:ext cx="7772400" cy="489204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+0,2% interanual es un espejismo estadístico. La economía real se mide mes a mes.»</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400" b="1" i="0">
                <a:solidFill>
                  <a:srgbClr val="17253D"/>
                </a:solidFill>
                <a:latin typeface="Arial Black"/>
              </a:rPr>
              <a:t>LO QUE DICEN LOS QUE MIRAN LOS NÚMEROS</a:t>
            </a:r>
          </a:p>
        </p:txBody>
      </p:sp>
      <p:sp>
        <p:nvSpPr>
          <p:cNvPr id="4" name="Rectangle 3"/>
          <p:cNvSpPr/>
          <p:nvPr/>
        </p:nvSpPr>
        <p:spPr>
          <a:xfrm>
            <a:off x="320040" y="1051560"/>
            <a:ext cx="2606040" cy="448056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20040" y="1188720"/>
            <a:ext cx="2606040" cy="502920"/>
          </a:xfrm>
          <a:prstGeom prst="rect">
            <a:avLst/>
          </a:prstGeom>
          <a:noFill/>
        </p:spPr>
        <p:txBody>
          <a:bodyPr wrap="square">
            <a:spAutoFit/>
          </a:bodyPr>
          <a:lstStyle/>
          <a:p>
            <a:pPr algn="ctr"/>
            <a:r>
              <a:rPr sz="1400" b="1" i="0">
                <a:solidFill>
                  <a:srgbClr val="FFFFFF"/>
                </a:solidFill>
                <a:latin typeface="Arial"/>
              </a:rPr>
              <a:t>LUIS CAPUTO</a:t>
            </a:r>
          </a:p>
        </p:txBody>
      </p:sp>
      <p:sp>
        <p:nvSpPr>
          <p:cNvPr id="6" name="TextBox 5"/>
          <p:cNvSpPr txBox="1"/>
          <p:nvPr/>
        </p:nvSpPr>
        <p:spPr>
          <a:xfrm>
            <a:off x="320040" y="1645920"/>
            <a:ext cx="2606040" cy="365760"/>
          </a:xfrm>
          <a:prstGeom prst="rect">
            <a:avLst/>
          </a:prstGeom>
          <a:noFill/>
        </p:spPr>
        <p:txBody>
          <a:bodyPr wrap="square">
            <a:spAutoFit/>
          </a:bodyPr>
          <a:lstStyle/>
          <a:p>
            <a:pPr algn="ctr"/>
            <a:r>
              <a:rPr sz="1100" b="0" i="1">
                <a:solidFill>
                  <a:srgbClr val="E8E8E8"/>
                </a:solidFill>
                <a:latin typeface="Arial"/>
              </a:rPr>
              <a:t>Ministro de Economía</a:t>
            </a:r>
          </a:p>
        </p:txBody>
      </p:sp>
      <p:sp>
        <p:nvSpPr>
          <p:cNvPr id="7" name="TextBox 6"/>
          <p:cNvSpPr txBox="1"/>
          <p:nvPr/>
        </p:nvSpPr>
        <p:spPr>
          <a:xfrm>
            <a:off x="320040" y="2377440"/>
            <a:ext cx="2606040" cy="2377440"/>
          </a:xfrm>
          <a:prstGeom prst="rect">
            <a:avLst/>
          </a:prstGeom>
          <a:noFill/>
        </p:spPr>
        <p:txBody>
          <a:bodyPr wrap="square">
            <a:spAutoFit/>
          </a:bodyPr>
          <a:lstStyle/>
          <a:p>
            <a:pPr algn="ctr"/>
            <a:r>
              <a:rPr sz="1400" b="1" i="0">
                <a:solidFill>
                  <a:srgbClr val="FFFFFF"/>
                </a:solidFill>
                <a:latin typeface="Arial"/>
              </a:rPr>
              <a:t>"Acumuló un crecimiento de 1,7% en los primeros cinco meses"</a:t>
            </a:r>
          </a:p>
        </p:txBody>
      </p:sp>
      <p:sp>
        <p:nvSpPr>
          <p:cNvPr id="8" name="Rectangle 7"/>
          <p:cNvSpPr/>
          <p:nvPr/>
        </p:nvSpPr>
        <p:spPr>
          <a:xfrm>
            <a:off x="3246120" y="1051560"/>
            <a:ext cx="2606040" cy="448056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46120" y="1188720"/>
            <a:ext cx="2606040" cy="502920"/>
          </a:xfrm>
          <a:prstGeom prst="rect">
            <a:avLst/>
          </a:prstGeom>
          <a:noFill/>
        </p:spPr>
        <p:txBody>
          <a:bodyPr wrap="square">
            <a:spAutoFit/>
          </a:bodyPr>
          <a:lstStyle/>
          <a:p>
            <a:pPr algn="ctr"/>
            <a:r>
              <a:rPr sz="1400" b="1" i="0">
                <a:solidFill>
                  <a:srgbClr val="FFFFFF"/>
                </a:solidFill>
                <a:latin typeface="Arial"/>
              </a:rPr>
              <a:t>GONZALO CARRERA</a:t>
            </a:r>
          </a:p>
        </p:txBody>
      </p:sp>
      <p:sp>
        <p:nvSpPr>
          <p:cNvPr id="10" name="TextBox 9"/>
          <p:cNvSpPr txBox="1"/>
          <p:nvPr/>
        </p:nvSpPr>
        <p:spPr>
          <a:xfrm>
            <a:off x="3246120" y="1645920"/>
            <a:ext cx="2606040" cy="365760"/>
          </a:xfrm>
          <a:prstGeom prst="rect">
            <a:avLst/>
          </a:prstGeom>
          <a:noFill/>
        </p:spPr>
        <p:txBody>
          <a:bodyPr wrap="square">
            <a:spAutoFit/>
          </a:bodyPr>
          <a:lstStyle/>
          <a:p>
            <a:pPr algn="ctr"/>
            <a:r>
              <a:rPr sz="1100" b="0" i="1">
                <a:solidFill>
                  <a:srgbClr val="E8E8E8"/>
                </a:solidFill>
                <a:latin typeface="Arial"/>
              </a:rPr>
              <a:t>Equilibra</a:t>
            </a:r>
          </a:p>
        </p:txBody>
      </p:sp>
      <p:sp>
        <p:nvSpPr>
          <p:cNvPr id="11" name="TextBox 10"/>
          <p:cNvSpPr txBox="1"/>
          <p:nvPr/>
        </p:nvSpPr>
        <p:spPr>
          <a:xfrm>
            <a:off x="3246120" y="2377440"/>
            <a:ext cx="2606040" cy="2377440"/>
          </a:xfrm>
          <a:prstGeom prst="rect">
            <a:avLst/>
          </a:prstGeom>
          <a:noFill/>
        </p:spPr>
        <p:txBody>
          <a:bodyPr wrap="square">
            <a:spAutoFit/>
          </a:bodyPr>
          <a:lstStyle/>
          <a:p>
            <a:pPr algn="ctr"/>
            <a:r>
              <a:rPr sz="1400" b="1" i="0">
                <a:solidFill>
                  <a:srgbClr val="FFFFFF"/>
                </a:solidFill>
                <a:latin typeface="Arial"/>
              </a:rPr>
              <a:t>"Vino peor a lo esperado en mayo"</a:t>
            </a:r>
          </a:p>
        </p:txBody>
      </p:sp>
      <p:sp>
        <p:nvSpPr>
          <p:cNvPr id="12" name="Rectangle 11"/>
          <p:cNvSpPr/>
          <p:nvPr/>
        </p:nvSpPr>
        <p:spPr>
          <a:xfrm>
            <a:off x="6172200" y="1051560"/>
            <a:ext cx="2606040" cy="448056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172200" y="1188720"/>
            <a:ext cx="2606040" cy="502920"/>
          </a:xfrm>
          <a:prstGeom prst="rect">
            <a:avLst/>
          </a:prstGeom>
          <a:noFill/>
        </p:spPr>
        <p:txBody>
          <a:bodyPr wrap="square">
            <a:spAutoFit/>
          </a:bodyPr>
          <a:lstStyle/>
          <a:p>
            <a:pPr algn="ctr"/>
            <a:r>
              <a:rPr sz="1400" b="1" i="0">
                <a:solidFill>
                  <a:srgbClr val="FFFFFF"/>
                </a:solidFill>
                <a:latin typeface="Arial"/>
              </a:rPr>
              <a:t>GABRIEL CAAMAÑO</a:t>
            </a:r>
          </a:p>
        </p:txBody>
      </p:sp>
      <p:sp>
        <p:nvSpPr>
          <p:cNvPr id="14" name="TextBox 13"/>
          <p:cNvSpPr txBox="1"/>
          <p:nvPr/>
        </p:nvSpPr>
        <p:spPr>
          <a:xfrm>
            <a:off x="6172200" y="1645920"/>
            <a:ext cx="2606040" cy="365760"/>
          </a:xfrm>
          <a:prstGeom prst="rect">
            <a:avLst/>
          </a:prstGeom>
          <a:noFill/>
        </p:spPr>
        <p:txBody>
          <a:bodyPr wrap="square">
            <a:spAutoFit/>
          </a:bodyPr>
          <a:lstStyle/>
          <a:p>
            <a:pPr algn="ctr"/>
            <a:r>
              <a:rPr sz="1100" b="0" i="1">
                <a:solidFill>
                  <a:srgbClr val="E8E8E8"/>
                </a:solidFill>
                <a:latin typeface="Arial"/>
              </a:rPr>
              <a:t>Outlier</a:t>
            </a:r>
          </a:p>
        </p:txBody>
      </p:sp>
      <p:sp>
        <p:nvSpPr>
          <p:cNvPr id="15" name="TextBox 14"/>
          <p:cNvSpPr txBox="1"/>
          <p:nvPr/>
        </p:nvSpPr>
        <p:spPr>
          <a:xfrm>
            <a:off x="6172200" y="2377440"/>
            <a:ext cx="2606040" cy="2377440"/>
          </a:xfrm>
          <a:prstGeom prst="rect">
            <a:avLst/>
          </a:prstGeom>
          <a:noFill/>
        </p:spPr>
        <p:txBody>
          <a:bodyPr wrap="square">
            <a:spAutoFit/>
          </a:bodyPr>
          <a:lstStyle/>
          <a:p>
            <a:pPr algn="ctr"/>
            <a:r>
              <a:rPr sz="1400" b="1" i="0">
                <a:solidFill>
                  <a:srgbClr val="FFFFFF"/>
                </a:solidFill>
                <a:latin typeface="Arial"/>
              </a:rPr>
              <a:t>"Bastante peor de lo esperado"</a:t>
            </a:r>
          </a:p>
        </p:txBody>
      </p:sp>
      <p:sp>
        <p:nvSpPr>
          <p:cNvPr id="16" name="TextBox 1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+0,2% interanual es un espejismo estadístico. La economía real se mide mes a mes.»</a:t>
            </a:r>
          </a:p>
        </p:txBody>
      </p:sp>
      <p:pic>
        <p:nvPicPr>
          <p:cNvPr id="17" name="Picture 1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8" name="TextBox 17"/>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700" b="1" i="0">
                <a:solidFill>
                  <a:srgbClr val="17253D"/>
                </a:solidFill>
                <a:latin typeface="Arial Black"/>
              </a:rPr>
              <a:t>LA DESACELERACIÓN DEL ACUMULADO</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De +2,3% en marzo a +1,7% en mayo — la tendencia es clara</a:t>
            </a:r>
          </a:p>
        </p:txBody>
      </p:sp>
      <p:pic>
        <p:nvPicPr>
          <p:cNvPr id="5" name="Picture 4" descr="emae_mayo_2026_acumulado.png"/>
          <p:cNvPicPr>
            <a:picLocks noChangeAspect="1"/>
          </p:cNvPicPr>
          <p:nvPr/>
        </p:nvPicPr>
        <p:blipFill>
          <a:blip r:embed="rId2"/>
          <a:stretch>
            <a:fillRect/>
          </a:stretch>
        </p:blipFill>
        <p:spPr>
          <a:xfrm>
            <a:off x="640080" y="1143000"/>
            <a:ext cx="7863840" cy="466344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«El +0,2% interanual es un espejismo estadístico. La economía real se mide mes a mes.»</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