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PORTADA — El crecimiento que no se siente. EMAE abril 2026: +1,6% i.a. Pero la economia domestica — industria, comercio, construccion — esta en contraccion. El agro y la mineria sostienen el indice. Fuente exclusiva: INDEC, publicado 29 de junio de 2026.</a:t>
            </a:r>
          </a:p>
          <a:p>
            <a:r>
              <a:t>«Sin agro y mineria, el EMAE de abril hubiera sido negativo. Dos economias en un solo dato.»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ESCENARIOS — Rebote Q3: salario real + credito expanden mercado interno; EMAE anual +3/4%. Plano: continuidad de la tendencia-ciclo; +2/3% anual. Desaceleracion: base exigente + debilidad salarial = EMAE anual +1% o menos. El escenario base es continuidad plana, con riesgo a la baja si mayo confirma caida i.a.</a:t>
            </a:r>
          </a:p>
          <a:p>
            <a:r>
              <a:t>«Sin agro y mineria, el EMAE de abril hubiera sido negativo. Dos economias en un solo dato.»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CIERRE — La frase que resume el informe. El EMAE de abril no miente, pero tampoco dice toda la verdad. El crecimiento existe pero es extractivo, concentrado y estacional. La economia que le importa a la mayoria — comercio, industria, construccion — sigue en rojo. El proximo EMAE (mayo, 22 de julio) sera la prueba de fuego: la base comparativa sera exigente. Fuente: INDEC.</a:t>
            </a:r>
          </a:p>
          <a:p>
            <a:r>
              <a:t>«Sin agro y mineria, el EMAE de abril hubiera sido negativo. Dos economias en un solo dato.»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HOOK — Dos lecturas del mismo mes. El titular: +1,6% interanual. La realidad de corto plazo: -1,5% en la medicion desestacionalizada mensual. El rebote de marzo (+3,1%) se agoto en un solo mes. La tendencia-ciclo sube solo +0,3% por cuarto mes consecutivo.</a:t>
            </a:r>
          </a:p>
          <a:p>
            <a:r>
              <a:t>«Sin agro y mineria, el EMAE de abril hubiera sido negativo. Dos economias en un solo dato.»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SIN AGRO Y MINERIA — La aritmetica es contundente: Agro aportó +1,19 pp y Mineria +0,63 pp = +1,82 pp. El EMAE total fue +1,64 pp. La diferencia entre +1,82 y +1,64 implica que el resto de los 13 sectores tuvo incidencia NEGATIVA neta de -0,18 pp. El crecimiento no es de la economia — es de dos rubros extractivos.</a:t>
            </a:r>
          </a:p>
          <a:p>
            <a:r>
              <a:t>«Sin agro y mineria, el EMAE de abril hubiera sido negativo. Dos economias en un solo dato.»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CHART SECTORES — Incidencias en pp por sector, con variacion i.a. La linea dorada marca el EMAE total (+1,64%). Sectores verdes (derecha): agro, mineria, financiero. Sectores rojos (izquierda): industria, comercio, pesca, construccion. La asimetria es estructural: el crecimiento esta concentrado en commodities y capital, no en trabajo.</a:t>
            </a:r>
          </a:p>
          <a:p>
            <a:r>
              <a:t>«Sin agro y mineria, el EMAE de abril hubiera sido negativo. Dos economias en un solo dato.»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DOS ECONOMIAS — La Argentina exportadora crece (agro, mineria, transporte). La Argentina domestica contrae (comercio, industria, construccion). La brecha entre los dos mundos es la clave para entender el dato: el EMAE agrega dos realidades incompatibles en un solo numero.</a:t>
            </a:r>
          </a:p>
          <a:p>
            <a:r>
              <a:t>«Sin agro y mineria, el EMAE de abril hubiera sido negativo. Dos economias en un solo dato.»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SERIE HISTORICA — Variacion i.a. mayo 2025 a abril 2026. El pico fue junio 2025 (+6,4%). Desde entonces la desaceleracion es consistente. Noviembre 2025 fue el primer mes negativo (-0,1%). Marzo 2026 tuvo un rebote a +6,2% (efecto base mas cosecha). Abril vuelve a +1,6%. La tendencia de largo plazo es descendente.</a:t>
            </a:r>
          </a:p>
          <a:p>
            <a:r>
              <a:t>«Sin agro y mineria, el EMAE de abril hubiera sido negativo. Dos economias en un solo dato.»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DESESTACIONALIZADO — El patron enero-abril 2026 es volatil sin tendencia: ene +0,3%, feb -2,7%, mar +3,1%, abr -1,5%. El rebote de marzo no fue el inicio de una tendencia — fue un salto tecnico que se reabsorbio en un mes. La tendencia-ciclo esta plana en +0,3% mensual por cuarto mes consecutivo.</a:t>
            </a:r>
          </a:p>
          <a:p>
            <a:r>
              <a:t>«Sin agro y mineria, el EMAE de abril hubiera sido negativo. Dos economias en un solo dato.»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MERCADO INTERNO — Los tres grandes sectores de la economia domestica, todos en rojo. Comercio -3,2%: el mayor detractor del EMAE junto con industria. Industria -2,9%: quinto periodo negativo. Construccion -1,8%: sin impulso publico ni privado. Juntos restan -0,83 pp al EMAE — casi offset completo del aporte positivo de agro+mineria.</a:t>
            </a:r>
          </a:p>
          <a:p>
            <a:r>
              <a:t>«Sin agro y mineria, el EMAE de abril hubiera sido negativo. Dos economias en un solo dato.»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IMPLICANCIAS — Cuatro vectores de decision: (1) el EMAE general no es el benchmark para empresas de mercado interno; (2) mayo enfrenta base comparativa de +5,3% — el dato sera peor; (3) exportar es el hedge ante debilidad domestica; (4) la tendencia-ciclo +0,3% x4 meses indica recuperacion muy gradual.</a:t>
            </a:r>
          </a:p>
          <a:p>
            <a:r>
              <a:t>«Sin agro y mineria, el EMAE de abril hubiera sido negativo. Dos economias en un solo dato.»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.png"/><Relationship Id="rId4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25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645920" y="3218688"/>
            <a:ext cx="5852160" cy="50292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005840"/>
            <a:ext cx="822960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FFFFFF"/>
                </a:solidFill>
                <a:latin typeface="Arial Black"/>
              </a:rPr>
              <a:t>EL CRECIMIENTO QUE NO SE SIENTE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606040"/>
            <a:ext cx="786384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 i="0">
                <a:solidFill>
                  <a:srgbClr val="5B91CC"/>
                </a:solidFill>
                <a:latin typeface="Arial"/>
              </a:rPr>
              <a:t>El EMAE subio +1,6% en abril.
Industria, comercio y construccion cayeron.
El dato macro esconde dos economias divergentes.</a:t>
            </a:r>
          </a:p>
        </p:txBody>
      </p:sp>
      <p:sp>
        <p:nvSpPr>
          <p:cNvPr id="6" name="Rectangle 5"/>
          <p:cNvSpPr/>
          <p:nvPr/>
        </p:nvSpPr>
        <p:spPr>
          <a:xfrm>
            <a:off x="1645920" y="3310128"/>
            <a:ext cx="5852160" cy="50292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3438144"/>
            <a:ext cx="8229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B8952A"/>
                </a:solidFill>
                <a:latin typeface="Arial"/>
              </a:rPr>
              <a:t>ESTRATEGIA · DECISION · EJECUCION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217920"/>
            <a:ext cx="8229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2E6CB8"/>
                </a:solidFill>
                <a:latin typeface="Arial"/>
              </a:rPr>
              <a:t>KARTAL Consulting | kartal.com.ar | Lunes 29 de Junio de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3931920"/>
            <a:ext cx="8229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1">
                <a:solidFill>
                  <a:srgbClr val="5B91CC"/>
                </a:solidFill>
                <a:latin typeface="Arial"/>
              </a:rPr>
              <a:t>Fuente: INDEC — EMAE. Estimacion preliminar de abril de 2026</a:t>
            </a:r>
          </a:p>
        </p:txBody>
      </p:sp>
      <p:pic>
        <p:nvPicPr>
          <p:cNvPr id="10" name="Picture 9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5577840"/>
            <a:ext cx="1188720" cy="47548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74320" y="6419088"/>
            <a:ext cx="8595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 i="1">
                <a:solidFill>
                  <a:srgbClr val="B8952A"/>
                </a:solidFill>
                <a:latin typeface="Arial"/>
              </a:rPr>
              <a:t>«Sin agro y mineria, el EMAE de abril hubiera sido negativo. Dos economias en un solo dato.»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25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56032"/>
            <a:ext cx="84124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i="0">
                <a:solidFill>
                  <a:srgbClr val="FFFFFF"/>
                </a:solidFill>
                <a:latin typeface="Arial Black"/>
              </a:rPr>
              <a:t>QUE PUEDE PASAR EN LOS PROXIMOS MESES</a:t>
            </a:r>
          </a:p>
        </p:txBody>
      </p:sp>
      <p:sp>
        <p:nvSpPr>
          <p:cNvPr id="3" name="Rectangle 2"/>
          <p:cNvSpPr/>
          <p:nvPr/>
        </p:nvSpPr>
        <p:spPr>
          <a:xfrm>
            <a:off x="365760" y="850392"/>
            <a:ext cx="8412480" cy="36576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365760" y="987552"/>
            <a:ext cx="109728" cy="1508760"/>
          </a:xfrm>
          <a:prstGeom prst="rect">
            <a:avLst/>
          </a:prstGeom>
          <a:solidFill>
            <a:srgbClr val="375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12064" y="987552"/>
            <a:ext cx="8266175" cy="1508760"/>
          </a:xfrm>
          <a:prstGeom prst="rect">
            <a:avLst/>
          </a:prstGeom>
          <a:solidFill>
            <a:srgbClr val="2233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078992"/>
            <a:ext cx="3474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375623"/>
                </a:solidFill>
                <a:latin typeface="Arial Black"/>
              </a:rPr>
              <a:t>REBOTE EN Q3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1554480"/>
            <a:ext cx="786384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5B91CC"/>
                </a:solidFill>
                <a:latin typeface="Calibri"/>
              </a:rPr>
              <a:t>Salario real mejora sostenidamente + credito privado se expande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1920240"/>
            <a:ext cx="78638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  <a:latin typeface="Calibri"/>
              </a:rPr>
              <a:t>Comercio e industria vuelven a positivo en jul-ago. EMAE acumulado 2026: +3/4%.</a:t>
            </a:r>
          </a:p>
        </p:txBody>
      </p:sp>
      <p:sp>
        <p:nvSpPr>
          <p:cNvPr id="9" name="Rectangle 8"/>
          <p:cNvSpPr/>
          <p:nvPr/>
        </p:nvSpPr>
        <p:spPr>
          <a:xfrm>
            <a:off x="365760" y="2651760"/>
            <a:ext cx="109728" cy="150876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12064" y="2651760"/>
            <a:ext cx="8266175" cy="1508760"/>
          </a:xfrm>
          <a:prstGeom prst="rect">
            <a:avLst/>
          </a:prstGeom>
          <a:solidFill>
            <a:srgbClr val="2233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43200"/>
            <a:ext cx="3474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E36C09"/>
                </a:solidFill>
                <a:latin typeface="Arial Black"/>
              </a:rPr>
              <a:t>CONTINUIDAD PLANA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3218688"/>
            <a:ext cx="786384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5B91CC"/>
                </a:solidFill>
                <a:latin typeface="Calibri"/>
              </a:rPr>
              <a:t>Tendencia-ciclo +0,3% se mantiene. Mercado interno sin despegue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3584448"/>
            <a:ext cx="78638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  <a:latin typeface="Calibri"/>
              </a:rPr>
              <a:t>EMAE anual 2026: +2/3%. Mercado interno sigue debil. Cosecha pierde incidencia en H2.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65760" y="4315968"/>
            <a:ext cx="109728" cy="15087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12064" y="4315968"/>
            <a:ext cx="8266175" cy="1508760"/>
          </a:xfrm>
          <a:prstGeom prst="rect">
            <a:avLst/>
          </a:prstGeom>
          <a:solidFill>
            <a:srgbClr val="2233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85800" y="4407408"/>
            <a:ext cx="3474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C00000"/>
                </a:solidFill>
                <a:latin typeface="Arial Black"/>
              </a:rPr>
              <a:t>DESACELERACION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4882896"/>
            <a:ext cx="786384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5B91CC"/>
                </a:solidFill>
                <a:latin typeface="Calibri"/>
              </a:rPr>
              <a:t>Caida de commodities + base exigente + sin recuperacion salarial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5248656"/>
            <a:ext cx="78638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  <a:latin typeface="Calibri"/>
              </a:rPr>
              <a:t>Mayo-junio negativos i.a. EMAE anual 2026: +1% o menos. Revision planes de empleo e inversion.</a:t>
            </a:r>
          </a:p>
        </p:txBody>
      </p:sp>
      <p:pic>
        <p:nvPicPr>
          <p:cNvPr id="19" name="Picture 18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09728"/>
            <a:ext cx="1188720" cy="47548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74320" y="6419088"/>
            <a:ext cx="8595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 i="1">
                <a:solidFill>
                  <a:srgbClr val="B8952A"/>
                </a:solidFill>
                <a:latin typeface="Arial"/>
              </a:rPr>
              <a:t>«Sin agro y mineria, el EMAE de abril hubiera sido negativo. Dos economias en un solo dato.»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25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40080" y="1371600"/>
            <a:ext cx="7863840" cy="3200400"/>
          </a:xfrm>
          <a:prstGeom prst="rect">
            <a:avLst/>
          </a:prstGeom>
          <a:solidFill>
            <a:srgbClr val="1E4D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691640"/>
            <a:ext cx="73152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1">
                <a:solidFill>
                  <a:srgbClr val="B8952A"/>
                </a:solidFill>
                <a:latin typeface="Arial Black"/>
              </a:rPr>
              <a:t>«El EMAE crece porque el campo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450592"/>
            <a:ext cx="73152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1">
                <a:solidFill>
                  <a:srgbClr val="B8952A"/>
                </a:solidFill>
                <a:latin typeface="Arial Black"/>
              </a:rPr>
              <a:t>y la mineria crecen. El mercado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200400"/>
            <a:ext cx="7315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1">
                <a:solidFill>
                  <a:srgbClr val="B8952A"/>
                </a:solidFill>
                <a:latin typeface="Arial Black"/>
              </a:rPr>
              <a:t>interno sigue en rojo.»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0" y="3977639"/>
            <a:ext cx="4572000" cy="45720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4096512"/>
            <a:ext cx="7315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5B91CC"/>
                </a:solidFill>
                <a:latin typeface="Arial"/>
              </a:rPr>
              <a:t>Agop Karagoz — Director, Kartal Consulting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4983480"/>
            <a:ext cx="8229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2E6CB8"/>
                </a:solidFill>
                <a:latin typeface="Arial"/>
              </a:rPr>
              <a:t>Informe completo: kartal.com.ar/informes/emae_abril_2026.php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5532120"/>
            <a:ext cx="8229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 i="1">
                <a:solidFill>
                  <a:srgbClr val="AAAAAA"/>
                </a:solidFill>
                <a:latin typeface="Arial"/>
              </a:rPr>
              <a:t>Fuente: INDEC — EMAE. Estimacion preliminar de abril de 2026. Publicado 29 de junio de 2026.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5943600"/>
            <a:ext cx="8229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2E6CB8"/>
                </a:solidFill>
                <a:latin typeface="Arial"/>
              </a:rPr>
              <a:t>KARTAL Consulting | kartal.com.ar | El Crecimiento que no se Siente</a:t>
            </a:r>
          </a:p>
        </p:txBody>
      </p:sp>
      <p:pic>
        <p:nvPicPr>
          <p:cNvPr id="12" name="Picture 11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5577840"/>
            <a:ext cx="1188720" cy="47548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74320" y="6419088"/>
            <a:ext cx="8595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 i="1">
                <a:solidFill>
                  <a:srgbClr val="B8952A"/>
                </a:solidFill>
                <a:latin typeface="Arial"/>
              </a:rPr>
              <a:t>«Sin agro y mineria, el EMAE de abril hubiera sido negativo. Dos economias en un solo dato.»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25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20040"/>
            <a:ext cx="82296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FFFFFF"/>
                </a:solidFill>
                <a:latin typeface="Arial Black"/>
              </a:rPr>
              <a:t>EMAE ABRIL 2026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914400"/>
            <a:ext cx="8229600" cy="36576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1024128"/>
            <a:ext cx="3840480" cy="2743200"/>
          </a:xfrm>
          <a:prstGeom prst="rect">
            <a:avLst/>
          </a:prstGeom>
          <a:solidFill>
            <a:srgbClr val="1E36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188720"/>
            <a:ext cx="36576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800" b="1" i="0">
                <a:solidFill>
                  <a:srgbClr val="B8952A"/>
                </a:solidFill>
                <a:latin typeface="Arial Black"/>
              </a:rPr>
              <a:t>+1,6%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697480"/>
            <a:ext cx="3657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5B91CC"/>
                </a:solidFill>
                <a:latin typeface="Arial"/>
              </a:rPr>
              <a:t>interanual — titular oficial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1">
                <a:solidFill>
                  <a:srgbClr val="5B91CC"/>
                </a:solidFill>
                <a:latin typeface="Arial"/>
              </a:rPr>
              <a:t>Indice 161,5
(base 2004=100)</a:t>
            </a:r>
          </a:p>
        </p:txBody>
      </p:sp>
      <p:sp>
        <p:nvSpPr>
          <p:cNvPr id="8" name="Rectangle 7"/>
          <p:cNvSpPr/>
          <p:nvPr/>
        </p:nvSpPr>
        <p:spPr>
          <a:xfrm>
            <a:off x="4754880" y="1024128"/>
            <a:ext cx="3840480" cy="2743200"/>
          </a:xfrm>
          <a:prstGeom prst="rect">
            <a:avLst/>
          </a:prstGeom>
          <a:solidFill>
            <a:srgbClr val="3A101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846320" y="1188720"/>
            <a:ext cx="36576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800" b="1" i="0">
                <a:solidFill>
                  <a:srgbClr val="C00000"/>
                </a:solidFill>
                <a:latin typeface="Arial Black"/>
              </a:rPr>
              <a:t>-1,5%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46320" y="2697480"/>
            <a:ext cx="3657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FF9999"/>
                </a:solidFill>
                <a:latin typeface="Arial"/>
              </a:rPr>
              <a:t>mensual desestacionalizado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6320" y="324612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1">
                <a:solidFill>
                  <a:srgbClr val="FF9999"/>
                </a:solidFill>
                <a:latin typeface="Arial"/>
              </a:rPr>
              <a:t>El rebote de marzo
(+3,1%) duro un mes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3931920"/>
            <a:ext cx="8229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El titulares y la realidad no son el mismo dato.</a:t>
            </a:r>
          </a:p>
        </p:txBody>
      </p:sp>
      <p:pic>
        <p:nvPicPr>
          <p:cNvPr id="13" name="Picture 12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09728"/>
            <a:ext cx="1188720" cy="47548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74320" y="6419088"/>
            <a:ext cx="8595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 i="1">
                <a:solidFill>
                  <a:srgbClr val="B8952A"/>
                </a:solidFill>
                <a:latin typeface="Arial"/>
              </a:rPr>
              <a:t>«Sin agro y mineria, el EMAE de abril hubiera sido negativo. Dos economias en un solo dato.»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74320"/>
            <a:ext cx="8412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 i="0">
                <a:solidFill>
                  <a:srgbClr val="17253D"/>
                </a:solidFill>
                <a:latin typeface="Arial Black"/>
              </a:rPr>
              <a:t>SIN AGRO Y MINERIA, EL EMAE HUBIERA SIDO NEGATIVO</a:t>
            </a:r>
          </a:p>
        </p:txBody>
      </p:sp>
      <p:sp>
        <p:nvSpPr>
          <p:cNvPr id="3" name="Rectangle 2"/>
          <p:cNvSpPr/>
          <p:nvPr/>
        </p:nvSpPr>
        <p:spPr>
          <a:xfrm>
            <a:off x="365760" y="1115568"/>
            <a:ext cx="8412480" cy="36576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365760" y="1280160"/>
            <a:ext cx="2697480" cy="2286000"/>
          </a:xfrm>
          <a:prstGeom prst="rect">
            <a:avLst/>
          </a:prstGeom>
          <a:solidFill>
            <a:srgbClr val="E2EF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417320"/>
            <a:ext cx="25146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 i="0">
                <a:solidFill>
                  <a:srgbClr val="375623"/>
                </a:solidFill>
                <a:latin typeface="Arial Black"/>
              </a:rPr>
              <a:t>+10,9%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331720"/>
            <a:ext cx="25146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17253D"/>
                </a:solidFill>
                <a:latin typeface="Calibri"/>
              </a:rPr>
              <a:t>Agricultura,
ganaderia y silvic.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2926080"/>
            <a:ext cx="2514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1">
                <a:solidFill>
                  <a:srgbClr val="595959"/>
                </a:solidFill>
                <a:latin typeface="Calibri"/>
              </a:rPr>
              <a:t>+1,19 pp</a:t>
            </a:r>
          </a:p>
        </p:txBody>
      </p:sp>
      <p:sp>
        <p:nvSpPr>
          <p:cNvPr id="8" name="Rectangle 7"/>
          <p:cNvSpPr/>
          <p:nvPr/>
        </p:nvSpPr>
        <p:spPr>
          <a:xfrm>
            <a:off x="3291840" y="1280160"/>
            <a:ext cx="2697480" cy="2286000"/>
          </a:xfrm>
          <a:prstGeom prst="rect">
            <a:avLst/>
          </a:prstGeom>
          <a:solidFill>
            <a:srgbClr val="E2EF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383280" y="1417320"/>
            <a:ext cx="25146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 i="0">
                <a:solidFill>
                  <a:srgbClr val="375623"/>
                </a:solidFill>
                <a:latin typeface="Arial Black"/>
              </a:rPr>
              <a:t>+17,1%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83280" y="2331720"/>
            <a:ext cx="25146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17253D"/>
                </a:solidFill>
                <a:latin typeface="Calibri"/>
              </a:rPr>
              <a:t>Explotacion
de minas y canteras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83280" y="2926080"/>
            <a:ext cx="2514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1">
                <a:solidFill>
                  <a:srgbClr val="595959"/>
                </a:solidFill>
                <a:latin typeface="Calibri"/>
              </a:rPr>
              <a:t>+0,63 pp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17920" y="1280160"/>
            <a:ext cx="2697480" cy="2286000"/>
          </a:xfrm>
          <a:prstGeom prst="rect">
            <a:avLst/>
          </a:prstGeom>
          <a:solidFill>
            <a:srgbClr val="FFF9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309359" y="1417320"/>
            <a:ext cx="25146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 i="0">
                <a:solidFill>
                  <a:srgbClr val="B8952A"/>
                </a:solidFill>
                <a:latin typeface="Arial Black"/>
              </a:rPr>
              <a:t>+1,64 pp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09359" y="2331720"/>
            <a:ext cx="25146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17253D"/>
                </a:solidFill>
                <a:latin typeface="Calibri"/>
              </a:rPr>
              <a:t>Suma Agro+Minas
vs EMAE total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09359" y="2926080"/>
            <a:ext cx="2514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1">
                <a:solidFill>
                  <a:srgbClr val="595959"/>
                </a:solidFill>
                <a:latin typeface="Calibri"/>
              </a:rPr>
              <a:t>&gt; +1,64 pp total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65760" y="3703320"/>
            <a:ext cx="8412480" cy="41148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57200" y="3840480"/>
            <a:ext cx="8229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17253D"/>
                </a:solidFill>
                <a:latin typeface="Calibri"/>
              </a:rPr>
              <a:t>Sin estos dos sectores, los restantes 13 sectores generaron incidencia NEGATIVA neta.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" y="4434840"/>
            <a:ext cx="8229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1">
                <a:solidFill>
                  <a:srgbClr val="595959"/>
                </a:solidFill>
                <a:latin typeface="Calibri"/>
              </a:rPr>
              <a:t>El EMAE creció porque el campo y la minería crecieron. No porque la economía se recuperó.</a:t>
            </a:r>
          </a:p>
        </p:txBody>
      </p:sp>
      <p:pic>
        <p:nvPicPr>
          <p:cNvPr id="19" name="Picture 18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09728"/>
            <a:ext cx="1188720" cy="47548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65760" y="6126480"/>
            <a:ext cx="2743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AAAAA"/>
                </a:solidFill>
                <a:latin typeface="Arial"/>
              </a:rPr>
              <a:t>Fuente: INDEC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4320" y="6419088"/>
            <a:ext cx="8595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 i="1">
                <a:solidFill>
                  <a:srgbClr val="B8952A"/>
                </a:solidFill>
                <a:latin typeface="Arial"/>
              </a:rPr>
              <a:t>«Sin agro y mineria, el EMAE de abril hubiera sido negativo. Dos economias en un solo dato.»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25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56032"/>
            <a:ext cx="84124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FFFFFF"/>
                </a:solidFill>
                <a:latin typeface="Arial Black"/>
              </a:rPr>
              <a:t>EL MAPA COMPLETO POR SECTOR</a:t>
            </a:r>
          </a:p>
        </p:txBody>
      </p:sp>
      <p:sp>
        <p:nvSpPr>
          <p:cNvPr id="3" name="Rectangle 2"/>
          <p:cNvSpPr/>
          <p:nvPr/>
        </p:nvSpPr>
        <p:spPr>
          <a:xfrm>
            <a:off x="365760" y="850392"/>
            <a:ext cx="8412480" cy="36576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emae_abril_2026_sector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914400"/>
            <a:ext cx="8778240" cy="5257800"/>
          </a:xfrm>
          <a:prstGeom prst="rect">
            <a:avLst/>
          </a:prstGeom>
        </p:spPr>
      </p:pic>
      <p:pic>
        <p:nvPicPr>
          <p:cNvPr id="5" name="Picture 4" descr="Kartal_Logo_tran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09728"/>
            <a:ext cx="1188720" cy="4754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4320" y="6419088"/>
            <a:ext cx="8595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 i="1">
                <a:solidFill>
                  <a:srgbClr val="B8952A"/>
                </a:solidFill>
                <a:latin typeface="Arial"/>
              </a:rPr>
              <a:t>«Sin agro y mineria, el EMAE de abril hubiera sido negativo. Dos economias en un solo dato.»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56032"/>
            <a:ext cx="8412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17253D"/>
                </a:solidFill>
                <a:latin typeface="Arial Black"/>
              </a:rPr>
              <a:t>DOS ECONOMIAS. UN SOLO DATO.</a:t>
            </a:r>
          </a:p>
        </p:txBody>
      </p:sp>
      <p:sp>
        <p:nvSpPr>
          <p:cNvPr id="3" name="Rectangle 2"/>
          <p:cNvSpPr/>
          <p:nvPr/>
        </p:nvSpPr>
        <p:spPr>
          <a:xfrm>
            <a:off x="365760" y="896112"/>
            <a:ext cx="8412480" cy="36576"/>
          </a:xfrm>
          <a:prstGeom prst="rect">
            <a:avLst/>
          </a:prstGeom>
          <a:solidFill>
            <a:srgbClr val="2E6C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365760" y="1005840"/>
            <a:ext cx="4023360" cy="4846320"/>
          </a:xfrm>
          <a:prstGeom prst="rect">
            <a:avLst/>
          </a:prstGeom>
          <a:solidFill>
            <a:srgbClr val="E2EF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0"/>
            <a:ext cx="3657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375623"/>
                </a:solidFill>
                <a:latin typeface="Arial Black"/>
              </a:rPr>
              <a:t>ECONOMIA
EXPORTADORA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1938528"/>
            <a:ext cx="3474720" cy="36576"/>
          </a:xfrm>
          <a:prstGeom prst="rect">
            <a:avLst/>
          </a:prstGeom>
          <a:solidFill>
            <a:srgbClr val="375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94360" y="2057400"/>
            <a:ext cx="21031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7253D"/>
                </a:solidFill>
                <a:latin typeface="Calibri"/>
              </a:rPr>
              <a:t>Agro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88920" y="2057400"/>
            <a:ext cx="14630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 i="0">
                <a:solidFill>
                  <a:srgbClr val="375623"/>
                </a:solidFill>
                <a:latin typeface="Calibri"/>
              </a:rPr>
              <a:t>+10,9% i.a.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2496312"/>
            <a:ext cx="21031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7253D"/>
                </a:solidFill>
                <a:latin typeface="Calibri"/>
              </a:rPr>
              <a:t>Mineria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88920" y="2496312"/>
            <a:ext cx="14630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 i="0">
                <a:solidFill>
                  <a:srgbClr val="375623"/>
                </a:solidFill>
                <a:latin typeface="Calibri"/>
              </a:rPr>
              <a:t>+17,1% i.a.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935224"/>
            <a:ext cx="21031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7253D"/>
                </a:solidFill>
                <a:latin typeface="Calibri"/>
              </a:rPr>
              <a:t>Transporte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88920" y="2935224"/>
            <a:ext cx="14630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 i="0">
                <a:solidFill>
                  <a:srgbClr val="375623"/>
                </a:solidFill>
                <a:latin typeface="Calibri"/>
              </a:rPr>
              <a:t>+2,0% i.a.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374136"/>
            <a:ext cx="21031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7253D"/>
                </a:solidFill>
                <a:latin typeface="Calibri"/>
              </a:rPr>
              <a:t>Fin. financiero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88920" y="3374136"/>
            <a:ext cx="14630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 i="0">
                <a:solidFill>
                  <a:srgbClr val="375623"/>
                </a:solidFill>
                <a:latin typeface="Calibri"/>
              </a:rPr>
              <a:t>+4,5% i.a.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3931920"/>
            <a:ext cx="35661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1">
                <a:solidFill>
                  <a:srgbClr val="595959"/>
                </a:solidFill>
                <a:latin typeface="Calibri"/>
              </a:rPr>
              <a:t>Sectores intensivos en capital.
Crecen por cosecha y Vaca Muerta.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754880" y="1005840"/>
            <a:ext cx="4023360" cy="4846320"/>
          </a:xfrm>
          <a:prstGeom prst="rect">
            <a:avLst/>
          </a:prstGeom>
          <a:solidFill>
            <a:srgbClr val="FCE4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1097280"/>
            <a:ext cx="3657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C00000"/>
                </a:solidFill>
                <a:latin typeface="Arial Black"/>
              </a:rPr>
              <a:t>ECONOMIA
DOMESTICA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937760" y="1938528"/>
            <a:ext cx="3474720" cy="3657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983480" y="2057400"/>
            <a:ext cx="21031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7253D"/>
                </a:solidFill>
                <a:latin typeface="Calibri"/>
              </a:rPr>
              <a:t>Comercio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178040" y="2057400"/>
            <a:ext cx="14630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 i="0">
                <a:solidFill>
                  <a:srgbClr val="C00000"/>
                </a:solidFill>
                <a:latin typeface="Calibri"/>
              </a:rPr>
              <a:t>-3,2% i.a.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83480" y="2496312"/>
            <a:ext cx="21031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7253D"/>
                </a:solidFill>
                <a:latin typeface="Calibri"/>
              </a:rPr>
              <a:t>Industria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78040" y="2496312"/>
            <a:ext cx="14630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 i="0">
                <a:solidFill>
                  <a:srgbClr val="C00000"/>
                </a:solidFill>
                <a:latin typeface="Calibri"/>
              </a:rPr>
              <a:t>-2,9% i.a.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983480" y="2935224"/>
            <a:ext cx="21031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7253D"/>
                </a:solidFill>
                <a:latin typeface="Calibri"/>
              </a:rPr>
              <a:t>Construccion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78040" y="2935224"/>
            <a:ext cx="14630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 i="0">
                <a:solidFill>
                  <a:srgbClr val="C00000"/>
                </a:solidFill>
                <a:latin typeface="Calibri"/>
              </a:rPr>
              <a:t>-1,8% i.a.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83480" y="3374136"/>
            <a:ext cx="21031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7253D"/>
                </a:solidFill>
                <a:latin typeface="Calibri"/>
              </a:rPr>
              <a:t>Adm. publica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78040" y="3374136"/>
            <a:ext cx="14630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 i="0">
                <a:solidFill>
                  <a:srgbClr val="C00000"/>
                </a:solidFill>
                <a:latin typeface="Calibri"/>
              </a:rPr>
              <a:t>-1,3% i.a.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37760" y="3931920"/>
            <a:ext cx="35661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1">
                <a:solidFill>
                  <a:srgbClr val="595959"/>
                </a:solidFill>
                <a:latin typeface="Calibri"/>
              </a:rPr>
              <a:t>Sectores intensivos en trabajo.
El empleo, el consumo y la inversion, en rojo.</a:t>
            </a:r>
          </a:p>
        </p:txBody>
      </p:sp>
      <p:pic>
        <p:nvPicPr>
          <p:cNvPr id="28" name="Picture 27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09728"/>
            <a:ext cx="1188720" cy="475488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365760" y="6126480"/>
            <a:ext cx="2743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AAAAA"/>
                </a:solidFill>
                <a:latin typeface="Arial"/>
              </a:rPr>
              <a:t>Fuente: INDEC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74320" y="6419088"/>
            <a:ext cx="8595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 i="1">
                <a:solidFill>
                  <a:srgbClr val="B8952A"/>
                </a:solidFill>
                <a:latin typeface="Arial"/>
              </a:rPr>
              <a:t>«Sin agro y mineria, el EMAE de abril hubiera sido negativo. Dos economias en un solo dato.»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25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56032"/>
            <a:ext cx="84124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FFFFFF"/>
                </a:solidFill>
                <a:latin typeface="Arial Black"/>
              </a:rPr>
              <a:t>LA DESACELERACION ES CLARA</a:t>
            </a:r>
          </a:p>
        </p:txBody>
      </p:sp>
      <p:sp>
        <p:nvSpPr>
          <p:cNvPr id="3" name="Rectangle 2"/>
          <p:cNvSpPr/>
          <p:nvPr/>
        </p:nvSpPr>
        <p:spPr>
          <a:xfrm>
            <a:off x="365760" y="850392"/>
            <a:ext cx="8412480" cy="36576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emae_abril_2026_seri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914400"/>
            <a:ext cx="8778240" cy="5257800"/>
          </a:xfrm>
          <a:prstGeom prst="rect">
            <a:avLst/>
          </a:prstGeom>
        </p:spPr>
      </p:pic>
      <p:pic>
        <p:nvPicPr>
          <p:cNvPr id="5" name="Picture 4" descr="Kartal_Logo_tran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09728"/>
            <a:ext cx="1188720" cy="4754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4320" y="6419088"/>
            <a:ext cx="8595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 i="1">
                <a:solidFill>
                  <a:srgbClr val="B8952A"/>
                </a:solidFill>
                <a:latin typeface="Arial"/>
              </a:rPr>
              <a:t>«Sin agro y mineria, el EMAE de abril hubiera sido negativo. Dos economias en un solo dato.»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56032"/>
            <a:ext cx="8412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700" b="1" i="0">
                <a:solidFill>
                  <a:srgbClr val="17253D"/>
                </a:solidFill>
                <a:latin typeface="Arial Black"/>
              </a:rPr>
              <a:t>EL REBOTE DE MARZO YA SE AGOTO</a:t>
            </a:r>
          </a:p>
        </p:txBody>
      </p:sp>
      <p:sp>
        <p:nvSpPr>
          <p:cNvPr id="3" name="Rectangle 2"/>
          <p:cNvSpPr/>
          <p:nvPr/>
        </p:nvSpPr>
        <p:spPr>
          <a:xfrm>
            <a:off x="365760" y="896112"/>
            <a:ext cx="8412480" cy="36576"/>
          </a:xfrm>
          <a:prstGeom prst="rect">
            <a:avLst/>
          </a:prstGeom>
          <a:solidFill>
            <a:srgbClr val="2E6C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emae_abril_2026_desestacionalizad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005840"/>
            <a:ext cx="7498079" cy="4937760"/>
          </a:xfrm>
          <a:prstGeom prst="rect">
            <a:avLst/>
          </a:prstGeom>
        </p:spPr>
      </p:pic>
      <p:pic>
        <p:nvPicPr>
          <p:cNvPr id="5" name="Picture 4" descr="Kartal_Logo_tran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09728"/>
            <a:ext cx="1188720" cy="4754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5760" y="6126480"/>
            <a:ext cx="2743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AAAAA"/>
                </a:solidFill>
                <a:latin typeface="Arial"/>
              </a:rPr>
              <a:t>Fuente: INDEC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4320" y="6419088"/>
            <a:ext cx="8595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 i="1">
                <a:solidFill>
                  <a:srgbClr val="B8952A"/>
                </a:solidFill>
                <a:latin typeface="Arial"/>
              </a:rPr>
              <a:t>«Sin agro y mineria, el EMAE de abril hubiera sido negativo. Dos economias en un solo dato.»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25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56032"/>
            <a:ext cx="84124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FFFFFF"/>
                </a:solidFill>
                <a:latin typeface="Arial Black"/>
              </a:rPr>
              <a:t>EL MERCADO INTERNO EN NUMEROS</a:t>
            </a:r>
          </a:p>
        </p:txBody>
      </p:sp>
      <p:sp>
        <p:nvSpPr>
          <p:cNvPr id="3" name="Rectangle 2"/>
          <p:cNvSpPr/>
          <p:nvPr/>
        </p:nvSpPr>
        <p:spPr>
          <a:xfrm>
            <a:off x="365760" y="850392"/>
            <a:ext cx="8412480" cy="36576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74320" y="960120"/>
            <a:ext cx="2651760" cy="5120640"/>
          </a:xfrm>
          <a:prstGeom prst="rect">
            <a:avLst/>
          </a:prstGeom>
          <a:solidFill>
            <a:srgbClr val="2A101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65760" y="1051560"/>
            <a:ext cx="24688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C00000"/>
                </a:solidFill>
                <a:latin typeface="Arial Black"/>
              </a:rPr>
              <a:t>COMERCIO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1691640"/>
            <a:ext cx="24688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 i="0">
                <a:solidFill>
                  <a:srgbClr val="C00000"/>
                </a:solidFill>
                <a:latin typeface="Arial Black"/>
              </a:rPr>
              <a:t>-3,2%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2743200"/>
            <a:ext cx="24688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B8952A"/>
                </a:solidFill>
                <a:latin typeface="Calibri"/>
              </a:rPr>
              <a:t>Incidencia: -0,41 pp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3200400"/>
            <a:ext cx="246888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1">
                <a:solidFill>
                  <a:srgbClr val="5B91CC"/>
                </a:solidFill>
                <a:latin typeface="Calibri"/>
              </a:rPr>
              <a:t>Peor dato desde el inicio de 2026.
Mercado minorista y mayorista contractivos.</a:t>
            </a:r>
          </a:p>
        </p:txBody>
      </p:sp>
      <p:sp>
        <p:nvSpPr>
          <p:cNvPr id="9" name="Rectangle 8"/>
          <p:cNvSpPr/>
          <p:nvPr/>
        </p:nvSpPr>
        <p:spPr>
          <a:xfrm>
            <a:off x="3264408" y="960120"/>
            <a:ext cx="2651760" cy="5120640"/>
          </a:xfrm>
          <a:prstGeom prst="rect">
            <a:avLst/>
          </a:prstGeom>
          <a:solidFill>
            <a:srgbClr val="2A101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55848" y="1051560"/>
            <a:ext cx="24688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C00000"/>
                </a:solidFill>
                <a:latin typeface="Arial Black"/>
              </a:rPr>
              <a:t>INDUSTRIA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55848" y="1691640"/>
            <a:ext cx="24688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 i="0">
                <a:solidFill>
                  <a:srgbClr val="C00000"/>
                </a:solidFill>
                <a:latin typeface="Arial Black"/>
              </a:rPr>
              <a:t>-2,9%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55848" y="2743200"/>
            <a:ext cx="24688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B8952A"/>
                </a:solidFill>
                <a:latin typeface="Calibri"/>
              </a:rPr>
              <a:t>Incidencia: -0,38 pp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55848" y="3200400"/>
            <a:ext cx="246888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1">
                <a:solidFill>
                  <a:srgbClr val="5B91CC"/>
                </a:solidFill>
                <a:latin typeface="Calibri"/>
              </a:rPr>
              <a:t>5to periodo consecutivo en negativo.
Sin recuperacion sostenida.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54496" y="960120"/>
            <a:ext cx="2651760" cy="5120640"/>
          </a:xfrm>
          <a:prstGeom prst="rect">
            <a:avLst/>
          </a:prstGeom>
          <a:solidFill>
            <a:srgbClr val="2A101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345936" y="1051560"/>
            <a:ext cx="24688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C00000"/>
                </a:solidFill>
                <a:latin typeface="Arial Black"/>
              </a:rPr>
              <a:t>CONSTRUCCION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45936" y="1691640"/>
            <a:ext cx="24688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 i="0">
                <a:solidFill>
                  <a:srgbClr val="C00000"/>
                </a:solidFill>
                <a:latin typeface="Arial Black"/>
              </a:rPr>
              <a:t>-1,8%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45936" y="2743200"/>
            <a:ext cx="24688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B8952A"/>
                </a:solidFill>
                <a:latin typeface="Calibri"/>
              </a:rPr>
              <a:t>Incidencia: -0,04 pp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45936" y="3200400"/>
            <a:ext cx="246888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1">
                <a:solidFill>
                  <a:srgbClr val="5B91CC"/>
                </a:solidFill>
                <a:latin typeface="Calibri"/>
              </a:rPr>
              <a:t>Obra publica ajustada. Privada sin impulso.
+400.000 empleos directos en riesgo.</a:t>
            </a:r>
          </a:p>
        </p:txBody>
      </p:sp>
      <p:pic>
        <p:nvPicPr>
          <p:cNvPr id="19" name="Picture 18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09728"/>
            <a:ext cx="1188720" cy="47548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74320" y="6419088"/>
            <a:ext cx="8595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 i="1">
                <a:solidFill>
                  <a:srgbClr val="B8952A"/>
                </a:solidFill>
                <a:latin typeface="Arial"/>
              </a:rPr>
              <a:t>«Sin agro y mineria, el EMAE de abril hubiera sido negativo. Dos economias en un solo dato.»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56032"/>
            <a:ext cx="8412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300" b="1" i="0">
                <a:solidFill>
                  <a:srgbClr val="17253D"/>
                </a:solidFill>
                <a:latin typeface="Arial Black"/>
              </a:rPr>
              <a:t>LO QUE ESTO IMPLICA PARA SU EMPRESA</a:t>
            </a:r>
          </a:p>
        </p:txBody>
      </p:sp>
      <p:sp>
        <p:nvSpPr>
          <p:cNvPr id="3" name="Rectangle 2"/>
          <p:cNvSpPr/>
          <p:nvPr/>
        </p:nvSpPr>
        <p:spPr>
          <a:xfrm>
            <a:off x="365760" y="896112"/>
            <a:ext cx="8412480" cy="36576"/>
          </a:xfrm>
          <a:prstGeom prst="rect">
            <a:avLst/>
          </a:prstGeom>
          <a:solidFill>
            <a:srgbClr val="2E6C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365760" y="1051560"/>
            <a:ext cx="621792" cy="914400"/>
          </a:xfrm>
          <a:prstGeom prst="rect">
            <a:avLst/>
          </a:prstGeom>
          <a:solidFill>
            <a:srgbClr val="1E4D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65760" y="1051560"/>
            <a:ext cx="621792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  <a:latin typeface="Arial Black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097280"/>
            <a:ext cx="7498079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7253D"/>
                </a:solidFill>
                <a:latin typeface="Arial"/>
              </a:rPr>
              <a:t>EL EMAE NO ES SU BENCHMARK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481328"/>
            <a:ext cx="7498079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595959"/>
                </a:solidFill>
                <a:latin typeface="Calibri"/>
              </a:rPr>
              <a:t>Si opera en mercado interno, el +1,6% no le aplica. Su referencia es comercio -3,2%, industria -2,9%.</a:t>
            </a:r>
          </a:p>
        </p:txBody>
      </p:sp>
      <p:sp>
        <p:nvSpPr>
          <p:cNvPr id="8" name="Rectangle 7"/>
          <p:cNvSpPr/>
          <p:nvPr/>
        </p:nvSpPr>
        <p:spPr>
          <a:xfrm>
            <a:off x="365760" y="2075688"/>
            <a:ext cx="621792" cy="9144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65760" y="2075688"/>
            <a:ext cx="621792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  <a:latin typeface="Arial Black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121408"/>
            <a:ext cx="7498079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7253D"/>
                </a:solidFill>
                <a:latin typeface="Arial"/>
              </a:rPr>
              <a:t>BASE DESFAVORABLE EN MAYO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" y="2505456"/>
            <a:ext cx="7498079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595959"/>
                </a:solidFill>
                <a:latin typeface="Calibri"/>
              </a:rPr>
              <a:t>Mayo 2025 fue +5,3% i.a. El dato de mayo 2026 (publica 22/jul) casi seguro sera peor al de abril.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5760" y="3099816"/>
            <a:ext cx="621792" cy="914400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65760" y="3099816"/>
            <a:ext cx="621792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  <a:latin typeface="Arial Black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7280" y="3145536"/>
            <a:ext cx="7498079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7253D"/>
                </a:solidFill>
                <a:latin typeface="Arial"/>
              </a:rPr>
              <a:t>LA EXPORTACION ES EL HEDGE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529584"/>
            <a:ext cx="7498079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595959"/>
                </a:solidFill>
                <a:latin typeface="Calibri"/>
              </a:rPr>
              <a:t>La brecha entre exportadores (+10/17%) y mercado interno (-2/-3%) nunca fue tan amplia. Es una oportunidad.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65760" y="4123944"/>
            <a:ext cx="621792" cy="914400"/>
          </a:xfrm>
          <a:prstGeom prst="rect">
            <a:avLst/>
          </a:prstGeom>
          <a:solidFill>
            <a:srgbClr val="375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65760" y="4123944"/>
            <a:ext cx="621792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  <a:latin typeface="Arial Black"/>
              </a:rP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169663"/>
            <a:ext cx="7498079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7253D"/>
                </a:solidFill>
                <a:latin typeface="Arial"/>
              </a:rPr>
              <a:t>TENDENCIA-CICLO: PLANA 4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80" y="4553712"/>
            <a:ext cx="7498079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595959"/>
                </a:solidFill>
                <a:latin typeface="Calibri"/>
              </a:rPr>
              <a:t>El +0,3% mensual sostenido indica que no hay aceleracion. Ajustar planes de inversion a crecimiento gradual.</a:t>
            </a:r>
          </a:p>
        </p:txBody>
      </p:sp>
      <p:pic>
        <p:nvPicPr>
          <p:cNvPr id="20" name="Picture 19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09728"/>
            <a:ext cx="1188720" cy="475488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65760" y="6126480"/>
            <a:ext cx="2743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AAAAA"/>
                </a:solidFill>
                <a:latin typeface="Arial"/>
              </a:rPr>
              <a:t>Fuente: INDEC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4320" y="6419088"/>
            <a:ext cx="8595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 i="1">
                <a:solidFill>
                  <a:srgbClr val="B8952A"/>
                </a:solidFill>
                <a:latin typeface="Arial"/>
              </a:rPr>
              <a:t>«Sin agro y mineria, el EMAE de abril hubiera sido negativo. Dos economias en un solo dato.»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