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Portada. El informe analiza el Programa de Desendeudamiento Familiar y Personal de la Ciudad de Buenos Aires (Ley 6.959): nueve bancos ya adheridos, tasa fija de hasta 35% TNA, y un plazo de inscripcion que cierra el 13 de octubre de 2026.</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Hook. Nueve bancos ya se sumaron al Programa de Desendeudamiento Familiar y Personal de CABA: Banco Ciudad, Santander, ICBC, Supervielle, Credicoop, Comafi, BBVA, Galicia y Banco Piano. Cubren una porcion amplia de la oferta de credito de consumo del pais.</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Condiciones del programa. Refinanciacion (no condonacion) de deudas en tarjetas de credito y prestamos personales en mora, a tasa fija de hasta 35% TNA y plazo minimo de 24 meses. Solo aplica a deudas de entidades reguladas por el BCRA.</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Requisitos de acceso. Los cinco requisitos deben cumplirse simultaneamente: deuda solo en productos regulados por el BCRA, mora de 60 a 180 dias, ingresos familiares bajo 10 salarios minimos, cuota de deuda superior al 30% del ingreso, y domicilio en CABA con 2 anos de antiguedad minima.</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Dato clave visual. La mora en entidades no financieras (fintech y billeteras virtuales) llega a 33%, casi el cuadruple que en bancos tradicionales (7,6%). El programa de CABA, sin embargo, solo alcanza a deudas de entidades reguladas por el BCRA -el segmento con mejor comportamiento relativo.</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Dato clave visual. La ley se aprobo en junio de 2026, ya hay nueve bancos adheridos en agosto, y el plazo de inscripcion vence el 13 de octubre -un cronograma que ya esta en marcha y se acorta.</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Implicancias estrategicas. Tres acciones: 1) Bancos adheridos deben priorizar el contacto con clientes elegibles antes del cierre. 2) Bancos no adheridos deben evaluar la adhesion pendiente. 3) Todos los actores del sistema deben vigilar la brecha de mora entre bancos y fintech.</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Cierre. La cita del director resume el argumento central: el programa refinancia, no condona, y ya tiene nueve bancos adheridos con una ventana de tiempo acotada. Los actores del sistema financiero que todavia no se sumaron tienen una decision que tomar antes del 13 de octubre.</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image" Target="../media/image1.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1.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1725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1005840"/>
            <a:ext cx="8229600" cy="1463040"/>
          </a:xfrm>
          <a:prstGeom prst="rect">
            <a:avLst/>
          </a:prstGeom>
          <a:noFill/>
        </p:spPr>
        <p:txBody>
          <a:bodyPr wrap="square">
            <a:spAutoFit/>
          </a:bodyPr>
          <a:lstStyle/>
          <a:p>
            <a:pPr algn="ctr"/>
            <a:r>
              <a:rPr sz="4000" b="1" i="0">
                <a:solidFill>
                  <a:srgbClr val="FFFFFF"/>
                </a:solidFill>
                <a:latin typeface="Arial Black"/>
              </a:rPr>
              <a:t>NUEVE BANCOS,
57 DÍAS</a:t>
            </a:r>
          </a:p>
        </p:txBody>
      </p:sp>
      <p:sp>
        <p:nvSpPr>
          <p:cNvPr id="4" name="Rectangle 3"/>
          <p:cNvSpPr/>
          <p:nvPr/>
        </p:nvSpPr>
        <p:spPr>
          <a:xfrm>
            <a:off x="2057400" y="2606040"/>
            <a:ext cx="5029200" cy="16000"/>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7200" y="2743200"/>
            <a:ext cx="8229600" cy="822960"/>
          </a:xfrm>
          <a:prstGeom prst="rect">
            <a:avLst/>
          </a:prstGeom>
          <a:noFill/>
        </p:spPr>
        <p:txBody>
          <a:bodyPr wrap="square">
            <a:spAutoFit/>
          </a:bodyPr>
          <a:lstStyle/>
          <a:p>
            <a:pPr algn="ctr"/>
            <a:r>
              <a:rPr sz="1600" b="0" i="0">
                <a:solidFill>
                  <a:srgbClr val="5B91CC"/>
                </a:solidFill>
                <a:latin typeface="Arial"/>
              </a:rPr>
              <a:t>El desendeudamiento de CABA suma bancos y tiene fecha límite:
la inscripción cierra el 13 de octubre</a:t>
            </a:r>
          </a:p>
        </p:txBody>
      </p:sp>
      <p:sp>
        <p:nvSpPr>
          <p:cNvPr id="6" name="TextBox 5"/>
          <p:cNvSpPr txBox="1"/>
          <p:nvPr/>
        </p:nvSpPr>
        <p:spPr>
          <a:xfrm>
            <a:off x="457200" y="3703320"/>
            <a:ext cx="8229600" cy="365760"/>
          </a:xfrm>
          <a:prstGeom prst="rect">
            <a:avLst/>
          </a:prstGeom>
          <a:noFill/>
        </p:spPr>
        <p:txBody>
          <a:bodyPr wrap="square">
            <a:spAutoFit/>
          </a:bodyPr>
          <a:lstStyle/>
          <a:p>
            <a:pPr algn="ctr"/>
            <a:r>
              <a:rPr sz="1300" b="1" i="0">
                <a:solidFill>
                  <a:srgbClr val="B8952A"/>
                </a:solidFill>
                <a:latin typeface="Arial"/>
              </a:rPr>
              <a:t>ESTRATEGIA · DECISIÓN · EJECUCIÓN</a:t>
            </a:r>
          </a:p>
        </p:txBody>
      </p:sp>
      <p:sp>
        <p:nvSpPr>
          <p:cNvPr id="7" name="TextBox 6"/>
          <p:cNvSpPr txBox="1"/>
          <p:nvPr/>
        </p:nvSpPr>
        <p:spPr>
          <a:xfrm>
            <a:off x="457200" y="6263640"/>
            <a:ext cx="8229600" cy="320040"/>
          </a:xfrm>
          <a:prstGeom prst="rect">
            <a:avLst/>
          </a:prstGeom>
          <a:noFill/>
        </p:spPr>
        <p:txBody>
          <a:bodyPr wrap="square">
            <a:spAutoFit/>
          </a:bodyPr>
          <a:lstStyle/>
          <a:p>
            <a:pPr algn="ctr"/>
            <a:r>
              <a:rPr sz="1000" b="0" i="0">
                <a:solidFill>
                  <a:srgbClr val="2E6CB8"/>
                </a:solidFill>
                <a:latin typeface="Arial"/>
              </a:rPr>
              <a:t>KARTAL Consulting  |  kartal.com.ar  |  Lunes 17 de agosto de 2026</a:t>
            </a:r>
          </a:p>
        </p:txBody>
      </p:sp>
      <p:sp>
        <p:nvSpPr>
          <p:cNvPr id="8" name="TextBox 7"/>
          <p:cNvSpPr txBox="1"/>
          <p:nvPr/>
        </p:nvSpPr>
        <p:spPr>
          <a:xfrm>
            <a:off x="457200" y="5989320"/>
            <a:ext cx="8229600" cy="256032"/>
          </a:xfrm>
          <a:prstGeom prst="rect">
            <a:avLst/>
          </a:prstGeom>
          <a:noFill/>
        </p:spPr>
        <p:txBody>
          <a:bodyPr wrap="square">
            <a:spAutoFit/>
          </a:bodyPr>
          <a:lstStyle/>
          <a:p>
            <a:pPr algn="ctr"/>
            <a:r>
              <a:rPr sz="900" b="0" i="0">
                <a:solidFill>
                  <a:srgbClr val="5B91CC"/>
                </a:solidFill>
                <a:latin typeface="Arial"/>
              </a:rPr>
              <a:t>Fuente: GCBA — Ministerio de Hacienda y Finanzas, Ley N.° 6.959</a:t>
            </a:r>
          </a:p>
        </p:txBody>
      </p:sp>
      <p:pic>
        <p:nvPicPr>
          <p:cNvPr id="9" name="Picture 8" descr="Kartal_Logo_trans.png"/>
          <p:cNvPicPr>
            <a:picLocks noChangeAspect="1"/>
          </p:cNvPicPr>
          <p:nvPr/>
        </p:nvPicPr>
        <p:blipFill>
          <a:blip r:embed="rId2"/>
          <a:stretch>
            <a:fillRect/>
          </a:stretch>
        </p:blipFill>
        <p:spPr>
          <a:xfrm>
            <a:off x="7772400" y="118872"/>
            <a:ext cx="1188720" cy="502920"/>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1725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256032"/>
            <a:ext cx="8229600" cy="594360"/>
          </a:xfrm>
          <a:prstGeom prst="rect">
            <a:avLst/>
          </a:prstGeom>
          <a:noFill/>
        </p:spPr>
        <p:txBody>
          <a:bodyPr wrap="square">
            <a:spAutoFit/>
          </a:bodyPr>
          <a:lstStyle/>
          <a:p>
            <a:pPr algn="ctr"/>
            <a:r>
              <a:rPr sz="2600" b="1" i="0">
                <a:solidFill>
                  <a:srgbClr val="FFFFFF"/>
                </a:solidFill>
                <a:latin typeface="Arial Black"/>
              </a:rPr>
              <a:t>EL SISTEMA BANCARIO YA SE SUMÓ</a:t>
            </a:r>
          </a:p>
        </p:txBody>
      </p:sp>
      <p:sp>
        <p:nvSpPr>
          <p:cNvPr id="4" name="TextBox 3"/>
          <p:cNvSpPr txBox="1"/>
          <p:nvPr/>
        </p:nvSpPr>
        <p:spPr>
          <a:xfrm>
            <a:off x="0" y="914400"/>
            <a:ext cx="9144000" cy="2011680"/>
          </a:xfrm>
          <a:prstGeom prst="rect">
            <a:avLst/>
          </a:prstGeom>
          <a:noFill/>
        </p:spPr>
        <p:txBody>
          <a:bodyPr wrap="square">
            <a:spAutoFit/>
          </a:bodyPr>
          <a:lstStyle/>
          <a:p>
            <a:pPr algn="ctr"/>
            <a:r>
              <a:rPr sz="11000" b="1" i="0">
                <a:solidFill>
                  <a:srgbClr val="B8952A"/>
                </a:solidFill>
                <a:latin typeface="Arial Black"/>
              </a:rPr>
              <a:t>9 bancos</a:t>
            </a:r>
          </a:p>
        </p:txBody>
      </p:sp>
      <p:sp>
        <p:nvSpPr>
          <p:cNvPr id="5" name="TextBox 4"/>
          <p:cNvSpPr txBox="1"/>
          <p:nvPr/>
        </p:nvSpPr>
        <p:spPr>
          <a:xfrm>
            <a:off x="457200" y="3063240"/>
            <a:ext cx="8229600" cy="640080"/>
          </a:xfrm>
          <a:prstGeom prst="rect">
            <a:avLst/>
          </a:prstGeom>
          <a:noFill/>
        </p:spPr>
        <p:txBody>
          <a:bodyPr wrap="square">
            <a:spAutoFit/>
          </a:bodyPr>
          <a:lstStyle/>
          <a:p>
            <a:pPr algn="ctr"/>
            <a:r>
              <a:rPr sz="1900" b="1" i="0">
                <a:solidFill>
                  <a:srgbClr val="FFFFFF"/>
                </a:solidFill>
                <a:latin typeface="Arial"/>
              </a:rPr>
              <a:t>adheridos al Programa de Desendeudamiento de CABA</a:t>
            </a:r>
          </a:p>
        </p:txBody>
      </p:sp>
      <p:sp>
        <p:nvSpPr>
          <p:cNvPr id="6" name="TextBox 5"/>
          <p:cNvSpPr txBox="1"/>
          <p:nvPr/>
        </p:nvSpPr>
        <p:spPr>
          <a:xfrm>
            <a:off x="457200" y="3794760"/>
            <a:ext cx="8229600" cy="457200"/>
          </a:xfrm>
          <a:prstGeom prst="rect">
            <a:avLst/>
          </a:prstGeom>
          <a:noFill/>
        </p:spPr>
        <p:txBody>
          <a:bodyPr wrap="square">
            <a:spAutoFit/>
          </a:bodyPr>
          <a:lstStyle/>
          <a:p>
            <a:pPr algn="ctr"/>
            <a:r>
              <a:rPr sz="1200" b="0" i="0">
                <a:solidFill>
                  <a:srgbClr val="5B91CC"/>
                </a:solidFill>
                <a:latin typeface="Arial"/>
              </a:rPr>
              <a:t>Ciudad, Santander, ICBC, Supervielle, Credicoop, Comafi, BBVA, Galicia y Piano</a:t>
            </a:r>
          </a:p>
        </p:txBody>
      </p:sp>
      <p:sp>
        <p:nvSpPr>
          <p:cNvPr id="7" name="TextBox 6"/>
          <p:cNvSpPr txBox="1"/>
          <p:nvPr/>
        </p:nvSpPr>
        <p:spPr>
          <a:xfrm>
            <a:off x="274320" y="6473952"/>
            <a:ext cx="8595360" cy="320040"/>
          </a:xfrm>
          <a:prstGeom prst="rect">
            <a:avLst/>
          </a:prstGeom>
          <a:noFill/>
        </p:spPr>
        <p:txBody>
          <a:bodyPr wrap="none">
            <a:spAutoFit/>
          </a:bodyPr>
          <a:lstStyle/>
          <a:p>
            <a:pPr algn="ctr"/>
            <a:r>
              <a:rPr sz="1000" b="1" i="1">
                <a:solidFill>
                  <a:srgbClr val="B8952A"/>
                </a:solidFill>
                <a:latin typeface="Arial"/>
              </a:rPr>
              <a:t>«Refinanciar, no condonar: la letra chica que define quién puede entrar.»</a:t>
            </a:r>
          </a:p>
        </p:txBody>
      </p:sp>
      <p:pic>
        <p:nvPicPr>
          <p:cNvPr id="8" name="Picture 7" descr="Kartal_Logo_trans.png"/>
          <p:cNvPicPr>
            <a:picLocks noChangeAspect="1"/>
          </p:cNvPicPr>
          <p:nvPr/>
        </p:nvPicPr>
        <p:blipFill>
          <a:blip r:embed="rId2"/>
          <a:stretch>
            <a:fillRect/>
          </a:stretch>
        </p:blipFill>
        <p:spPr>
          <a:xfrm>
            <a:off x="7772400" y="118872"/>
            <a:ext cx="1188720" cy="502920"/>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F4F7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201168"/>
            <a:ext cx="8412480" cy="548640"/>
          </a:xfrm>
          <a:prstGeom prst="rect">
            <a:avLst/>
          </a:prstGeom>
          <a:noFill/>
        </p:spPr>
        <p:txBody>
          <a:bodyPr wrap="square">
            <a:spAutoFit/>
          </a:bodyPr>
          <a:lstStyle/>
          <a:p>
            <a:pPr algn="ctr"/>
            <a:r>
              <a:rPr sz="2600" b="1" i="0">
                <a:solidFill>
                  <a:srgbClr val="17253D"/>
                </a:solidFill>
                <a:latin typeface="Arial Black"/>
              </a:rPr>
              <a:t>CÓMO FUNCIONA LA REFINANCIACIÓN</a:t>
            </a:r>
          </a:p>
        </p:txBody>
      </p:sp>
      <p:sp>
        <p:nvSpPr>
          <p:cNvPr id="4" name="Rectangle 3"/>
          <p:cNvSpPr/>
          <p:nvPr/>
        </p:nvSpPr>
        <p:spPr>
          <a:xfrm>
            <a:off x="365760" y="960120"/>
            <a:ext cx="3840480" cy="4572000"/>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365760" y="1051560"/>
            <a:ext cx="3840480" cy="731520"/>
          </a:xfrm>
          <a:prstGeom prst="rect">
            <a:avLst/>
          </a:prstGeom>
          <a:noFill/>
        </p:spPr>
        <p:txBody>
          <a:bodyPr wrap="square">
            <a:spAutoFit/>
          </a:bodyPr>
          <a:lstStyle/>
          <a:p>
            <a:pPr algn="ctr"/>
            <a:r>
              <a:rPr sz="1700" b="1" i="0">
                <a:solidFill>
                  <a:srgbClr val="FFFFFF"/>
                </a:solidFill>
                <a:latin typeface="Arial"/>
              </a:rPr>
              <a:t>TASA MÁXIMA</a:t>
            </a:r>
          </a:p>
        </p:txBody>
      </p:sp>
      <p:sp>
        <p:nvSpPr>
          <p:cNvPr id="6" name="TextBox 5"/>
          <p:cNvSpPr txBox="1"/>
          <p:nvPr/>
        </p:nvSpPr>
        <p:spPr>
          <a:xfrm>
            <a:off x="365760" y="1874519"/>
            <a:ext cx="3840480" cy="1463040"/>
          </a:xfrm>
          <a:prstGeom prst="rect">
            <a:avLst/>
          </a:prstGeom>
          <a:noFill/>
        </p:spPr>
        <p:txBody>
          <a:bodyPr wrap="square">
            <a:spAutoFit/>
          </a:bodyPr>
          <a:lstStyle/>
          <a:p>
            <a:pPr algn="ctr"/>
            <a:r>
              <a:rPr sz="7800" b="1" i="0">
                <a:solidFill>
                  <a:srgbClr val="FFFFFF"/>
                </a:solidFill>
                <a:latin typeface="Arial Black"/>
              </a:rPr>
              <a:t>35%</a:t>
            </a:r>
          </a:p>
        </p:txBody>
      </p:sp>
      <p:sp>
        <p:nvSpPr>
          <p:cNvPr id="7" name="TextBox 6"/>
          <p:cNvSpPr txBox="1"/>
          <p:nvPr/>
        </p:nvSpPr>
        <p:spPr>
          <a:xfrm>
            <a:off x="365760" y="3383280"/>
            <a:ext cx="3840480" cy="640080"/>
          </a:xfrm>
          <a:prstGeom prst="rect">
            <a:avLst/>
          </a:prstGeom>
          <a:noFill/>
        </p:spPr>
        <p:txBody>
          <a:bodyPr wrap="square">
            <a:spAutoFit/>
          </a:bodyPr>
          <a:lstStyle/>
          <a:p>
            <a:pPr algn="ctr"/>
            <a:r>
              <a:rPr sz="1600" b="0" i="0">
                <a:solidFill>
                  <a:srgbClr val="FFFFFF"/>
                </a:solidFill>
                <a:latin typeface="Arial"/>
              </a:rPr>
              <a:t>TNA fija</a:t>
            </a:r>
          </a:p>
        </p:txBody>
      </p:sp>
      <p:sp>
        <p:nvSpPr>
          <p:cNvPr id="8" name="Rectangle 7"/>
          <p:cNvSpPr/>
          <p:nvPr/>
        </p:nvSpPr>
        <p:spPr>
          <a:xfrm>
            <a:off x="4937760" y="960120"/>
            <a:ext cx="3840480" cy="4572000"/>
          </a:xfrm>
          <a:prstGeom prst="rect">
            <a:avLst/>
          </a:prstGeom>
          <a:solidFill>
            <a:srgbClr val="1E4D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937760" y="1051560"/>
            <a:ext cx="3840480" cy="731520"/>
          </a:xfrm>
          <a:prstGeom prst="rect">
            <a:avLst/>
          </a:prstGeom>
          <a:noFill/>
        </p:spPr>
        <p:txBody>
          <a:bodyPr wrap="square">
            <a:spAutoFit/>
          </a:bodyPr>
          <a:lstStyle/>
          <a:p>
            <a:pPr algn="ctr"/>
            <a:r>
              <a:rPr sz="1700" b="1" i="0">
                <a:solidFill>
                  <a:srgbClr val="FFFFFF"/>
                </a:solidFill>
                <a:latin typeface="Arial"/>
              </a:rPr>
              <a:t>PLAZO MÍNIMO</a:t>
            </a:r>
          </a:p>
        </p:txBody>
      </p:sp>
      <p:sp>
        <p:nvSpPr>
          <p:cNvPr id="10" name="TextBox 9"/>
          <p:cNvSpPr txBox="1"/>
          <p:nvPr/>
        </p:nvSpPr>
        <p:spPr>
          <a:xfrm>
            <a:off x="4937760" y="1874519"/>
            <a:ext cx="3840480" cy="1463040"/>
          </a:xfrm>
          <a:prstGeom prst="rect">
            <a:avLst/>
          </a:prstGeom>
          <a:noFill/>
        </p:spPr>
        <p:txBody>
          <a:bodyPr wrap="square">
            <a:spAutoFit/>
          </a:bodyPr>
          <a:lstStyle/>
          <a:p>
            <a:pPr algn="ctr"/>
            <a:r>
              <a:rPr sz="7800" b="1" i="0">
                <a:solidFill>
                  <a:srgbClr val="B8952A"/>
                </a:solidFill>
                <a:latin typeface="Arial Black"/>
              </a:rPr>
              <a:t>24</a:t>
            </a:r>
          </a:p>
        </p:txBody>
      </p:sp>
      <p:sp>
        <p:nvSpPr>
          <p:cNvPr id="11" name="TextBox 10"/>
          <p:cNvSpPr txBox="1"/>
          <p:nvPr/>
        </p:nvSpPr>
        <p:spPr>
          <a:xfrm>
            <a:off x="4937760" y="3383280"/>
            <a:ext cx="3840480" cy="640080"/>
          </a:xfrm>
          <a:prstGeom prst="rect">
            <a:avLst/>
          </a:prstGeom>
          <a:noFill/>
        </p:spPr>
        <p:txBody>
          <a:bodyPr wrap="square">
            <a:spAutoFit/>
          </a:bodyPr>
          <a:lstStyle/>
          <a:p>
            <a:pPr algn="ctr"/>
            <a:r>
              <a:rPr sz="1600" b="0" i="0">
                <a:solidFill>
                  <a:srgbClr val="FFFFFF"/>
                </a:solidFill>
                <a:latin typeface="Arial"/>
              </a:rPr>
              <a:t>meses de plazo</a:t>
            </a:r>
          </a:p>
        </p:txBody>
      </p:sp>
      <p:sp>
        <p:nvSpPr>
          <p:cNvPr id="12" name="TextBox 11"/>
          <p:cNvSpPr txBox="1"/>
          <p:nvPr/>
        </p:nvSpPr>
        <p:spPr>
          <a:xfrm>
            <a:off x="274320" y="6473952"/>
            <a:ext cx="8595360" cy="320040"/>
          </a:xfrm>
          <a:prstGeom prst="rect">
            <a:avLst/>
          </a:prstGeom>
          <a:noFill/>
        </p:spPr>
        <p:txBody>
          <a:bodyPr wrap="none">
            <a:spAutoFit/>
          </a:bodyPr>
          <a:lstStyle/>
          <a:p>
            <a:pPr algn="ctr"/>
            <a:r>
              <a:rPr sz="1000" b="1" i="1">
                <a:solidFill>
                  <a:srgbClr val="B8952A"/>
                </a:solidFill>
                <a:latin typeface="Arial"/>
              </a:rPr>
              <a:t>«Refinanciar, no condonar: la letra chica que define quién puede entrar.»</a:t>
            </a:r>
          </a:p>
        </p:txBody>
      </p:sp>
      <p:pic>
        <p:nvPicPr>
          <p:cNvPr id="13" name="Picture 12" descr="Kartal_Logo_trans.png"/>
          <p:cNvPicPr>
            <a:picLocks noChangeAspect="1"/>
          </p:cNvPicPr>
          <p:nvPr/>
        </p:nvPicPr>
        <p:blipFill>
          <a:blip r:embed="rId2"/>
          <a:stretch>
            <a:fillRect/>
          </a:stretch>
        </p:blipFill>
        <p:spPr>
          <a:xfrm>
            <a:off x="7772400" y="118872"/>
            <a:ext cx="1188720" cy="502920"/>
          </a:xfrm>
          <a:prstGeom prst="rect">
            <a:avLst/>
          </a:prstGeom>
        </p:spPr>
      </p:pic>
      <p:sp>
        <p:nvSpPr>
          <p:cNvPr id="14" name="TextBox 13"/>
          <p:cNvSpPr txBox="1"/>
          <p:nvPr/>
        </p:nvSpPr>
        <p:spPr>
          <a:xfrm>
            <a:off x="0" y="6263640"/>
            <a:ext cx="9144000" cy="274320"/>
          </a:xfrm>
          <a:prstGeom prst="rect">
            <a:avLst/>
          </a:prstGeom>
          <a:noFill/>
        </p:spPr>
        <p:txBody>
          <a:bodyPr wrap="square">
            <a:spAutoFit/>
          </a:bodyPr>
          <a:lstStyle/>
          <a:p>
            <a:pPr algn="ctr"/>
            <a:r>
              <a:rPr sz="1000" b="0" i="0">
                <a:solidFill>
                  <a:srgbClr val="B8952A"/>
                </a:solidFill>
                <a:latin typeface="Arial"/>
              </a:rPr>
              <a:t>KARTAL Consulting · kartal.com.ar</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F4F7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182880"/>
            <a:ext cx="8412480" cy="502920"/>
          </a:xfrm>
          <a:prstGeom prst="rect">
            <a:avLst/>
          </a:prstGeom>
          <a:noFill/>
        </p:spPr>
        <p:txBody>
          <a:bodyPr wrap="square">
            <a:spAutoFit/>
          </a:bodyPr>
          <a:lstStyle/>
          <a:p>
            <a:pPr algn="ctr"/>
            <a:r>
              <a:rPr sz="2300" b="1" i="0">
                <a:solidFill>
                  <a:srgbClr val="17253D"/>
                </a:solidFill>
                <a:latin typeface="Arial Black"/>
              </a:rPr>
              <a:t>CINCO REQUISITOS, TODOS AL MISMO TIEMPO</a:t>
            </a:r>
          </a:p>
        </p:txBody>
      </p:sp>
      <p:sp>
        <p:nvSpPr>
          <p:cNvPr id="4" name="Rectangle 3"/>
          <p:cNvSpPr/>
          <p:nvPr/>
        </p:nvSpPr>
        <p:spPr>
          <a:xfrm>
            <a:off x="457200" y="960120"/>
            <a:ext cx="548640" cy="658368"/>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7200" y="1014984"/>
            <a:ext cx="548640" cy="502920"/>
          </a:xfrm>
          <a:prstGeom prst="rect">
            <a:avLst/>
          </a:prstGeom>
          <a:noFill/>
        </p:spPr>
        <p:txBody>
          <a:bodyPr wrap="square">
            <a:spAutoFit/>
          </a:bodyPr>
          <a:lstStyle/>
          <a:p>
            <a:pPr algn="ctr"/>
            <a:r>
              <a:rPr sz="2000" b="1" i="0">
                <a:solidFill>
                  <a:srgbClr val="FFFFFF"/>
                </a:solidFill>
                <a:latin typeface="Arial Black"/>
              </a:rPr>
              <a:t>1</a:t>
            </a:r>
          </a:p>
        </p:txBody>
      </p:sp>
      <p:sp>
        <p:nvSpPr>
          <p:cNvPr id="6" name="TextBox 5"/>
          <p:cNvSpPr txBox="1"/>
          <p:nvPr/>
        </p:nvSpPr>
        <p:spPr>
          <a:xfrm>
            <a:off x="1188720" y="1033272"/>
            <a:ext cx="6766560" cy="594360"/>
          </a:xfrm>
          <a:prstGeom prst="rect">
            <a:avLst/>
          </a:prstGeom>
          <a:noFill/>
        </p:spPr>
        <p:txBody>
          <a:bodyPr wrap="square">
            <a:spAutoFit/>
          </a:bodyPr>
          <a:lstStyle/>
          <a:p>
            <a:pPr algn="l"/>
            <a:r>
              <a:rPr sz="1500" b="0" i="0">
                <a:solidFill>
                  <a:srgbClr val="17253D"/>
                </a:solidFill>
                <a:latin typeface="Arial"/>
              </a:rPr>
              <a:t>Deuda solo en tarjetas o préstamos personales regulados por el BCRA</a:t>
            </a:r>
          </a:p>
        </p:txBody>
      </p:sp>
      <p:sp>
        <p:nvSpPr>
          <p:cNvPr id="7" name="Rectangle 6"/>
          <p:cNvSpPr/>
          <p:nvPr/>
        </p:nvSpPr>
        <p:spPr>
          <a:xfrm>
            <a:off x="457200" y="1801368"/>
            <a:ext cx="548640" cy="658368"/>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457200" y="1856232"/>
            <a:ext cx="548640" cy="502920"/>
          </a:xfrm>
          <a:prstGeom prst="rect">
            <a:avLst/>
          </a:prstGeom>
          <a:noFill/>
        </p:spPr>
        <p:txBody>
          <a:bodyPr wrap="square">
            <a:spAutoFit/>
          </a:bodyPr>
          <a:lstStyle/>
          <a:p>
            <a:pPr algn="ctr"/>
            <a:r>
              <a:rPr sz="2000" b="1" i="0">
                <a:solidFill>
                  <a:srgbClr val="FFFFFF"/>
                </a:solidFill>
                <a:latin typeface="Arial Black"/>
              </a:rPr>
              <a:t>2</a:t>
            </a:r>
          </a:p>
        </p:txBody>
      </p:sp>
      <p:sp>
        <p:nvSpPr>
          <p:cNvPr id="9" name="TextBox 8"/>
          <p:cNvSpPr txBox="1"/>
          <p:nvPr/>
        </p:nvSpPr>
        <p:spPr>
          <a:xfrm>
            <a:off x="1188720" y="1874520"/>
            <a:ext cx="6766560" cy="594360"/>
          </a:xfrm>
          <a:prstGeom prst="rect">
            <a:avLst/>
          </a:prstGeom>
          <a:noFill/>
        </p:spPr>
        <p:txBody>
          <a:bodyPr wrap="square">
            <a:spAutoFit/>
          </a:bodyPr>
          <a:lstStyle/>
          <a:p>
            <a:pPr algn="l"/>
            <a:r>
              <a:rPr sz="1500" b="0" i="0">
                <a:solidFill>
                  <a:srgbClr val="17253D"/>
                </a:solidFill>
                <a:latin typeface="Arial"/>
              </a:rPr>
              <a:t>Mora de 60 a 180 días en la Central de Deudores al 1° de junio 2026</a:t>
            </a:r>
          </a:p>
        </p:txBody>
      </p:sp>
      <p:sp>
        <p:nvSpPr>
          <p:cNvPr id="10" name="Rectangle 9"/>
          <p:cNvSpPr/>
          <p:nvPr/>
        </p:nvSpPr>
        <p:spPr>
          <a:xfrm>
            <a:off x="457200" y="2642616"/>
            <a:ext cx="548640" cy="658368"/>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7200" y="2697480"/>
            <a:ext cx="548640" cy="502920"/>
          </a:xfrm>
          <a:prstGeom prst="rect">
            <a:avLst/>
          </a:prstGeom>
          <a:noFill/>
        </p:spPr>
        <p:txBody>
          <a:bodyPr wrap="square">
            <a:spAutoFit/>
          </a:bodyPr>
          <a:lstStyle/>
          <a:p>
            <a:pPr algn="ctr"/>
            <a:r>
              <a:rPr sz="2000" b="1" i="0">
                <a:solidFill>
                  <a:srgbClr val="FFFFFF"/>
                </a:solidFill>
                <a:latin typeface="Arial Black"/>
              </a:rPr>
              <a:t>3</a:t>
            </a:r>
          </a:p>
        </p:txBody>
      </p:sp>
      <p:sp>
        <p:nvSpPr>
          <p:cNvPr id="12" name="TextBox 11"/>
          <p:cNvSpPr txBox="1"/>
          <p:nvPr/>
        </p:nvSpPr>
        <p:spPr>
          <a:xfrm>
            <a:off x="1188720" y="2715768"/>
            <a:ext cx="6766560" cy="594360"/>
          </a:xfrm>
          <a:prstGeom prst="rect">
            <a:avLst/>
          </a:prstGeom>
          <a:noFill/>
        </p:spPr>
        <p:txBody>
          <a:bodyPr wrap="square">
            <a:spAutoFit/>
          </a:bodyPr>
          <a:lstStyle/>
          <a:p>
            <a:pPr algn="l"/>
            <a:r>
              <a:rPr sz="1500" b="0" i="0">
                <a:solidFill>
                  <a:srgbClr val="17253D"/>
                </a:solidFill>
                <a:latin typeface="Arial"/>
              </a:rPr>
              <a:t>Ingresos familiares por debajo de 10 salarios mínimos (~$3,68 M)</a:t>
            </a:r>
          </a:p>
        </p:txBody>
      </p:sp>
      <p:sp>
        <p:nvSpPr>
          <p:cNvPr id="13" name="Rectangle 12"/>
          <p:cNvSpPr/>
          <p:nvPr/>
        </p:nvSpPr>
        <p:spPr>
          <a:xfrm>
            <a:off x="457200" y="3483864"/>
            <a:ext cx="548640" cy="658368"/>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457200" y="3538728"/>
            <a:ext cx="548640" cy="502920"/>
          </a:xfrm>
          <a:prstGeom prst="rect">
            <a:avLst/>
          </a:prstGeom>
          <a:noFill/>
        </p:spPr>
        <p:txBody>
          <a:bodyPr wrap="square">
            <a:spAutoFit/>
          </a:bodyPr>
          <a:lstStyle/>
          <a:p>
            <a:pPr algn="ctr"/>
            <a:r>
              <a:rPr sz="2000" b="1" i="0">
                <a:solidFill>
                  <a:srgbClr val="FFFFFF"/>
                </a:solidFill>
                <a:latin typeface="Arial Black"/>
              </a:rPr>
              <a:t>4</a:t>
            </a:r>
          </a:p>
        </p:txBody>
      </p:sp>
      <p:sp>
        <p:nvSpPr>
          <p:cNvPr id="15" name="TextBox 14"/>
          <p:cNvSpPr txBox="1"/>
          <p:nvPr/>
        </p:nvSpPr>
        <p:spPr>
          <a:xfrm>
            <a:off x="1188720" y="3557016"/>
            <a:ext cx="6766560" cy="594360"/>
          </a:xfrm>
          <a:prstGeom prst="rect">
            <a:avLst/>
          </a:prstGeom>
          <a:noFill/>
        </p:spPr>
        <p:txBody>
          <a:bodyPr wrap="square">
            <a:spAutoFit/>
          </a:bodyPr>
          <a:lstStyle/>
          <a:p>
            <a:pPr algn="l"/>
            <a:r>
              <a:rPr sz="1500" b="0" i="0">
                <a:solidFill>
                  <a:srgbClr val="17253D"/>
                </a:solidFill>
                <a:latin typeface="Arial"/>
              </a:rPr>
              <a:t>Cuota de deuda superior al 30% del ingreso familiar</a:t>
            </a:r>
          </a:p>
        </p:txBody>
      </p:sp>
      <p:sp>
        <p:nvSpPr>
          <p:cNvPr id="16" name="Rectangle 15"/>
          <p:cNvSpPr/>
          <p:nvPr/>
        </p:nvSpPr>
        <p:spPr>
          <a:xfrm>
            <a:off x="457200" y="4325112"/>
            <a:ext cx="548640" cy="658368"/>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457200" y="4379976"/>
            <a:ext cx="548640" cy="502920"/>
          </a:xfrm>
          <a:prstGeom prst="rect">
            <a:avLst/>
          </a:prstGeom>
          <a:noFill/>
        </p:spPr>
        <p:txBody>
          <a:bodyPr wrap="square">
            <a:spAutoFit/>
          </a:bodyPr>
          <a:lstStyle/>
          <a:p>
            <a:pPr algn="ctr"/>
            <a:r>
              <a:rPr sz="2000" b="1" i="0">
                <a:solidFill>
                  <a:srgbClr val="FFFFFF"/>
                </a:solidFill>
                <a:latin typeface="Arial Black"/>
              </a:rPr>
              <a:t>5</a:t>
            </a:r>
          </a:p>
        </p:txBody>
      </p:sp>
      <p:sp>
        <p:nvSpPr>
          <p:cNvPr id="18" name="TextBox 17"/>
          <p:cNvSpPr txBox="1"/>
          <p:nvPr/>
        </p:nvSpPr>
        <p:spPr>
          <a:xfrm>
            <a:off x="1188720" y="4398264"/>
            <a:ext cx="6766560" cy="594360"/>
          </a:xfrm>
          <a:prstGeom prst="rect">
            <a:avLst/>
          </a:prstGeom>
          <a:noFill/>
        </p:spPr>
        <p:txBody>
          <a:bodyPr wrap="square">
            <a:spAutoFit/>
          </a:bodyPr>
          <a:lstStyle/>
          <a:p>
            <a:pPr algn="l"/>
            <a:r>
              <a:rPr sz="1500" b="0" i="0">
                <a:solidFill>
                  <a:srgbClr val="17253D"/>
                </a:solidFill>
                <a:latin typeface="Arial"/>
              </a:rPr>
              <a:t>Domicilio en CABA con al menos 2 años de antigüedad</a:t>
            </a:r>
          </a:p>
        </p:txBody>
      </p:sp>
      <p:sp>
        <p:nvSpPr>
          <p:cNvPr id="19" name="TextBox 18"/>
          <p:cNvSpPr txBox="1"/>
          <p:nvPr/>
        </p:nvSpPr>
        <p:spPr>
          <a:xfrm>
            <a:off x="274320" y="6473952"/>
            <a:ext cx="8595360" cy="320040"/>
          </a:xfrm>
          <a:prstGeom prst="rect">
            <a:avLst/>
          </a:prstGeom>
          <a:noFill/>
        </p:spPr>
        <p:txBody>
          <a:bodyPr wrap="none">
            <a:spAutoFit/>
          </a:bodyPr>
          <a:lstStyle/>
          <a:p>
            <a:pPr algn="ctr"/>
            <a:r>
              <a:rPr sz="1000" b="1" i="1">
                <a:solidFill>
                  <a:srgbClr val="B8952A"/>
                </a:solidFill>
                <a:latin typeface="Arial"/>
              </a:rPr>
              <a:t>«Refinanciar, no condonar: la letra chica que define quién puede entrar.»</a:t>
            </a:r>
          </a:p>
        </p:txBody>
      </p:sp>
      <p:pic>
        <p:nvPicPr>
          <p:cNvPr id="20" name="Picture 19" descr="Kartal_Logo_trans.png"/>
          <p:cNvPicPr>
            <a:picLocks noChangeAspect="1"/>
          </p:cNvPicPr>
          <p:nvPr/>
        </p:nvPicPr>
        <p:blipFill>
          <a:blip r:embed="rId2"/>
          <a:stretch>
            <a:fillRect/>
          </a:stretch>
        </p:blipFill>
        <p:spPr>
          <a:xfrm>
            <a:off x="7772400" y="118872"/>
            <a:ext cx="1188720" cy="502920"/>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F4F7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182880"/>
            <a:ext cx="8412480" cy="502920"/>
          </a:xfrm>
          <a:prstGeom prst="rect">
            <a:avLst/>
          </a:prstGeom>
          <a:noFill/>
        </p:spPr>
        <p:txBody>
          <a:bodyPr wrap="square">
            <a:spAutoFit/>
          </a:bodyPr>
          <a:lstStyle/>
          <a:p>
            <a:pPr algn="ctr"/>
            <a:r>
              <a:rPr sz="2600" b="1" i="0">
                <a:solidFill>
                  <a:srgbClr val="17253D"/>
                </a:solidFill>
                <a:latin typeface="Arial Black"/>
              </a:rPr>
              <a:t>POR QUÉ EXISTE ESTE PROGRAMA</a:t>
            </a:r>
          </a:p>
        </p:txBody>
      </p:sp>
      <p:sp>
        <p:nvSpPr>
          <p:cNvPr id="4" name="TextBox 3"/>
          <p:cNvSpPr txBox="1"/>
          <p:nvPr/>
        </p:nvSpPr>
        <p:spPr>
          <a:xfrm>
            <a:off x="365760" y="713232"/>
            <a:ext cx="8412480" cy="320040"/>
          </a:xfrm>
          <a:prstGeom prst="rect">
            <a:avLst/>
          </a:prstGeom>
          <a:noFill/>
        </p:spPr>
        <p:txBody>
          <a:bodyPr wrap="square">
            <a:spAutoFit/>
          </a:bodyPr>
          <a:lstStyle/>
          <a:p>
            <a:pPr algn="ctr"/>
            <a:r>
              <a:rPr sz="1300" b="0" i="0">
                <a:solidFill>
                  <a:srgbClr val="2E6CB8"/>
                </a:solidFill>
                <a:latin typeface="Arial"/>
              </a:rPr>
              <a:t>El problema de fondo: mora en bancos vs. fintech</a:t>
            </a:r>
          </a:p>
        </p:txBody>
      </p:sp>
      <p:pic>
        <p:nvPicPr>
          <p:cNvPr id="5" name="Picture 4" descr="desendeudamiento_caba_2026_mora.png"/>
          <p:cNvPicPr>
            <a:picLocks noChangeAspect="1"/>
          </p:cNvPicPr>
          <p:nvPr/>
        </p:nvPicPr>
        <p:blipFill>
          <a:blip r:embed="rId2"/>
          <a:stretch>
            <a:fillRect/>
          </a:stretch>
        </p:blipFill>
        <p:spPr>
          <a:xfrm>
            <a:off x="1188720" y="1143000"/>
            <a:ext cx="6766560" cy="4846320"/>
          </a:xfrm>
          <a:prstGeom prst="rect">
            <a:avLst/>
          </a:prstGeom>
        </p:spPr>
      </p:pic>
      <p:sp>
        <p:nvSpPr>
          <p:cNvPr id="6" name="TextBox 5"/>
          <p:cNvSpPr txBox="1"/>
          <p:nvPr/>
        </p:nvSpPr>
        <p:spPr>
          <a:xfrm>
            <a:off x="274320" y="6473952"/>
            <a:ext cx="8595360" cy="320040"/>
          </a:xfrm>
          <a:prstGeom prst="rect">
            <a:avLst/>
          </a:prstGeom>
          <a:noFill/>
        </p:spPr>
        <p:txBody>
          <a:bodyPr wrap="none">
            <a:spAutoFit/>
          </a:bodyPr>
          <a:lstStyle/>
          <a:p>
            <a:pPr algn="ctr"/>
            <a:r>
              <a:rPr sz="1000" b="1" i="1">
                <a:solidFill>
                  <a:srgbClr val="B8952A"/>
                </a:solidFill>
                <a:latin typeface="Arial"/>
              </a:rPr>
              <a:t>«Refinanciar, no condonar: la letra chica que define quién puede entrar.»</a:t>
            </a:r>
          </a:p>
        </p:txBody>
      </p:sp>
      <p:pic>
        <p:nvPicPr>
          <p:cNvPr id="7" name="Picture 6" descr="Kartal_Logo_trans.png"/>
          <p:cNvPicPr>
            <a:picLocks noChangeAspect="1"/>
          </p:cNvPicPr>
          <p:nvPr/>
        </p:nvPicPr>
        <p:blipFill>
          <a:blip r:embed="rId3"/>
          <a:stretch>
            <a:fillRect/>
          </a:stretch>
        </p:blipFill>
        <p:spPr>
          <a:xfrm>
            <a:off x="7772400" y="118872"/>
            <a:ext cx="1188720" cy="502920"/>
          </a:xfrm>
          <a:prstGeom prst="rect">
            <a:avLst/>
          </a:prstGeom>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F4F7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182880"/>
            <a:ext cx="8412480" cy="502920"/>
          </a:xfrm>
          <a:prstGeom prst="rect">
            <a:avLst/>
          </a:prstGeom>
          <a:noFill/>
        </p:spPr>
        <p:txBody>
          <a:bodyPr wrap="square">
            <a:spAutoFit/>
          </a:bodyPr>
          <a:lstStyle/>
          <a:p>
            <a:pPr algn="ctr"/>
            <a:r>
              <a:rPr sz="2700" b="1" i="0">
                <a:solidFill>
                  <a:srgbClr val="17253D"/>
                </a:solidFill>
                <a:latin typeface="Arial Black"/>
              </a:rPr>
              <a:t>EL RELOJ YA EMPEZÓ A CORRER</a:t>
            </a:r>
          </a:p>
        </p:txBody>
      </p:sp>
      <p:sp>
        <p:nvSpPr>
          <p:cNvPr id="4" name="TextBox 3"/>
          <p:cNvSpPr txBox="1"/>
          <p:nvPr/>
        </p:nvSpPr>
        <p:spPr>
          <a:xfrm>
            <a:off x="365760" y="713232"/>
            <a:ext cx="8412480" cy="320040"/>
          </a:xfrm>
          <a:prstGeom prst="rect">
            <a:avLst/>
          </a:prstGeom>
          <a:noFill/>
        </p:spPr>
        <p:txBody>
          <a:bodyPr wrap="square">
            <a:spAutoFit/>
          </a:bodyPr>
          <a:lstStyle/>
          <a:p>
            <a:pPr algn="ctr"/>
            <a:r>
              <a:rPr sz="1300" b="0" i="0">
                <a:solidFill>
                  <a:srgbClr val="2E6CB8"/>
                </a:solidFill>
                <a:latin typeface="Arial"/>
              </a:rPr>
              <a:t>Quedan 57 días desde la fecha de este informe</a:t>
            </a:r>
          </a:p>
        </p:txBody>
      </p:sp>
      <p:pic>
        <p:nvPicPr>
          <p:cNvPr id="5" name="Picture 4" descr="desendeudamiento_caba_2026_cronograma.png"/>
          <p:cNvPicPr>
            <a:picLocks noChangeAspect="1"/>
          </p:cNvPicPr>
          <p:nvPr/>
        </p:nvPicPr>
        <p:blipFill>
          <a:blip r:embed="rId2"/>
          <a:stretch>
            <a:fillRect/>
          </a:stretch>
        </p:blipFill>
        <p:spPr>
          <a:xfrm>
            <a:off x="502920" y="1188720"/>
            <a:ext cx="8138160" cy="4297680"/>
          </a:xfrm>
          <a:prstGeom prst="rect">
            <a:avLst/>
          </a:prstGeom>
        </p:spPr>
      </p:pic>
      <p:sp>
        <p:nvSpPr>
          <p:cNvPr id="6" name="TextBox 5"/>
          <p:cNvSpPr txBox="1"/>
          <p:nvPr/>
        </p:nvSpPr>
        <p:spPr>
          <a:xfrm>
            <a:off x="274320" y="6473952"/>
            <a:ext cx="8595360" cy="320040"/>
          </a:xfrm>
          <a:prstGeom prst="rect">
            <a:avLst/>
          </a:prstGeom>
          <a:noFill/>
        </p:spPr>
        <p:txBody>
          <a:bodyPr wrap="none">
            <a:spAutoFit/>
          </a:bodyPr>
          <a:lstStyle/>
          <a:p>
            <a:pPr algn="ctr"/>
            <a:r>
              <a:rPr sz="1000" b="1" i="1">
                <a:solidFill>
                  <a:srgbClr val="B8952A"/>
                </a:solidFill>
                <a:latin typeface="Arial"/>
              </a:rPr>
              <a:t>«Refinanciar, no condonar: la letra chica que define quién puede entrar.»</a:t>
            </a:r>
          </a:p>
        </p:txBody>
      </p:sp>
      <p:pic>
        <p:nvPicPr>
          <p:cNvPr id="7" name="Picture 6" descr="Kartal_Logo_trans.png"/>
          <p:cNvPicPr>
            <a:picLocks noChangeAspect="1"/>
          </p:cNvPicPr>
          <p:nvPr/>
        </p:nvPicPr>
        <p:blipFill>
          <a:blip r:embed="rId3"/>
          <a:stretch>
            <a:fillRect/>
          </a:stretch>
        </p:blipFill>
        <p:spPr>
          <a:xfrm>
            <a:off x="7772400" y="118872"/>
            <a:ext cx="1188720" cy="502920"/>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F4F7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201168"/>
            <a:ext cx="8412480" cy="548640"/>
          </a:xfrm>
          <a:prstGeom prst="rect">
            <a:avLst/>
          </a:prstGeom>
          <a:noFill/>
        </p:spPr>
        <p:txBody>
          <a:bodyPr wrap="square">
            <a:spAutoFit/>
          </a:bodyPr>
          <a:lstStyle/>
          <a:p>
            <a:pPr algn="ctr"/>
            <a:r>
              <a:rPr sz="2000" b="1" i="0">
                <a:solidFill>
                  <a:srgbClr val="17253D"/>
                </a:solidFill>
                <a:latin typeface="Arial Black"/>
              </a:rPr>
              <a:t>LO QUE ESTO SIGNIFICA PARA BANCOS Y EMPRESAS</a:t>
            </a:r>
          </a:p>
        </p:txBody>
      </p:sp>
      <p:sp>
        <p:nvSpPr>
          <p:cNvPr id="4" name="Rectangle 3"/>
          <p:cNvSpPr/>
          <p:nvPr/>
        </p:nvSpPr>
        <p:spPr>
          <a:xfrm>
            <a:off x="411480" y="1005840"/>
            <a:ext cx="2606040" cy="489204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11480" y="1078992"/>
            <a:ext cx="2606040" cy="502920"/>
          </a:xfrm>
          <a:prstGeom prst="rect">
            <a:avLst/>
          </a:prstGeom>
          <a:noFill/>
        </p:spPr>
        <p:txBody>
          <a:bodyPr wrap="square">
            <a:spAutoFit/>
          </a:bodyPr>
          <a:lstStyle/>
          <a:p>
            <a:pPr algn="ctr"/>
            <a:r>
              <a:rPr sz="3000" b="1" i="0">
                <a:solidFill>
                  <a:srgbClr val="FFFFFF"/>
                </a:solidFill>
                <a:latin typeface="Arial Black"/>
              </a:rPr>
              <a:t>01</a:t>
            </a:r>
          </a:p>
        </p:txBody>
      </p:sp>
      <p:sp>
        <p:nvSpPr>
          <p:cNvPr id="6" name="TextBox 5"/>
          <p:cNvSpPr txBox="1"/>
          <p:nvPr/>
        </p:nvSpPr>
        <p:spPr>
          <a:xfrm>
            <a:off x="411480" y="1645920"/>
            <a:ext cx="2606040" cy="868680"/>
          </a:xfrm>
          <a:prstGeom prst="rect">
            <a:avLst/>
          </a:prstGeom>
          <a:noFill/>
        </p:spPr>
        <p:txBody>
          <a:bodyPr wrap="square">
            <a:spAutoFit/>
          </a:bodyPr>
          <a:lstStyle/>
          <a:p>
            <a:pPr algn="ctr"/>
            <a:r>
              <a:rPr sz="1500" b="1" i="0">
                <a:solidFill>
                  <a:srgbClr val="FFFFFF"/>
                </a:solidFill>
                <a:latin typeface="Arial"/>
              </a:rPr>
              <a:t>Contactar a
clientes elegibles</a:t>
            </a:r>
          </a:p>
        </p:txBody>
      </p:sp>
      <p:sp>
        <p:nvSpPr>
          <p:cNvPr id="7" name="TextBox 6"/>
          <p:cNvSpPr txBox="1"/>
          <p:nvPr/>
        </p:nvSpPr>
        <p:spPr>
          <a:xfrm>
            <a:off x="411480" y="2606040"/>
            <a:ext cx="2606040" cy="2377440"/>
          </a:xfrm>
          <a:prstGeom prst="rect">
            <a:avLst/>
          </a:prstGeom>
          <a:noFill/>
        </p:spPr>
        <p:txBody>
          <a:bodyPr wrap="square">
            <a:spAutoFit/>
          </a:bodyPr>
          <a:lstStyle/>
          <a:p>
            <a:pPr algn="ctr"/>
            <a:r>
              <a:rPr sz="1200" b="0" i="0">
                <a:solidFill>
                  <a:srgbClr val="FFFFFF"/>
                </a:solidFill>
                <a:latin typeface="Arial"/>
              </a:rPr>
              <a:t>Cruzar la cartera propia
contra los 5 requisitos
y priorizar el contacto
antes de octubre.</a:t>
            </a:r>
          </a:p>
        </p:txBody>
      </p:sp>
      <p:sp>
        <p:nvSpPr>
          <p:cNvPr id="8" name="Rectangle 7"/>
          <p:cNvSpPr/>
          <p:nvPr/>
        </p:nvSpPr>
        <p:spPr>
          <a:xfrm>
            <a:off x="3246120" y="1005840"/>
            <a:ext cx="2606040" cy="4892040"/>
          </a:xfrm>
          <a:prstGeom prst="rect">
            <a:avLst/>
          </a:prstGeom>
          <a:solidFill>
            <a:srgbClr val="E36C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3246120" y="1078992"/>
            <a:ext cx="2606040" cy="502920"/>
          </a:xfrm>
          <a:prstGeom prst="rect">
            <a:avLst/>
          </a:prstGeom>
          <a:noFill/>
        </p:spPr>
        <p:txBody>
          <a:bodyPr wrap="square">
            <a:spAutoFit/>
          </a:bodyPr>
          <a:lstStyle/>
          <a:p>
            <a:pPr algn="ctr"/>
            <a:r>
              <a:rPr sz="3000" b="1" i="0">
                <a:solidFill>
                  <a:srgbClr val="FFFFFF"/>
                </a:solidFill>
                <a:latin typeface="Arial Black"/>
              </a:rPr>
              <a:t>02</a:t>
            </a:r>
          </a:p>
        </p:txBody>
      </p:sp>
      <p:sp>
        <p:nvSpPr>
          <p:cNvPr id="10" name="TextBox 9"/>
          <p:cNvSpPr txBox="1"/>
          <p:nvPr/>
        </p:nvSpPr>
        <p:spPr>
          <a:xfrm>
            <a:off x="3246120" y="1645920"/>
            <a:ext cx="2606040" cy="868680"/>
          </a:xfrm>
          <a:prstGeom prst="rect">
            <a:avLst/>
          </a:prstGeom>
          <a:noFill/>
        </p:spPr>
        <p:txBody>
          <a:bodyPr wrap="square">
            <a:spAutoFit/>
          </a:bodyPr>
          <a:lstStyle/>
          <a:p>
            <a:pPr algn="ctr"/>
            <a:r>
              <a:rPr sz="1500" b="1" i="0">
                <a:solidFill>
                  <a:srgbClr val="FFFFFF"/>
                </a:solidFill>
                <a:latin typeface="Arial"/>
              </a:rPr>
              <a:t>Evaluar la
adhesión pendiente</a:t>
            </a:r>
          </a:p>
        </p:txBody>
      </p:sp>
      <p:sp>
        <p:nvSpPr>
          <p:cNvPr id="11" name="TextBox 10"/>
          <p:cNvSpPr txBox="1"/>
          <p:nvPr/>
        </p:nvSpPr>
        <p:spPr>
          <a:xfrm>
            <a:off x="3246120" y="2606040"/>
            <a:ext cx="2606040" cy="2377440"/>
          </a:xfrm>
          <a:prstGeom prst="rect">
            <a:avLst/>
          </a:prstGeom>
          <a:noFill/>
        </p:spPr>
        <p:txBody>
          <a:bodyPr wrap="square">
            <a:spAutoFit/>
          </a:bodyPr>
          <a:lstStyle/>
          <a:p>
            <a:pPr algn="ctr"/>
            <a:r>
              <a:rPr sz="1200" b="0" i="0">
                <a:solidFill>
                  <a:srgbClr val="FFFFFF"/>
                </a:solidFill>
                <a:latin typeface="Arial"/>
              </a:rPr>
              <a:t>Bancos sin sumarse:
sopesar el beneficio
fiscal contra el costo
de implementacion.</a:t>
            </a:r>
          </a:p>
        </p:txBody>
      </p:sp>
      <p:sp>
        <p:nvSpPr>
          <p:cNvPr id="12" name="Rectangle 11"/>
          <p:cNvSpPr/>
          <p:nvPr/>
        </p:nvSpPr>
        <p:spPr>
          <a:xfrm>
            <a:off x="6080760" y="1005840"/>
            <a:ext cx="2606040" cy="4892040"/>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6080760" y="1078992"/>
            <a:ext cx="2606040" cy="502920"/>
          </a:xfrm>
          <a:prstGeom prst="rect">
            <a:avLst/>
          </a:prstGeom>
          <a:noFill/>
        </p:spPr>
        <p:txBody>
          <a:bodyPr wrap="square">
            <a:spAutoFit/>
          </a:bodyPr>
          <a:lstStyle/>
          <a:p>
            <a:pPr algn="ctr"/>
            <a:r>
              <a:rPr sz="3000" b="1" i="0">
                <a:solidFill>
                  <a:srgbClr val="FFFFFF"/>
                </a:solidFill>
                <a:latin typeface="Arial Black"/>
              </a:rPr>
              <a:t>03</a:t>
            </a:r>
          </a:p>
        </p:txBody>
      </p:sp>
      <p:sp>
        <p:nvSpPr>
          <p:cNvPr id="14" name="TextBox 13"/>
          <p:cNvSpPr txBox="1"/>
          <p:nvPr/>
        </p:nvSpPr>
        <p:spPr>
          <a:xfrm>
            <a:off x="6080760" y="1645920"/>
            <a:ext cx="2606040" cy="868680"/>
          </a:xfrm>
          <a:prstGeom prst="rect">
            <a:avLst/>
          </a:prstGeom>
          <a:noFill/>
        </p:spPr>
        <p:txBody>
          <a:bodyPr wrap="square">
            <a:spAutoFit/>
          </a:bodyPr>
          <a:lstStyle/>
          <a:p>
            <a:pPr algn="ctr"/>
            <a:r>
              <a:rPr sz="1500" b="1" i="0">
                <a:solidFill>
                  <a:srgbClr val="FFFFFF"/>
                </a:solidFill>
                <a:latin typeface="Arial"/>
              </a:rPr>
              <a:t>Vigilar la brecha
bancos vs. fintech</a:t>
            </a:r>
          </a:p>
        </p:txBody>
      </p:sp>
      <p:sp>
        <p:nvSpPr>
          <p:cNvPr id="15" name="TextBox 14"/>
          <p:cNvSpPr txBox="1"/>
          <p:nvPr/>
        </p:nvSpPr>
        <p:spPr>
          <a:xfrm>
            <a:off x="6080760" y="2606040"/>
            <a:ext cx="2606040" cy="2377440"/>
          </a:xfrm>
          <a:prstGeom prst="rect">
            <a:avLst/>
          </a:prstGeom>
          <a:noFill/>
        </p:spPr>
        <p:txBody>
          <a:bodyPr wrap="square">
            <a:spAutoFit/>
          </a:bodyPr>
          <a:lstStyle/>
          <a:p>
            <a:pPr algn="ctr"/>
            <a:r>
              <a:rPr sz="1200" b="0" i="0">
                <a:solidFill>
                  <a:srgbClr val="FFFFFF"/>
                </a:solidFill>
                <a:latin typeface="Arial"/>
              </a:rPr>
              <a:t>La mora fintech (33%)
cuadruplica a la bancaria.
El programa no cubre
ese canal todavia.</a:t>
            </a:r>
          </a:p>
        </p:txBody>
      </p:sp>
      <p:sp>
        <p:nvSpPr>
          <p:cNvPr id="16" name="TextBox 15"/>
          <p:cNvSpPr txBox="1"/>
          <p:nvPr/>
        </p:nvSpPr>
        <p:spPr>
          <a:xfrm>
            <a:off x="274320" y="6473952"/>
            <a:ext cx="8595360" cy="320040"/>
          </a:xfrm>
          <a:prstGeom prst="rect">
            <a:avLst/>
          </a:prstGeom>
          <a:noFill/>
        </p:spPr>
        <p:txBody>
          <a:bodyPr wrap="none">
            <a:spAutoFit/>
          </a:bodyPr>
          <a:lstStyle/>
          <a:p>
            <a:pPr algn="ctr"/>
            <a:r>
              <a:rPr sz="1000" b="1" i="1">
                <a:solidFill>
                  <a:srgbClr val="B8952A"/>
                </a:solidFill>
                <a:latin typeface="Arial"/>
              </a:rPr>
              <a:t>«Refinanciar, no condonar: la letra chica que define quién puede entrar.»</a:t>
            </a:r>
          </a:p>
        </p:txBody>
      </p:sp>
      <p:pic>
        <p:nvPicPr>
          <p:cNvPr id="17" name="Picture 16" descr="Kartal_Logo_trans.png"/>
          <p:cNvPicPr>
            <a:picLocks noChangeAspect="1"/>
          </p:cNvPicPr>
          <p:nvPr/>
        </p:nvPicPr>
        <p:blipFill>
          <a:blip r:embed="rId2"/>
          <a:stretch>
            <a:fillRect/>
          </a:stretch>
        </p:blipFill>
        <p:spPr>
          <a:xfrm>
            <a:off x="7772400" y="118872"/>
            <a:ext cx="1188720" cy="502920"/>
          </a:xfrm>
          <a:prstGeom prst="rect">
            <a:avLst/>
          </a:prstGeom>
        </p:spPr>
      </p:pic>
      <p:sp>
        <p:nvSpPr>
          <p:cNvPr id="18" name="TextBox 17"/>
          <p:cNvSpPr txBox="1"/>
          <p:nvPr/>
        </p:nvSpPr>
        <p:spPr>
          <a:xfrm>
            <a:off x="0" y="6263640"/>
            <a:ext cx="9144000" cy="274320"/>
          </a:xfrm>
          <a:prstGeom prst="rect">
            <a:avLst/>
          </a:prstGeom>
          <a:noFill/>
        </p:spPr>
        <p:txBody>
          <a:bodyPr wrap="square">
            <a:spAutoFit/>
          </a:bodyPr>
          <a:lstStyle/>
          <a:p>
            <a:pPr algn="ctr"/>
            <a:r>
              <a:rPr sz="1000" b="0" i="0">
                <a:solidFill>
                  <a:srgbClr val="B8952A"/>
                </a:solidFill>
                <a:latin typeface="Arial"/>
              </a:rPr>
              <a:t>KARTAL Consulting · kartal.com.ar</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1725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2286000" y="1417320"/>
            <a:ext cx="4572000" cy="16000"/>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22960" y="1645920"/>
            <a:ext cx="7498079" cy="2651760"/>
          </a:xfrm>
          <a:prstGeom prst="rect">
            <a:avLst/>
          </a:prstGeom>
          <a:noFill/>
        </p:spPr>
        <p:txBody>
          <a:bodyPr wrap="square">
            <a:spAutoFit/>
          </a:bodyPr>
          <a:lstStyle/>
          <a:p>
            <a:pPr algn="ctr"/>
            <a:r>
              <a:rPr sz="1800" b="1" i="1">
                <a:solidFill>
                  <a:srgbClr val="FFFFFF"/>
                </a:solidFill>
                <a:latin typeface="Arial"/>
              </a:rPr>
              <a:t>«Refinanciar, no condonar: la letra chica que define quién puede entrar. Nueve bancos ya se subieron. La pregunta para el resto del sistema es si llega a subirse antes de que se cierre la ventana.»</a:t>
            </a:r>
          </a:p>
        </p:txBody>
      </p:sp>
      <p:sp>
        <p:nvSpPr>
          <p:cNvPr id="5" name="Rectangle 4"/>
          <p:cNvSpPr/>
          <p:nvPr/>
        </p:nvSpPr>
        <p:spPr>
          <a:xfrm>
            <a:off x="2971800" y="4480560"/>
            <a:ext cx="3200400" cy="16000"/>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0" y="4663440"/>
            <a:ext cx="9144000" cy="411480"/>
          </a:xfrm>
          <a:prstGeom prst="rect">
            <a:avLst/>
          </a:prstGeom>
          <a:noFill/>
        </p:spPr>
        <p:txBody>
          <a:bodyPr wrap="square">
            <a:spAutoFit/>
          </a:bodyPr>
          <a:lstStyle/>
          <a:p>
            <a:pPr algn="ctr"/>
            <a:r>
              <a:rPr sz="1800" b="1" i="0">
                <a:solidFill>
                  <a:srgbClr val="B8952A"/>
                </a:solidFill>
                <a:latin typeface="Arial"/>
              </a:rPr>
              <a:t>Agop Karagoz</a:t>
            </a:r>
          </a:p>
        </p:txBody>
      </p:sp>
      <p:sp>
        <p:nvSpPr>
          <p:cNvPr id="7" name="TextBox 6"/>
          <p:cNvSpPr txBox="1"/>
          <p:nvPr/>
        </p:nvSpPr>
        <p:spPr>
          <a:xfrm>
            <a:off x="0" y="5102352"/>
            <a:ext cx="9144000" cy="320040"/>
          </a:xfrm>
          <a:prstGeom prst="rect">
            <a:avLst/>
          </a:prstGeom>
          <a:noFill/>
        </p:spPr>
        <p:txBody>
          <a:bodyPr wrap="square">
            <a:spAutoFit/>
          </a:bodyPr>
          <a:lstStyle/>
          <a:p>
            <a:pPr algn="ctr"/>
            <a:r>
              <a:rPr sz="1300" b="0" i="0">
                <a:solidFill>
                  <a:srgbClr val="5B91CC"/>
                </a:solidFill>
                <a:latin typeface="Arial"/>
              </a:rPr>
              <a:t>Director — KARTAL Consulting</a:t>
            </a:r>
          </a:p>
        </p:txBody>
      </p:sp>
      <p:sp>
        <p:nvSpPr>
          <p:cNvPr id="8" name="TextBox 7"/>
          <p:cNvSpPr txBox="1"/>
          <p:nvPr/>
        </p:nvSpPr>
        <p:spPr>
          <a:xfrm>
            <a:off x="0" y="5513832"/>
            <a:ext cx="9144000" cy="320040"/>
          </a:xfrm>
          <a:prstGeom prst="rect">
            <a:avLst/>
          </a:prstGeom>
          <a:noFill/>
        </p:spPr>
        <p:txBody>
          <a:bodyPr wrap="square">
            <a:spAutoFit/>
          </a:bodyPr>
          <a:lstStyle/>
          <a:p>
            <a:pPr algn="ctr"/>
            <a:r>
              <a:rPr sz="1100" b="0" i="0">
                <a:solidFill>
                  <a:srgbClr val="2E6CB8"/>
                </a:solidFill>
                <a:latin typeface="Arial"/>
              </a:rPr>
              <a:t>kartal.com.ar/informes/desendeudamiento_caba_2026.php</a:t>
            </a:r>
          </a:p>
        </p:txBody>
      </p:sp>
      <p:pic>
        <p:nvPicPr>
          <p:cNvPr id="9" name="Picture 8" descr="Kartal_Logo_trans.png"/>
          <p:cNvPicPr>
            <a:picLocks noChangeAspect="1"/>
          </p:cNvPicPr>
          <p:nvPr/>
        </p:nvPicPr>
        <p:blipFill>
          <a:blip r:embed="rId2"/>
          <a:stretch>
            <a:fillRect/>
          </a:stretch>
        </p:blipFill>
        <p:spPr>
          <a:xfrm>
            <a:off x="7772400" y="118872"/>
            <a:ext cx="1188720" cy="502920"/>
          </a:xfrm>
          <a:prstGeom prst="rect">
            <a:avLst/>
          </a:prstGeom>
        </p:spPr>
      </p:pic>
      <p:sp>
        <p:nvSpPr>
          <p:cNvPr id="10" name="TextBox 9"/>
          <p:cNvSpPr txBox="1"/>
          <p:nvPr/>
        </p:nvSpPr>
        <p:spPr>
          <a:xfrm>
            <a:off x="0" y="6263640"/>
            <a:ext cx="9144000" cy="274320"/>
          </a:xfrm>
          <a:prstGeom prst="rect">
            <a:avLst/>
          </a:prstGeom>
          <a:noFill/>
        </p:spPr>
        <p:txBody>
          <a:bodyPr wrap="square">
            <a:spAutoFit/>
          </a:bodyPr>
          <a:lstStyle/>
          <a:p>
            <a:pPr algn="ctr"/>
            <a:r>
              <a:rPr sz="1000" b="0" i="0">
                <a:solidFill>
                  <a:srgbClr val="B8952A"/>
                </a:solidFill>
                <a:latin typeface="Arial"/>
              </a:rPr>
              <a:t>KARTAL Consulting · kartal.com.ar</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