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El informe analiza la crisis diplomatica entre Argentina y Brasil: Brasil retiro a su embajador tras declaraciones del presidente Milei contra Lula da Silva, en la mayor friccion bilateral desde la creacion del Mercosur, con USD 2.600 millones mensuales de comercio expuestos.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Secuencia de la crisis. El presidente Milei calificó a Lula da Silva con terminos fuertemente ofensivos en una entrevista televisiva. En respuesta, Brasil retiro a su embajador en Argentina y bajo la relacion bilateral a nivel comercial -sin llegar a la ruptura total ni a medidas comerciales formales.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El intercambio comercial entre Argentina y Brasil alcanza USD 2.600 millones mensuales, con exportaciones argentinas de USD 1.285 millones e importaciones de USD 1.325 millones -un deficit bilateral acotado de solo USD 40 millones. Es la magnitud economica que esta en juego detras de la crisis diplomatica.</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El comercio bilateral esta relativamente balanceado: exportaciones argentinas de USD 1.285 millones contra importaciones de USD 1.325 millones, con un deficit acotado de USD 40 millones. Esto reduce el margen de Brasil para usar el comercio como presion unilateral sin danarse a si mismo.</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Relevancia del precedente. Argentina permanecio cinco meses sin embajador español tras un episodio de tension con el gobierno de Pedro Sanchez, antes de normalizar el vinculo. Es la referencia mas cercana disponible para dimensionar el horizonte de tiempo posible de la actual crisis con Brasil.</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estrategicas. Tres acciones: 1) Cuantificar la exposicion directa de la compania al comercio con Brasil. 2) Monitorear comunicados oficiales de cancillerias en lugar de cobertura periodistica. 3) No asumir una resolucion rapida de la crisis, dado el antecedente de cinco meses con España.</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La cita del director resume el argumento central: el peso del comercio bilateral (USD 2.600 M mensuales) actua como freno natural a la escalada, pero la falta de un canal institucional claro de resolucion -y el antecedente de crisis prolongadas- obliga a planificar con un horizonte de incertidumbre, no con una resolucion inmediata como supuesto base.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005840"/>
            <a:ext cx="8229600" cy="1463040"/>
          </a:xfrm>
          <a:prstGeom prst="rect">
            <a:avLst/>
          </a:prstGeom>
          <a:noFill/>
        </p:spPr>
        <p:txBody>
          <a:bodyPr wrap="square">
            <a:spAutoFit/>
          </a:bodyPr>
          <a:lstStyle/>
          <a:p>
            <a:pPr algn="ctr"/>
            <a:r>
              <a:rPr sz="3800" b="1" i="0">
                <a:solidFill>
                  <a:srgbClr val="FFFFFF"/>
                </a:solidFill>
                <a:latin typeface="Arial Black"/>
              </a:rPr>
              <a:t>USD 2.600 MILLONES
EN JUEGO</a:t>
            </a:r>
          </a:p>
        </p:txBody>
      </p:sp>
      <p:sp>
        <p:nvSpPr>
          <p:cNvPr id="4" name="Rectangle 3"/>
          <p:cNvSpPr/>
          <p:nvPr/>
        </p:nvSpPr>
        <p:spPr>
          <a:xfrm>
            <a:off x="2057400" y="2606040"/>
            <a:ext cx="50292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2743200"/>
            <a:ext cx="8229600" cy="822960"/>
          </a:xfrm>
          <a:prstGeom prst="rect">
            <a:avLst/>
          </a:prstGeom>
          <a:noFill/>
        </p:spPr>
        <p:txBody>
          <a:bodyPr wrap="square">
            <a:spAutoFit/>
          </a:bodyPr>
          <a:lstStyle/>
          <a:p>
            <a:pPr algn="ctr"/>
            <a:r>
              <a:rPr sz="1500" b="0" i="0">
                <a:solidFill>
                  <a:srgbClr val="5B91CC"/>
                </a:solidFill>
                <a:latin typeface="Arial"/>
              </a:rPr>
              <a:t>Brasil retiró a su embajador en Argentina tras declaraciones de Milei
contra Lula — la mayor crisis bilateral desde la creación del Mercosur</a:t>
            </a:r>
          </a:p>
        </p:txBody>
      </p:sp>
      <p:sp>
        <p:nvSpPr>
          <p:cNvPr id="6" name="TextBox 5"/>
          <p:cNvSpPr txBox="1"/>
          <p:nvPr/>
        </p:nvSpPr>
        <p:spPr>
          <a:xfrm>
            <a:off x="457200" y="3703320"/>
            <a:ext cx="8229600" cy="365760"/>
          </a:xfrm>
          <a:prstGeom prst="rect">
            <a:avLst/>
          </a:prstGeom>
          <a:noFill/>
        </p:spPr>
        <p:txBody>
          <a:bodyPr wrap="square">
            <a:spAutoFit/>
          </a:bodyPr>
          <a:lstStyle/>
          <a:p>
            <a:pPr algn="ctr"/>
            <a:r>
              <a:rPr sz="1300" b="1" i="0">
                <a:solidFill>
                  <a:srgbClr val="B8952A"/>
                </a:solidFill>
                <a:latin typeface="Arial"/>
              </a:rPr>
              <a:t>ESTRATEGIA · DECISIÓN · EJECUCIÓN</a:t>
            </a:r>
          </a:p>
        </p:txBody>
      </p:sp>
      <p:sp>
        <p:nvSpPr>
          <p:cNvPr id="7" name="TextBox 6"/>
          <p:cNvSpPr txBox="1"/>
          <p:nvPr/>
        </p:nvSpPr>
        <p:spPr>
          <a:xfrm>
            <a:off x="457200" y="6263640"/>
            <a:ext cx="8229600" cy="320040"/>
          </a:xfrm>
          <a:prstGeom prst="rect">
            <a:avLst/>
          </a:prstGeom>
          <a:noFill/>
        </p:spPr>
        <p:txBody>
          <a:bodyPr wrap="square">
            <a:spAutoFit/>
          </a:bodyPr>
          <a:lstStyle/>
          <a:p>
            <a:pPr algn="ctr"/>
            <a:r>
              <a:rPr sz="1000" b="0" i="0">
                <a:solidFill>
                  <a:srgbClr val="2E6CB8"/>
                </a:solidFill>
                <a:latin typeface="Arial"/>
              </a:rPr>
              <a:t>KARTAL Consulting  |  kartal.com.ar  |  Miércoles 5 de agosto de 2026</a:t>
            </a:r>
          </a:p>
        </p:txBody>
      </p:sp>
      <p:sp>
        <p:nvSpPr>
          <p:cNvPr id="8" name="TextBox 7"/>
          <p:cNvSpPr txBox="1"/>
          <p:nvPr/>
        </p:nvSpPr>
        <p:spPr>
          <a:xfrm>
            <a:off x="457200" y="5989320"/>
            <a:ext cx="8229600" cy="256032"/>
          </a:xfrm>
          <a:prstGeom prst="rect">
            <a:avLst/>
          </a:prstGeom>
          <a:noFill/>
        </p:spPr>
        <p:txBody>
          <a:bodyPr wrap="square">
            <a:spAutoFit/>
          </a:bodyPr>
          <a:lstStyle/>
          <a:p>
            <a:pPr algn="ctr"/>
            <a:r>
              <a:rPr sz="900" b="0" i="0">
                <a:solidFill>
                  <a:srgbClr val="5B91CC"/>
                </a:solidFill>
                <a:latin typeface="Arial"/>
              </a:rPr>
              <a:t>Fuente: INDEC — Intercambio Comercial Argentino. Declaraciones oficiales.</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28600"/>
            <a:ext cx="8412480" cy="548640"/>
          </a:xfrm>
          <a:prstGeom prst="rect">
            <a:avLst/>
          </a:prstGeom>
          <a:noFill/>
        </p:spPr>
        <p:txBody>
          <a:bodyPr wrap="square">
            <a:spAutoFit/>
          </a:bodyPr>
          <a:lstStyle/>
          <a:p>
            <a:pPr algn="ctr"/>
            <a:r>
              <a:rPr sz="2700" b="1" i="0">
                <a:solidFill>
                  <a:srgbClr val="17253D"/>
                </a:solidFill>
                <a:latin typeface="Arial Black"/>
              </a:rPr>
              <a:t>CÓMO SE LLEGÓ A ESTE PUNTO</a:t>
            </a:r>
          </a:p>
        </p:txBody>
      </p:sp>
      <p:pic>
        <p:nvPicPr>
          <p:cNvPr id="4" name="Picture 3" descr="crisis_diplomatica_brasil_2026_secuencia.png"/>
          <p:cNvPicPr>
            <a:picLocks noChangeAspect="1"/>
          </p:cNvPicPr>
          <p:nvPr/>
        </p:nvPicPr>
        <p:blipFill>
          <a:blip r:embed="rId2"/>
          <a:stretch>
            <a:fillRect/>
          </a:stretch>
        </p:blipFill>
        <p:spPr>
          <a:xfrm>
            <a:off x="502920" y="1371600"/>
            <a:ext cx="8138160" cy="4206240"/>
          </a:xfrm>
          <a:prstGeom prst="rect">
            <a:avLst/>
          </a:prstGeom>
        </p:spPr>
      </p:pic>
      <p:sp>
        <p:nvSpPr>
          <p:cNvPr id="5" name="TextBox 4"/>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comercio bilateral es demasiado grande como para desentenderse.»</a:t>
            </a:r>
          </a:p>
        </p:txBody>
      </p:sp>
      <p:pic>
        <p:nvPicPr>
          <p:cNvPr id="6" name="Picture 5"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94360"/>
          </a:xfrm>
          <a:prstGeom prst="rect">
            <a:avLst/>
          </a:prstGeom>
          <a:noFill/>
        </p:spPr>
        <p:txBody>
          <a:bodyPr wrap="square">
            <a:spAutoFit/>
          </a:bodyPr>
          <a:lstStyle/>
          <a:p>
            <a:pPr algn="ctr"/>
            <a:r>
              <a:rPr sz="2800" b="1" i="0">
                <a:solidFill>
                  <a:srgbClr val="FFFFFF"/>
                </a:solidFill>
                <a:latin typeface="Arial Black"/>
              </a:rPr>
              <a:t>LO QUE ESTÁ EN JUEGO</a:t>
            </a:r>
          </a:p>
        </p:txBody>
      </p:sp>
      <p:sp>
        <p:nvSpPr>
          <p:cNvPr id="4" name="TextBox 3"/>
          <p:cNvSpPr txBox="1"/>
          <p:nvPr/>
        </p:nvSpPr>
        <p:spPr>
          <a:xfrm>
            <a:off x="0" y="914400"/>
            <a:ext cx="9144000" cy="2011680"/>
          </a:xfrm>
          <a:prstGeom prst="rect">
            <a:avLst/>
          </a:prstGeom>
          <a:noFill/>
        </p:spPr>
        <p:txBody>
          <a:bodyPr wrap="square">
            <a:spAutoFit/>
          </a:bodyPr>
          <a:lstStyle/>
          <a:p>
            <a:pPr algn="ctr"/>
            <a:r>
              <a:rPr sz="9000" b="1" i="0">
                <a:solidFill>
                  <a:srgbClr val="B8952A"/>
                </a:solidFill>
                <a:latin typeface="Arial Black"/>
              </a:rPr>
              <a:t>USD 2.600 M</a:t>
            </a:r>
          </a:p>
        </p:txBody>
      </p:sp>
      <p:sp>
        <p:nvSpPr>
          <p:cNvPr id="5" name="TextBox 4"/>
          <p:cNvSpPr txBox="1"/>
          <p:nvPr/>
        </p:nvSpPr>
        <p:spPr>
          <a:xfrm>
            <a:off x="457200" y="3063240"/>
            <a:ext cx="8229600" cy="548640"/>
          </a:xfrm>
          <a:prstGeom prst="rect">
            <a:avLst/>
          </a:prstGeom>
          <a:noFill/>
        </p:spPr>
        <p:txBody>
          <a:bodyPr wrap="square">
            <a:spAutoFit/>
          </a:bodyPr>
          <a:lstStyle/>
          <a:p>
            <a:pPr algn="ctr"/>
            <a:r>
              <a:rPr sz="1900" b="1" i="0">
                <a:solidFill>
                  <a:srgbClr val="FFFFFF"/>
                </a:solidFill>
                <a:latin typeface="Arial"/>
              </a:rPr>
              <a:t>de comercio bilateral mensual entre Argentina y Brasil</a:t>
            </a:r>
          </a:p>
        </p:txBody>
      </p:sp>
      <p:sp>
        <p:nvSpPr>
          <p:cNvPr id="6" name="TextBox 5"/>
          <p:cNvSpPr txBox="1"/>
          <p:nvPr/>
        </p:nvSpPr>
        <p:spPr>
          <a:xfrm>
            <a:off x="457200" y="3703320"/>
            <a:ext cx="8229600" cy="365760"/>
          </a:xfrm>
          <a:prstGeom prst="rect">
            <a:avLst/>
          </a:prstGeom>
          <a:noFill/>
        </p:spPr>
        <p:txBody>
          <a:bodyPr wrap="square">
            <a:spAutoFit/>
          </a:bodyPr>
          <a:lstStyle/>
          <a:p>
            <a:pPr algn="ctr"/>
            <a:r>
              <a:rPr sz="1200" b="0" i="0">
                <a:solidFill>
                  <a:srgbClr val="5B91CC"/>
                </a:solidFill>
                <a:latin typeface="Arial"/>
              </a:rPr>
              <a:t>Exportaciones USD 1.285 M  |  Importaciones USD 1.325 M  |  INDEC</a:t>
            </a:r>
          </a:p>
        </p:txBody>
      </p:sp>
      <p:sp>
        <p:nvSpPr>
          <p:cNvPr id="7" name="TextBox 6"/>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comercio bilateral es demasiado grande como para desentenderse.»</a:t>
            </a:r>
          </a:p>
        </p:txBody>
      </p:sp>
      <p:pic>
        <p:nvPicPr>
          <p:cNvPr id="8" name="Picture 7"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500" b="1" i="0">
                <a:solidFill>
                  <a:srgbClr val="17253D"/>
                </a:solidFill>
                <a:latin typeface="Arial Black"/>
              </a:rPr>
              <a:t>UNA RELACIÓN COMERCIAL BALANCEADA</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El déficit argentino es de apenas USD 40 M sobre USD 2.600 M de intercambio</a:t>
            </a:r>
          </a:p>
        </p:txBody>
      </p:sp>
      <p:pic>
        <p:nvPicPr>
          <p:cNvPr id="5" name="Picture 4" descr="crisis_diplomatica_brasil_2026_comercio.png"/>
          <p:cNvPicPr>
            <a:picLocks noChangeAspect="1"/>
          </p:cNvPicPr>
          <p:nvPr/>
        </p:nvPicPr>
        <p:blipFill>
          <a:blip r:embed="rId2"/>
          <a:stretch>
            <a:fillRect/>
          </a:stretch>
        </p:blipFill>
        <p:spPr>
          <a:xfrm>
            <a:off x="1188720" y="1188720"/>
            <a:ext cx="6766560" cy="448056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comercio bilateral es demasiado grande como para desentenderse.»</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48640"/>
          </a:xfrm>
          <a:prstGeom prst="rect">
            <a:avLst/>
          </a:prstGeom>
          <a:noFill/>
        </p:spPr>
        <p:txBody>
          <a:bodyPr wrap="square">
            <a:spAutoFit/>
          </a:bodyPr>
          <a:lstStyle/>
          <a:p>
            <a:pPr algn="ctr"/>
            <a:r>
              <a:rPr sz="2800" b="1" i="0">
                <a:solidFill>
                  <a:srgbClr val="FFFFFF"/>
                </a:solidFill>
                <a:latin typeface="Arial Black"/>
              </a:rPr>
              <a:t>EL ANTECEDENTE MÁS CERCANO</a:t>
            </a:r>
          </a:p>
        </p:txBody>
      </p:sp>
      <p:sp>
        <p:nvSpPr>
          <p:cNvPr id="4" name="TextBox 3"/>
          <p:cNvSpPr txBox="1"/>
          <p:nvPr/>
        </p:nvSpPr>
        <p:spPr>
          <a:xfrm>
            <a:off x="457200" y="1005840"/>
            <a:ext cx="8229600" cy="1463040"/>
          </a:xfrm>
          <a:prstGeom prst="rect">
            <a:avLst/>
          </a:prstGeom>
          <a:noFill/>
        </p:spPr>
        <p:txBody>
          <a:bodyPr wrap="square">
            <a:spAutoFit/>
          </a:bodyPr>
          <a:lstStyle/>
          <a:p>
            <a:pPr algn="ctr"/>
            <a:r>
              <a:rPr sz="9500" b="1" i="0">
                <a:solidFill>
                  <a:srgbClr val="B8952A"/>
                </a:solidFill>
                <a:latin typeface="Arial Black"/>
              </a:rPr>
              <a:t>5 meses</a:t>
            </a:r>
          </a:p>
        </p:txBody>
      </p:sp>
      <p:sp>
        <p:nvSpPr>
          <p:cNvPr id="5" name="TextBox 4"/>
          <p:cNvSpPr txBox="1"/>
          <p:nvPr/>
        </p:nvSpPr>
        <p:spPr>
          <a:xfrm>
            <a:off x="457200" y="2514600"/>
            <a:ext cx="8229600" cy="640080"/>
          </a:xfrm>
          <a:prstGeom prst="rect">
            <a:avLst/>
          </a:prstGeom>
          <a:noFill/>
        </p:spPr>
        <p:txBody>
          <a:bodyPr wrap="square">
            <a:spAutoFit/>
          </a:bodyPr>
          <a:lstStyle/>
          <a:p>
            <a:pPr algn="ctr"/>
            <a:r>
              <a:rPr sz="1700" b="1" i="0">
                <a:solidFill>
                  <a:srgbClr val="FFFFFF"/>
                </a:solidFill>
                <a:latin typeface="Arial"/>
              </a:rPr>
              <a:t>estuvo Argentina sin embajador español tras la tensión con Pedro Sánchez</a:t>
            </a:r>
          </a:p>
        </p:txBody>
      </p:sp>
      <p:sp>
        <p:nvSpPr>
          <p:cNvPr id="6" name="TextBox 5"/>
          <p:cNvSpPr txBox="1"/>
          <p:nvPr/>
        </p:nvSpPr>
        <p:spPr>
          <a:xfrm>
            <a:off x="457200" y="3291840"/>
            <a:ext cx="8229600" cy="822960"/>
          </a:xfrm>
          <a:prstGeom prst="rect">
            <a:avLst/>
          </a:prstGeom>
          <a:noFill/>
        </p:spPr>
        <p:txBody>
          <a:bodyPr wrap="square">
            <a:spAutoFit/>
          </a:bodyPr>
          <a:lstStyle/>
          <a:p>
            <a:pPr algn="ctr"/>
            <a:r>
              <a:rPr sz="1300" b="0" i="1">
                <a:solidFill>
                  <a:srgbClr val="D6E8F7"/>
                </a:solidFill>
                <a:latin typeface="Arial"/>
              </a:rPr>
              <a:t>La referencia más cercana para dimensionar cuánto puede durar
la actual fricción con Brasil.</a:t>
            </a:r>
          </a:p>
        </p:txBody>
      </p:sp>
      <p:sp>
        <p:nvSpPr>
          <p:cNvPr id="7" name="TextBox 6"/>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comercio bilateral es demasiado grande como para desentenderse.»</a:t>
            </a:r>
          </a:p>
        </p:txBody>
      </p:sp>
      <p:pic>
        <p:nvPicPr>
          <p:cNvPr id="8" name="Picture 7"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9" name="TextBox 8"/>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100" b="1" i="0">
                <a:solidFill>
                  <a:srgbClr val="17253D"/>
                </a:solidFill>
                <a:latin typeface="Arial Black"/>
              </a:rPr>
              <a:t>LO QUE ESTO SIGNIFICA PARA QUIEN OPERA CON BRASIL</a:t>
            </a:r>
          </a:p>
        </p:txBody>
      </p:sp>
      <p:sp>
        <p:nvSpPr>
          <p:cNvPr id="4" name="Rectangle 3"/>
          <p:cNvSpPr/>
          <p:nvPr/>
        </p:nvSpPr>
        <p:spPr>
          <a:xfrm>
            <a:off x="411480" y="1005840"/>
            <a:ext cx="2606040" cy="48920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11480" y="1078992"/>
            <a:ext cx="2606040" cy="502920"/>
          </a:xfrm>
          <a:prstGeom prst="rect">
            <a:avLst/>
          </a:prstGeom>
          <a:noFill/>
        </p:spPr>
        <p:txBody>
          <a:bodyPr wrap="square">
            <a:spAutoFit/>
          </a:bodyPr>
          <a:lstStyle/>
          <a:p>
            <a:pPr algn="ctr"/>
            <a:r>
              <a:rPr sz="3000" b="1" i="0">
                <a:solidFill>
                  <a:srgbClr val="FFFFFF"/>
                </a:solidFill>
                <a:latin typeface="Arial Black"/>
              </a:rPr>
              <a:t>01</a:t>
            </a:r>
          </a:p>
        </p:txBody>
      </p:sp>
      <p:sp>
        <p:nvSpPr>
          <p:cNvPr id="6" name="TextBox 5"/>
          <p:cNvSpPr txBox="1"/>
          <p:nvPr/>
        </p:nvSpPr>
        <p:spPr>
          <a:xfrm>
            <a:off x="411480" y="1645920"/>
            <a:ext cx="2606040" cy="868680"/>
          </a:xfrm>
          <a:prstGeom prst="rect">
            <a:avLst/>
          </a:prstGeom>
          <a:noFill/>
        </p:spPr>
        <p:txBody>
          <a:bodyPr wrap="square">
            <a:spAutoFit/>
          </a:bodyPr>
          <a:lstStyle/>
          <a:p>
            <a:pPr algn="ctr"/>
            <a:r>
              <a:rPr sz="1500" b="1" i="0">
                <a:solidFill>
                  <a:srgbClr val="FFFFFF"/>
                </a:solidFill>
                <a:latin typeface="Arial"/>
              </a:rPr>
              <a:t>Mapear la
exposición real</a:t>
            </a:r>
          </a:p>
        </p:txBody>
      </p:sp>
      <p:sp>
        <p:nvSpPr>
          <p:cNvPr id="7" name="TextBox 6"/>
          <p:cNvSpPr txBox="1"/>
          <p:nvPr/>
        </p:nvSpPr>
        <p:spPr>
          <a:xfrm>
            <a:off x="411480" y="2606040"/>
            <a:ext cx="2606040" cy="2377440"/>
          </a:xfrm>
          <a:prstGeom prst="rect">
            <a:avLst/>
          </a:prstGeom>
          <a:noFill/>
        </p:spPr>
        <p:txBody>
          <a:bodyPr wrap="square">
            <a:spAutoFit/>
          </a:bodyPr>
          <a:lstStyle/>
          <a:p>
            <a:pPr algn="ctr"/>
            <a:r>
              <a:rPr sz="1200" b="0" i="0">
                <a:solidFill>
                  <a:srgbClr val="FFFFFF"/>
                </a:solidFill>
                <a:latin typeface="Arial"/>
              </a:rPr>
              <a:t>Cuantificar qué parte de
ventas e insumos
depende de Brasil, antes
de cualquier señal de
deterioro formal.</a:t>
            </a:r>
          </a:p>
        </p:txBody>
      </p:sp>
      <p:sp>
        <p:nvSpPr>
          <p:cNvPr id="8" name="Rectangle 7"/>
          <p:cNvSpPr/>
          <p:nvPr/>
        </p:nvSpPr>
        <p:spPr>
          <a:xfrm>
            <a:off x="3246120" y="1005840"/>
            <a:ext cx="2606040" cy="48920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46120" y="1078992"/>
            <a:ext cx="2606040" cy="502920"/>
          </a:xfrm>
          <a:prstGeom prst="rect">
            <a:avLst/>
          </a:prstGeom>
          <a:noFill/>
        </p:spPr>
        <p:txBody>
          <a:bodyPr wrap="square">
            <a:spAutoFit/>
          </a:bodyPr>
          <a:lstStyle/>
          <a:p>
            <a:pPr algn="ctr"/>
            <a:r>
              <a:rPr sz="3000" b="1" i="0">
                <a:solidFill>
                  <a:srgbClr val="FFFFFF"/>
                </a:solidFill>
                <a:latin typeface="Arial Black"/>
              </a:rPr>
              <a:t>02</a:t>
            </a:r>
          </a:p>
        </p:txBody>
      </p:sp>
      <p:sp>
        <p:nvSpPr>
          <p:cNvPr id="10" name="TextBox 9"/>
          <p:cNvSpPr txBox="1"/>
          <p:nvPr/>
        </p:nvSpPr>
        <p:spPr>
          <a:xfrm>
            <a:off x="3246120" y="1645920"/>
            <a:ext cx="2606040" cy="868680"/>
          </a:xfrm>
          <a:prstGeom prst="rect">
            <a:avLst/>
          </a:prstGeom>
          <a:noFill/>
        </p:spPr>
        <p:txBody>
          <a:bodyPr wrap="square">
            <a:spAutoFit/>
          </a:bodyPr>
          <a:lstStyle/>
          <a:p>
            <a:pPr algn="ctr"/>
            <a:r>
              <a:rPr sz="1500" b="1" i="0">
                <a:solidFill>
                  <a:srgbClr val="FFFFFF"/>
                </a:solidFill>
                <a:latin typeface="Arial"/>
              </a:rPr>
              <a:t>Monitorear fuentes
oficiales, no diarios</a:t>
            </a:r>
          </a:p>
        </p:txBody>
      </p:sp>
      <p:sp>
        <p:nvSpPr>
          <p:cNvPr id="11" name="TextBox 10"/>
          <p:cNvSpPr txBox="1"/>
          <p:nvPr/>
        </p:nvSpPr>
        <p:spPr>
          <a:xfrm>
            <a:off x="3246120" y="2606040"/>
            <a:ext cx="2606040" cy="2377440"/>
          </a:xfrm>
          <a:prstGeom prst="rect">
            <a:avLst/>
          </a:prstGeom>
          <a:noFill/>
        </p:spPr>
        <p:txBody>
          <a:bodyPr wrap="square">
            <a:spAutoFit/>
          </a:bodyPr>
          <a:lstStyle/>
          <a:p>
            <a:pPr algn="ctr"/>
            <a:r>
              <a:rPr sz="1200" b="0" i="0">
                <a:solidFill>
                  <a:srgbClr val="FFFFFF"/>
                </a:solidFill>
                <a:latin typeface="Arial"/>
              </a:rPr>
              <a:t>Solo un anuncio oficial
de medidas comerciales
cambia el escenario de
riesgo real.</a:t>
            </a:r>
          </a:p>
        </p:txBody>
      </p:sp>
      <p:sp>
        <p:nvSpPr>
          <p:cNvPr id="12" name="Rectangle 11"/>
          <p:cNvSpPr/>
          <p:nvPr/>
        </p:nvSpPr>
        <p:spPr>
          <a:xfrm>
            <a:off x="6080760" y="1005840"/>
            <a:ext cx="2606040" cy="489204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080760" y="1078992"/>
            <a:ext cx="2606040" cy="502920"/>
          </a:xfrm>
          <a:prstGeom prst="rect">
            <a:avLst/>
          </a:prstGeom>
          <a:noFill/>
        </p:spPr>
        <p:txBody>
          <a:bodyPr wrap="square">
            <a:spAutoFit/>
          </a:bodyPr>
          <a:lstStyle/>
          <a:p>
            <a:pPr algn="ctr"/>
            <a:r>
              <a:rPr sz="3000" b="1" i="0">
                <a:solidFill>
                  <a:srgbClr val="FFFFFF"/>
                </a:solidFill>
                <a:latin typeface="Arial Black"/>
              </a:rPr>
              <a:t>03</a:t>
            </a:r>
          </a:p>
        </p:txBody>
      </p:sp>
      <p:sp>
        <p:nvSpPr>
          <p:cNvPr id="14" name="TextBox 13"/>
          <p:cNvSpPr txBox="1"/>
          <p:nvPr/>
        </p:nvSpPr>
        <p:spPr>
          <a:xfrm>
            <a:off x="6080760" y="1645920"/>
            <a:ext cx="2606040" cy="868680"/>
          </a:xfrm>
          <a:prstGeom prst="rect">
            <a:avLst/>
          </a:prstGeom>
          <a:noFill/>
        </p:spPr>
        <p:txBody>
          <a:bodyPr wrap="square">
            <a:spAutoFit/>
          </a:bodyPr>
          <a:lstStyle/>
          <a:p>
            <a:pPr algn="ctr"/>
            <a:r>
              <a:rPr sz="1500" b="1" i="0">
                <a:solidFill>
                  <a:srgbClr val="FFFFFF"/>
                </a:solidFill>
                <a:latin typeface="Arial"/>
              </a:rPr>
              <a:t>No asumir
resolución rápida</a:t>
            </a:r>
          </a:p>
        </p:txBody>
      </p:sp>
      <p:sp>
        <p:nvSpPr>
          <p:cNvPr id="15" name="TextBox 14"/>
          <p:cNvSpPr txBox="1"/>
          <p:nvPr/>
        </p:nvSpPr>
        <p:spPr>
          <a:xfrm>
            <a:off x="6080760" y="2606040"/>
            <a:ext cx="2606040" cy="2377440"/>
          </a:xfrm>
          <a:prstGeom prst="rect">
            <a:avLst/>
          </a:prstGeom>
          <a:noFill/>
        </p:spPr>
        <p:txBody>
          <a:bodyPr wrap="square">
            <a:spAutoFit/>
          </a:bodyPr>
          <a:lstStyle/>
          <a:p>
            <a:pPr algn="ctr"/>
            <a:r>
              <a:rPr sz="1200" b="0" i="0">
                <a:solidFill>
                  <a:srgbClr val="FFFFFF"/>
                </a:solidFill>
                <a:latin typeface="Arial"/>
              </a:rPr>
              <a:t>El antecedente español
sugiere planificar con al
menos un trimestre de
incertidumbre política.</a:t>
            </a:r>
          </a:p>
        </p:txBody>
      </p:sp>
      <p:sp>
        <p:nvSpPr>
          <p:cNvPr id="16" name="TextBox 1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comercio bilateral es demasiado grande como para desentenderse.»</a:t>
            </a:r>
          </a:p>
        </p:txBody>
      </p:sp>
      <p:pic>
        <p:nvPicPr>
          <p:cNvPr id="17" name="Picture 16"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8" name="TextBox 17"/>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2286000" y="1417320"/>
            <a:ext cx="45720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645920"/>
            <a:ext cx="7498079" cy="2651760"/>
          </a:xfrm>
          <a:prstGeom prst="rect">
            <a:avLst/>
          </a:prstGeom>
          <a:noFill/>
        </p:spPr>
        <p:txBody>
          <a:bodyPr wrap="square">
            <a:spAutoFit/>
          </a:bodyPr>
          <a:lstStyle/>
          <a:p>
            <a:pPr algn="ctr"/>
            <a:r>
              <a:rPr sz="1900" b="1" i="1">
                <a:solidFill>
                  <a:srgbClr val="FFFFFF"/>
                </a:solidFill>
                <a:latin typeface="Arial"/>
              </a:rPr>
              <a:t>«El comercio bilateral es demasiado grande como para desentenderse. El riesgo hoy no es una ruptura comercial: es planificar como si esta crisis se fuera a resolver mañana.»</a:t>
            </a:r>
          </a:p>
        </p:txBody>
      </p:sp>
      <p:sp>
        <p:nvSpPr>
          <p:cNvPr id="5" name="Rectangle 4"/>
          <p:cNvSpPr/>
          <p:nvPr/>
        </p:nvSpPr>
        <p:spPr>
          <a:xfrm>
            <a:off x="2971800" y="4480560"/>
            <a:ext cx="32004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0" y="4663440"/>
            <a:ext cx="9144000" cy="411480"/>
          </a:xfrm>
          <a:prstGeom prst="rect">
            <a:avLst/>
          </a:prstGeom>
          <a:noFill/>
        </p:spPr>
        <p:txBody>
          <a:bodyPr wrap="square">
            <a:spAutoFit/>
          </a:bodyPr>
          <a:lstStyle/>
          <a:p>
            <a:pPr algn="ctr"/>
            <a:r>
              <a:rPr sz="1800" b="1" i="0">
                <a:solidFill>
                  <a:srgbClr val="B8952A"/>
                </a:solidFill>
                <a:latin typeface="Arial"/>
              </a:rPr>
              <a:t>Agop Karagoz</a:t>
            </a:r>
          </a:p>
        </p:txBody>
      </p:sp>
      <p:sp>
        <p:nvSpPr>
          <p:cNvPr id="7" name="TextBox 6"/>
          <p:cNvSpPr txBox="1"/>
          <p:nvPr/>
        </p:nvSpPr>
        <p:spPr>
          <a:xfrm>
            <a:off x="0" y="5102352"/>
            <a:ext cx="9144000" cy="320040"/>
          </a:xfrm>
          <a:prstGeom prst="rect">
            <a:avLst/>
          </a:prstGeom>
          <a:noFill/>
        </p:spPr>
        <p:txBody>
          <a:bodyPr wrap="square">
            <a:spAutoFit/>
          </a:bodyPr>
          <a:lstStyle/>
          <a:p>
            <a:pPr algn="ctr"/>
            <a:r>
              <a:rPr sz="1300" b="0" i="0">
                <a:solidFill>
                  <a:srgbClr val="5B91CC"/>
                </a:solidFill>
                <a:latin typeface="Arial"/>
              </a:rPr>
              <a:t>Director — KARTAL Consulting</a:t>
            </a:r>
          </a:p>
        </p:txBody>
      </p:sp>
      <p:sp>
        <p:nvSpPr>
          <p:cNvPr id="8" name="TextBox 7"/>
          <p:cNvSpPr txBox="1"/>
          <p:nvPr/>
        </p:nvSpPr>
        <p:spPr>
          <a:xfrm>
            <a:off x="0" y="5513832"/>
            <a:ext cx="9144000" cy="320040"/>
          </a:xfrm>
          <a:prstGeom prst="rect">
            <a:avLst/>
          </a:prstGeom>
          <a:noFill/>
        </p:spPr>
        <p:txBody>
          <a:bodyPr wrap="square">
            <a:spAutoFit/>
          </a:bodyPr>
          <a:lstStyle/>
          <a:p>
            <a:pPr algn="ctr"/>
            <a:r>
              <a:rPr sz="1100" b="0" i="0">
                <a:solidFill>
                  <a:srgbClr val="2E6CB8"/>
                </a:solidFill>
                <a:latin typeface="Arial"/>
              </a:rPr>
              <a:t>kartal.com.ar/informes/crisis_diplomatica_brasil_2026.php</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0" name="TextBox 9"/>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