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Portada. El informe analiza la Encuesta de Supermercados de mayo de 2026 del INDEC: ocho de once rubros cayeron en terminos interanuales reales, liderados por bebidas (-11,3%), mientras carnes (+10,9%) y electronicos (+17,6%) crecieron con fuerza. Las ventas totales cayeron 0,7% real interanual, la quinta baja consecutiva.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Hook. Bebidas lidera el retroceso del consumo en supermercados con una caida interanual de 11,3%, mas del doble que el segundo rubro en baja (lacteos, -5,4%). Es la señal mas clara de un consumidor recortando categorias no esenciales.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Situacion. Ocho de los once rubros de supermercados cayeron en mayo, concentrando el 73% de la facturacion total. Solo tres rubros crecieron -electronicos, carnes y otros productos- y explican apenas el 27% restante, sin compensar la caida del consumo cotidiano.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El grafico muestra la variacion interanual de cada rubro de supermercados en mayo de 2026: bebidas lidera la caida (-11,3%), seguida de lacteos, verduleria, limpieza, panaderia, indumentaria y alimentos preparados. Del otro lado, electronicos (+17,6%), carnes (+10,9%) y otros productos (+10,5%) crecen con fuerza.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Impacto real. Los rubros que caen -bebidas, lacteos, verduleria, limpieza, panaderia- son de compra recurrente y forman la base de la canasta semanal. Los que crecen -electronicos, carnes, otros productos- son de compra mas espaciada o de mayor valor unitario. El consumidor no dejo de gastar: reordeno prioridades.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Los ocho rubros en baja concentran el 73% de la facturacion total de supermercados; los tres en alza explican apenas el 27% restante. Por eso el crecimiento de electronicos y carnes no alcanza a compensar la caida del consumo cotidiano en el resultado agregado.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Relevancia. La caida de 0,7% real interanual en mayo es la quinta consecutiva -no un evento aislado sino una tendencia sostenida. El sector supermercadista reporta migracion del consumidor hacia compras mas pequeñas y frecuentes, y hacia marcas propias, con el consumo acumulado del año retrocediendo 2,9%.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Implicancias estrategicas. Tres acciones: 1) Reforzar el precio de entrada en bebidas, lacteos y limpieza antes de que la migracion a marca propia se consolide. 2) Ajustar el mix de formatos a compras mas chicas y frecuentes. 3) Capitalizar el crecimiento en carnes y electronicos mientras dure esa preferencia del consumidor.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Cierre. La cita del director resume el argumento central: la caida del consumo en supermercados no es pareja, es selectiva. Las empresas que compiten en las categorias cotidianas bajo presion (bebidas, lacteos, limpieza) necesitan defender el precio de entrada; las que compiten en categorias con preferencia sostenida (carnes, electronicos) tienen una ventana de mayor margen.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143000"/>
            <a:ext cx="8229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Arial Black"/>
              </a:rPr>
              <a:t>EL CARRITO QUE SE ACHICA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240280"/>
            <a:ext cx="50292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377440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5B91CC"/>
                </a:solidFill>
                <a:latin typeface="Arial"/>
              </a:rPr>
              <a:t>Ocho de once rubros de supermercados cayeron en mayo — bebidas lidera con -11,3% —
mientras carnes y electrónicos crecen con fuerza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6576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  <a:latin typeface="Arial"/>
              </a:rPr>
              <a:t>ESTRATEGIA · DECISIÓN · EJECUCIÓN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26364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 |  kartal.com.ar  |  Martes 28 de julio de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9893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5B91CC"/>
                </a:solidFill>
                <a:latin typeface="Arial"/>
              </a:rPr>
              <a:t>Fuente: INDEC — Encuesta de Supermercados, mayo 2026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EL RUBRO QUE MÁS SE RESINTIÓ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0" b="1" i="0">
                <a:solidFill>
                  <a:srgbClr val="B8952A"/>
                </a:solidFill>
                <a:latin typeface="Arial Black"/>
              </a:rPr>
              <a:t>-11,3%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1188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Arial"/>
              </a:rPr>
              <a:t>cayeron las ventas de bebidas en mayo frente a un año atrás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5B91CC"/>
                </a:solidFill>
                <a:latin typeface="Arial"/>
              </a:rPr>
              <a:t>La mayor caída interanual de los once rubros relevados  |  INDEC, mayo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consumidor no dejó de comprar. Eligió qué comprar.»</a:t>
            </a:r>
          </a:p>
        </p:txBody>
      </p:sp>
      <p:pic>
        <p:nvPicPr>
          <p:cNvPr id="8" name="Picture 7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17253D"/>
                </a:solidFill>
                <a:latin typeface="Arial Black"/>
              </a:rPr>
              <a:t>EL CONSUMO NO CAYÓ PAREJO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960120"/>
            <a:ext cx="3840480" cy="45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Arial"/>
              </a:rPr>
              <a:t>RUBROS EN BAJA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FFFFFF"/>
                </a:solidFill>
                <a:latin typeface="Arial Black"/>
              </a:rPr>
              <a:t>8 de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Bebidas, lácteos, verdulería,
limpieza, panadería y más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406908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4A0A0"/>
                </a:solidFill>
                <a:latin typeface="Arial"/>
              </a:rPr>
              <a:t>Concentran 73% de la facturación total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0" y="960120"/>
            <a:ext cx="3840480" cy="457200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37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 i="0">
                <a:solidFill>
                  <a:srgbClr val="FFFFFF"/>
                </a:solidFill>
                <a:latin typeface="Arial"/>
              </a:rPr>
              <a:t>RUBROS EN ALZA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B8952A"/>
                </a:solidFill>
                <a:latin typeface="Arial Black"/>
              </a:rPr>
              <a:t>3 de 11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7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Electrónicos, carnes
y otros productos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406908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0C4DE"/>
                </a:solidFill>
                <a:latin typeface="Arial"/>
              </a:rPr>
              <a:t>Explican apenas 27% de la facturación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consumidor no dejó de comprar. Eligió qué comprar.»</a:t>
            </a:r>
          </a:p>
        </p:txBody>
      </p:sp>
      <p:pic>
        <p:nvPicPr>
          <p:cNvPr id="15" name="Picture 14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 i="0">
                <a:solidFill>
                  <a:srgbClr val="17253D"/>
                </a:solidFill>
                <a:latin typeface="Arial Black"/>
              </a:rPr>
              <a:t>RUBRO POR RUBRO: QUIÉN CAE Y QUIÉN CRECE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Variación interanual por categoría — supermercados, mayo 2026</a:t>
            </a:r>
          </a:p>
        </p:txBody>
      </p:sp>
      <p:pic>
        <p:nvPicPr>
          <p:cNvPr id="5" name="Picture 4" descr="consumo_supermercados_mayo_2026_rubro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143000"/>
            <a:ext cx="8138160" cy="4754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consumidor no dejó de comprar. Eligió qué comprar.»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74320" y="320040"/>
            <a:ext cx="3840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DOS CANASTAS
EN UNA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1554480"/>
            <a:ext cx="3840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CAE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14884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Arial"/>
              </a:rPr>
              <a:t>Bebidas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0" y="2148840"/>
            <a:ext cx="1188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F4A0A0"/>
                </a:solidFill>
                <a:latin typeface="Arial"/>
              </a:rPr>
              <a:t>-11,3%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679192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Arial"/>
              </a:rPr>
              <a:t>Lácteos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679192"/>
            <a:ext cx="1188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F4A0A0"/>
                </a:solidFill>
                <a:latin typeface="Arial"/>
              </a:rPr>
              <a:t>-5,4%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9544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Arial"/>
              </a:rPr>
              <a:t>Verdulería y frutería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0" y="3209544"/>
            <a:ext cx="1188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F4A0A0"/>
                </a:solidFill>
                <a:latin typeface="Arial"/>
              </a:rPr>
              <a:t>-4,1%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739896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Arial"/>
              </a:rPr>
              <a:t>Limpieza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3739896"/>
            <a:ext cx="1188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F4A0A0"/>
                </a:solidFill>
                <a:latin typeface="Arial"/>
              </a:rPr>
              <a:t>-3,7%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270248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FFFFFF"/>
                </a:solidFill>
                <a:latin typeface="Arial"/>
              </a:rPr>
              <a:t>Panadería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4270248"/>
            <a:ext cx="1188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F4A0A0"/>
                </a:solidFill>
                <a:latin typeface="Arial"/>
              </a:rPr>
              <a:t>-3,6%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470916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5B91CC"/>
                </a:solidFill>
                <a:latin typeface="Arial"/>
              </a:rPr>
              <a:t>La canasta cotidiana, de compra recurrente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20040"/>
            <a:ext cx="4023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375623"/>
                </a:solidFill>
                <a:latin typeface="Arial"/>
              </a:rPr>
              <a:t>CRECE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54880" y="9144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7253D"/>
                </a:solidFill>
                <a:latin typeface="Arial"/>
              </a:rPr>
              <a:t>Electrónicos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91440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375623"/>
                </a:solidFill>
                <a:latin typeface="Arial"/>
              </a:rPr>
              <a:t>+17,6%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54880" y="1481328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7253D"/>
                </a:solidFill>
                <a:latin typeface="Arial"/>
              </a:rPr>
              <a:t>Carnes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1481328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375623"/>
                </a:solidFill>
                <a:latin typeface="Arial"/>
              </a:rPr>
              <a:t>+10,9%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4880" y="2048256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7253D"/>
                </a:solidFill>
                <a:latin typeface="Arial"/>
              </a:rPr>
              <a:t>Otros productos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2048256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375623"/>
                </a:solidFill>
                <a:latin typeface="Arial"/>
              </a:rPr>
              <a:t>+10,5%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54880" y="28346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2E6CB8"/>
                </a:solidFill>
                <a:latin typeface="Arial"/>
              </a:rPr>
              <a:t>El gasto puntual, de mayor valor unitario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consumidor no dejó de comprar. Eligió qué comprar.»</a:t>
            </a:r>
          </a:p>
        </p:txBody>
      </p:sp>
      <p:pic>
        <p:nvPicPr>
          <p:cNvPr id="26" name="Picture 25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 i="0">
                <a:solidFill>
                  <a:srgbClr val="17253D"/>
                </a:solidFill>
                <a:latin typeface="Arial Black"/>
              </a:rPr>
              <a:t>DÓNDE ESTÁ REALMENTE EL PESO DEL GASTO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Los rubros en baja concentran 73% de la facturación total de supermercados</a:t>
            </a:r>
          </a:p>
        </p:txBody>
      </p:sp>
      <p:pic>
        <p:nvPicPr>
          <p:cNvPr id="5" name="Picture 4" descr="consumo_supermercados_mayo_2026_facturac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60" y="1051560"/>
            <a:ext cx="5669280" cy="4754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consumidor no dejó de comprar. Eligió qué comprar.»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NO ES UN DATO AISLADO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51560"/>
            <a:ext cx="8229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i="0">
                <a:solidFill>
                  <a:srgbClr val="B8952A"/>
                </a:solidFill>
                <a:latin typeface="Arial Black"/>
              </a:rPr>
              <a:t>-0,7%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60604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caída real interanual de las ventas totales de supermercados en mayo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004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5B91CC"/>
                </a:solidFill>
                <a:latin typeface="Arial"/>
              </a:rPr>
              <a:t>Quinta baja consecutiva  |  Ventas totales: $2,50 billones  |  INDEC, mayo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977639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D6E8F7"/>
                </a:solidFill>
                <a:latin typeface="Arial"/>
              </a:rPr>
              <a:t>El sector reporta migración a compras más pequeñas y frecuentes, y a marcas propias,
con el consumo acumulado del año retrocediendo 2,9%.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consumidor no dejó de comprar. Eligió qué comprar.»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7253D"/>
                </a:solidFill>
                <a:latin typeface="Arial Black"/>
              </a:rPr>
              <a:t>LO QUE ESTO SIGNIFICA PARA LAS MARCAS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" y="1005840"/>
            <a:ext cx="2606040" cy="4892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Defender el
precio de entrada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En bebidas, lacteos y
limpieza: reforzar el
escalon de entrada antes
de perder terreno frente
a la marca propia.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6120" y="1005840"/>
            <a:ext cx="2606040" cy="489204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4612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Ajustar el mix
de formatos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Adaptar el packaging a
compras mas chicas y
frecuentes -el ticket
promedio bajo, no
necesariamente las visitas.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60" y="1005840"/>
            <a:ext cx="2606040" cy="489204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6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076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Capitalizar
lo que crece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076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Carnes y electronicos
sostienen preferencia hoy.
Mayor margen de maniobra
en pricing mientras dure
esa ventana.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consumidor no dejó de comprar. Eligió qué comprar.»</a:t>
            </a:r>
          </a:p>
        </p:txBody>
      </p:sp>
      <p:pic>
        <p:nvPicPr>
          <p:cNvPr id="17" name="Picture 16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0" y="1417320"/>
            <a:ext cx="45720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7498079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 i="1">
                <a:solidFill>
                  <a:srgbClr val="FFFFFF"/>
                </a:solidFill>
                <a:latin typeface="Arial"/>
              </a:rPr>
              <a:t>«El consumidor no dejó de comprar. Eligió qué comprar. Y esa elección —no el promedio agregado— es la que define quién gana y quién pierde en el supermercado de 2026.»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1800" y="4480560"/>
            <a:ext cx="32004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6344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Agop Karagoz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10235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5B91CC"/>
                </a:solidFill>
                <a:latin typeface="Arial"/>
              </a:rPr>
              <a:t>Director — KARTAL Consulting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5138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E6CB8"/>
                </a:solidFill>
                <a:latin typeface="Arial"/>
              </a:rPr>
              <a:t>kartal.com.ar/informes/consumo_supermercados_mayo_2026.php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