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Portada. El superavit record de mayo y el mostrador vacio de junio son las dos caras del mismo modelo. Cuarto año consecutivo de caida en el Dia del Padre. PyME minorista acumula -17,2% en el primer semestre 2026.</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CIERRE. El comercio PyME no va a recuperarse mientras el salario real no crezca. El superavit sirve para reforzar reservas y anclar el tipo de cambio. No para pagarle el regalo del Dia del Padre a la familia argentina. Esa es la brecha que el modelo todavia no cerro.</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-17,2% en el primer semestre. 13 meses consecutivos de caida. Cero meses positivos en 2026. Mientras el pais acumula el mayor superavit de su historia, el comercio minorista PyME no puede salir del rojo. El superavit record de mayo y el mostrador vacio de junio son las dos caras del mismo modelo.</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SITUACION. Cuatro años consecutivos en negativo. 2024 fue el peor: -10,2%. 2026 es el mas leve: -0,3%. Pero sigue siendo negativo. Cuatro años sin recuperarse. Fuente: CAME. El superavit record de mayo y el mostrador vacio de junio son las dos caras del mismo modelo.</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RELEVANCIA. 8 de cada 10 comercios salió a buscar la venta con descuentos y cuotas. Resultado: caida igual. El 54,5% de los comerciantes combina 'insuficiente' y 'ningún estimulo'. Solo 1 de cada 13 sintio que el Dia del Padre fue un driver real. La demanda no responde a la oferta crediticia porque el problema es el ingreso, no el acceso. El superavit record de mayo y el mostrador vacio de junio son las dos caras del mismo modelo.</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IMPACTO REAL. El grafico lo dice todo: los rubros que suben son los de regalo practico y economico — indumentaria, calzado. Los que caen son los aspiracionales: celulares -6,1%, cosmeticos -3,8%. El consumidor no abandono regalar: recalibrò que regala. Eso tiene implicancias directas para el mix de producto de cualquier empresa que vende al consumidor final. El superavit record de mayo y el mostrador vacio de junio son las dos caras del mismo modelo.</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DATO CLAVE. El ticket promedio subio de $41.302 a $78.986. Parece que la gente gasta mas. Pero es la inflacion: los precios subieron, el poder adquisitivo no. El consumidor gasta mas pesos para comprar menos producto. Esta es la trampa del dato nominal en Argentina. El superavit record de mayo y el mostrador vacio de junio son las dos caras del mismo modelo.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IMPLICANCIA. Esta es la desconexion central: la macro funciona, el mostrador no. Quien decida abrir un local, ampliar la red de distribución minorista o aumentar el credito al canal PyME basandose en el superavit y las reservas esta cometiendo un error de lectura. Los datos que importan para el consumo interno son el salario real y el indice de ventas minoristas, no el saldo de la balanza comercial. El superavit record de mayo y el mostrador vacio de junio son las dos caras del mismo modelo.</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ESCENARIOS. El optimista requiere que el salario real empiece a crecer por encima de la inflacion en julio. El base, que es el mas probable, implica estabilizacion sin rebote — el comercio PyME aguanta pero no crece. El adverso requiere un shock adicional. La variable clave a monitorear es el IPC de julio y las paritarias. El superavit record de mayo y el mostrador vacio de junio son las dos caras del mismo modelo.</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RECOMENDACIONES. Alta prioridad esta semana: ajustar el mix de producto antes del proximo evento comercial — el Dia del Nino en agosto. Media: revisar el credito al canal. Monitoreo: julio sin feriados es el primer termometro real del consumo. El superavit record de mayo y el mostrador vacio de junio son las dos caras del mismo modelo.</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1.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1371600" y="3108960"/>
            <a:ext cx="64008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822960"/>
            <a:ext cx="8229600" cy="777240"/>
          </a:xfrm>
          <a:prstGeom prst="rect">
            <a:avLst/>
          </a:prstGeom>
          <a:noFill/>
        </p:spPr>
        <p:txBody>
          <a:bodyPr wrap="square">
            <a:spAutoFit/>
          </a:bodyPr>
          <a:lstStyle/>
          <a:p>
            <a:pPr algn="ctr"/>
            <a:r>
              <a:rPr sz="4400" b="1" i="0">
                <a:solidFill>
                  <a:srgbClr val="FFFFFF"/>
                </a:solidFill>
                <a:latin typeface="Arial Black"/>
              </a:rPr>
              <a:t>EL REBOTE QUE</a:t>
            </a:r>
          </a:p>
        </p:txBody>
      </p:sp>
      <p:sp>
        <p:nvSpPr>
          <p:cNvPr id="5" name="TextBox 4"/>
          <p:cNvSpPr txBox="1"/>
          <p:nvPr/>
        </p:nvSpPr>
        <p:spPr>
          <a:xfrm>
            <a:off x="457200" y="1600200"/>
            <a:ext cx="8229600" cy="777240"/>
          </a:xfrm>
          <a:prstGeom prst="rect">
            <a:avLst/>
          </a:prstGeom>
          <a:noFill/>
        </p:spPr>
        <p:txBody>
          <a:bodyPr wrap="square">
            <a:spAutoFit/>
          </a:bodyPr>
          <a:lstStyle/>
          <a:p>
            <a:pPr algn="ctr"/>
            <a:r>
              <a:rPr sz="4400" b="1" i="0">
                <a:solidFill>
                  <a:srgbClr val="B8952A"/>
                </a:solidFill>
                <a:latin typeface="Arial Black"/>
              </a:rPr>
              <a:t>NO LLEGA AL MOSTRADOR</a:t>
            </a:r>
          </a:p>
        </p:txBody>
      </p:sp>
      <p:sp>
        <p:nvSpPr>
          <p:cNvPr id="6" name="TextBox 5"/>
          <p:cNvSpPr txBox="1"/>
          <p:nvPr/>
        </p:nvSpPr>
        <p:spPr>
          <a:xfrm>
            <a:off x="457200" y="2514600"/>
            <a:ext cx="8229600" cy="457200"/>
          </a:xfrm>
          <a:prstGeom prst="rect">
            <a:avLst/>
          </a:prstGeom>
          <a:noFill/>
        </p:spPr>
        <p:txBody>
          <a:bodyPr wrap="square">
            <a:spAutoFit/>
          </a:bodyPr>
          <a:lstStyle/>
          <a:p>
            <a:pPr algn="ctr"/>
            <a:r>
              <a:rPr sz="1800" b="0" i="0">
                <a:solidFill>
                  <a:srgbClr val="5B91CC"/>
                </a:solidFill>
                <a:latin typeface="Arial"/>
              </a:rPr>
              <a:t>Cuarto año consecutivo de caída en ventas del Día del Padre</a:t>
            </a:r>
          </a:p>
        </p:txBody>
      </p:sp>
      <p:sp>
        <p:nvSpPr>
          <p:cNvPr id="7" name="TextBox 6"/>
          <p:cNvSpPr txBox="1"/>
          <p:nvPr/>
        </p:nvSpPr>
        <p:spPr>
          <a:xfrm>
            <a:off x="457200" y="2944368"/>
            <a:ext cx="8229600" cy="457200"/>
          </a:xfrm>
          <a:prstGeom prst="rect">
            <a:avLst/>
          </a:prstGeom>
          <a:noFill/>
        </p:spPr>
        <p:txBody>
          <a:bodyPr wrap="square">
            <a:spAutoFit/>
          </a:bodyPr>
          <a:lstStyle/>
          <a:p>
            <a:pPr algn="ctr"/>
            <a:r>
              <a:rPr sz="1800" b="0" i="0">
                <a:solidFill>
                  <a:srgbClr val="5B91CC"/>
                </a:solidFill>
                <a:latin typeface="Arial"/>
              </a:rPr>
              <a:t>PyME minorista: -17,2% acumulado en el primer semestre 2026</a:t>
            </a:r>
          </a:p>
        </p:txBody>
      </p:sp>
      <p:sp>
        <p:nvSpPr>
          <p:cNvPr id="8" name="TextBox 7"/>
          <p:cNvSpPr txBox="1"/>
          <p:nvPr/>
        </p:nvSpPr>
        <p:spPr>
          <a:xfrm>
            <a:off x="457200" y="3337560"/>
            <a:ext cx="8229600" cy="365760"/>
          </a:xfrm>
          <a:prstGeom prst="rect">
            <a:avLst/>
          </a:prstGeom>
          <a:noFill/>
        </p:spPr>
        <p:txBody>
          <a:bodyPr wrap="square">
            <a:spAutoFit/>
          </a:bodyPr>
          <a:lstStyle/>
          <a:p>
            <a:pPr algn="ctr"/>
            <a:r>
              <a:rPr sz="1300" b="0" i="0">
                <a:solidFill>
                  <a:srgbClr val="2E6CB8"/>
                </a:solidFill>
                <a:latin typeface="Arial"/>
              </a:rPr>
              <a:t>Consumo minorista  ·  Día del Padre 2026  ·  Fuente: CAME</a:t>
            </a:r>
          </a:p>
        </p:txBody>
      </p:sp>
      <p:sp>
        <p:nvSpPr>
          <p:cNvPr id="9" name="TextBox 8"/>
          <p:cNvSpPr txBox="1"/>
          <p:nvPr/>
        </p:nvSpPr>
        <p:spPr>
          <a:xfrm>
            <a:off x="457200" y="3977639"/>
            <a:ext cx="8229600" cy="320040"/>
          </a:xfrm>
          <a:prstGeom prst="rect">
            <a:avLst/>
          </a:prstGeom>
          <a:noFill/>
        </p:spPr>
        <p:txBody>
          <a:bodyPr wrap="square">
            <a:spAutoFit/>
          </a:bodyPr>
          <a:lstStyle/>
          <a:p>
            <a:pPr algn="ctr"/>
            <a:r>
              <a:rPr sz="1200" b="0" i="0">
                <a:solidFill>
                  <a:srgbClr val="B8952A"/>
                </a:solidFill>
                <a:latin typeface="Arial"/>
              </a:rPr>
              <a:t>ESTRATEGIA  ·  DECISIÓN  ·  EJECUCIÓN</a:t>
            </a:r>
          </a:p>
        </p:txBody>
      </p:sp>
      <p:sp>
        <p:nvSpPr>
          <p:cNvPr id="10" name="TextBox 9"/>
          <p:cNvSpPr txBox="1"/>
          <p:nvPr/>
        </p:nvSpPr>
        <p:spPr>
          <a:xfrm>
            <a:off x="457200" y="6035040"/>
            <a:ext cx="8229600" cy="320040"/>
          </a:xfrm>
          <a:prstGeom prst="rect">
            <a:avLst/>
          </a:prstGeom>
          <a:noFill/>
        </p:spPr>
        <p:txBody>
          <a:bodyPr wrap="square">
            <a:spAutoFit/>
          </a:bodyPr>
          <a:lstStyle/>
          <a:p>
            <a:pPr algn="ctr"/>
            <a:r>
              <a:rPr sz="1000" b="0" i="0">
                <a:solidFill>
                  <a:srgbClr val="2E6CB8"/>
                </a:solidFill>
                <a:latin typeface="Arial"/>
              </a:rPr>
              <a:t>Lunes 23 de Junio de 2026</a:t>
            </a:r>
          </a:p>
        </p:txBody>
      </p:sp>
      <p:pic>
        <p:nvPicPr>
          <p:cNvPr id="11" name="Picture 10"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1371600" y="3017520"/>
            <a:ext cx="64008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77240"/>
            <a:ext cx="8229600" cy="594360"/>
          </a:xfrm>
          <a:prstGeom prst="rect">
            <a:avLst/>
          </a:prstGeom>
          <a:noFill/>
        </p:spPr>
        <p:txBody>
          <a:bodyPr wrap="square">
            <a:spAutoFit/>
          </a:bodyPr>
          <a:lstStyle/>
          <a:p>
            <a:pPr algn="ctr"/>
            <a:r>
              <a:rPr sz="2300" b="1" i="0">
                <a:solidFill>
                  <a:srgbClr val="5B91CC"/>
                </a:solidFill>
                <a:latin typeface="Arial Black"/>
              </a:rPr>
              <a:t>«El supéravit récord de mayo</a:t>
            </a:r>
          </a:p>
        </p:txBody>
      </p:sp>
      <p:sp>
        <p:nvSpPr>
          <p:cNvPr id="5" name="TextBox 4"/>
          <p:cNvSpPr txBox="1"/>
          <p:nvPr/>
        </p:nvSpPr>
        <p:spPr>
          <a:xfrm>
            <a:off x="457200" y="1371600"/>
            <a:ext cx="8229600" cy="594360"/>
          </a:xfrm>
          <a:prstGeom prst="rect">
            <a:avLst/>
          </a:prstGeom>
          <a:noFill/>
        </p:spPr>
        <p:txBody>
          <a:bodyPr wrap="square">
            <a:spAutoFit/>
          </a:bodyPr>
          <a:lstStyle/>
          <a:p>
            <a:pPr algn="ctr"/>
            <a:r>
              <a:rPr sz="2300" b="1" i="0">
                <a:solidFill>
                  <a:srgbClr val="FFFFFF"/>
                </a:solidFill>
                <a:latin typeface="Arial Black"/>
              </a:rPr>
              <a:t>y el mostrador vacío de junio</a:t>
            </a:r>
          </a:p>
        </p:txBody>
      </p:sp>
      <p:sp>
        <p:nvSpPr>
          <p:cNvPr id="6" name="TextBox 5"/>
          <p:cNvSpPr txBox="1"/>
          <p:nvPr/>
        </p:nvSpPr>
        <p:spPr>
          <a:xfrm>
            <a:off x="457200" y="1965960"/>
            <a:ext cx="8229600" cy="594360"/>
          </a:xfrm>
          <a:prstGeom prst="rect">
            <a:avLst/>
          </a:prstGeom>
          <a:noFill/>
        </p:spPr>
        <p:txBody>
          <a:bodyPr wrap="square">
            <a:spAutoFit/>
          </a:bodyPr>
          <a:lstStyle/>
          <a:p>
            <a:pPr algn="ctr"/>
            <a:r>
              <a:rPr sz="2300" b="1" i="0">
                <a:solidFill>
                  <a:srgbClr val="5B91CC"/>
                </a:solidFill>
                <a:latin typeface="Arial Black"/>
              </a:rPr>
              <a:t>no se contradicen.</a:t>
            </a:r>
          </a:p>
        </p:txBody>
      </p:sp>
      <p:sp>
        <p:nvSpPr>
          <p:cNvPr id="7" name="TextBox 6"/>
          <p:cNvSpPr txBox="1"/>
          <p:nvPr/>
        </p:nvSpPr>
        <p:spPr>
          <a:xfrm>
            <a:off x="457200" y="2560320"/>
            <a:ext cx="8229600" cy="502920"/>
          </a:xfrm>
          <a:prstGeom prst="rect">
            <a:avLst/>
          </a:prstGeom>
          <a:noFill/>
        </p:spPr>
        <p:txBody>
          <a:bodyPr wrap="square">
            <a:spAutoFit/>
          </a:bodyPr>
          <a:lstStyle/>
          <a:p>
            <a:pPr algn="ctr"/>
            <a:r>
              <a:rPr sz="1800" b="0" i="0">
                <a:solidFill>
                  <a:srgbClr val="5B91CC"/>
                </a:solidFill>
                <a:latin typeface="Arial"/>
              </a:rPr>
              <a:t>Son las dos caras de un modelo que todavía no cerró el círculo.»</a:t>
            </a:r>
          </a:p>
        </p:txBody>
      </p:sp>
      <p:sp>
        <p:nvSpPr>
          <p:cNvPr id="8" name="TextBox 7"/>
          <p:cNvSpPr txBox="1"/>
          <p:nvPr/>
        </p:nvSpPr>
        <p:spPr>
          <a:xfrm>
            <a:off x="457200" y="3246120"/>
            <a:ext cx="8229600" cy="365760"/>
          </a:xfrm>
          <a:prstGeom prst="rect">
            <a:avLst/>
          </a:prstGeom>
          <a:noFill/>
        </p:spPr>
        <p:txBody>
          <a:bodyPr wrap="square">
            <a:spAutoFit/>
          </a:bodyPr>
          <a:lstStyle/>
          <a:p>
            <a:pPr algn="ctr"/>
            <a:r>
              <a:rPr sz="1300" b="0" i="0">
                <a:solidFill>
                  <a:srgbClr val="B8952A"/>
                </a:solidFill>
                <a:latin typeface="Arial"/>
              </a:rPr>
              <a:t>Agop Karagoz  —  Director, Kartal Consulting</a:t>
            </a:r>
          </a:p>
        </p:txBody>
      </p:sp>
      <p:sp>
        <p:nvSpPr>
          <p:cNvPr id="9" name="TextBox 8"/>
          <p:cNvSpPr txBox="1"/>
          <p:nvPr/>
        </p:nvSpPr>
        <p:spPr>
          <a:xfrm>
            <a:off x="457200" y="3931920"/>
            <a:ext cx="8229600" cy="411480"/>
          </a:xfrm>
          <a:prstGeom prst="rect">
            <a:avLst/>
          </a:prstGeom>
          <a:noFill/>
        </p:spPr>
        <p:txBody>
          <a:bodyPr wrap="square">
            <a:spAutoFit/>
          </a:bodyPr>
          <a:lstStyle/>
          <a:p>
            <a:pPr algn="ctr"/>
            <a:r>
              <a:rPr sz="1600" b="1" i="0">
                <a:solidFill>
                  <a:srgbClr val="FFFFFF"/>
                </a:solidFill>
                <a:latin typeface="Arial Black"/>
              </a:rPr>
              <a:t>El único dato que puede revertir esta tendencia</a:t>
            </a:r>
          </a:p>
        </p:txBody>
      </p:sp>
      <p:sp>
        <p:nvSpPr>
          <p:cNvPr id="10" name="TextBox 9"/>
          <p:cNvSpPr txBox="1"/>
          <p:nvPr/>
        </p:nvSpPr>
        <p:spPr>
          <a:xfrm>
            <a:off x="457200" y="4343400"/>
            <a:ext cx="8229600" cy="411480"/>
          </a:xfrm>
          <a:prstGeom prst="rect">
            <a:avLst/>
          </a:prstGeom>
          <a:noFill/>
        </p:spPr>
        <p:txBody>
          <a:bodyPr wrap="square">
            <a:spAutoFit/>
          </a:bodyPr>
          <a:lstStyle/>
          <a:p>
            <a:pPr algn="ctr"/>
            <a:r>
              <a:rPr sz="1600" b="1" i="0">
                <a:solidFill>
                  <a:srgbClr val="B8952A"/>
                </a:solidFill>
                <a:latin typeface="Arial Black"/>
              </a:rPr>
              <a:t>es el salario real creciendo por encima de la inflación.</a:t>
            </a:r>
          </a:p>
        </p:txBody>
      </p:sp>
      <p:sp>
        <p:nvSpPr>
          <p:cNvPr id="11" name="TextBox 10"/>
          <p:cNvSpPr txBox="1"/>
          <p:nvPr/>
        </p:nvSpPr>
        <p:spPr>
          <a:xfrm>
            <a:off x="457200" y="4754880"/>
            <a:ext cx="8229600" cy="411480"/>
          </a:xfrm>
          <a:prstGeom prst="rect">
            <a:avLst/>
          </a:prstGeom>
          <a:noFill/>
        </p:spPr>
        <p:txBody>
          <a:bodyPr wrap="square">
            <a:spAutoFit/>
          </a:bodyPr>
          <a:lstStyle/>
          <a:p>
            <a:pPr algn="ctr"/>
            <a:r>
              <a:rPr sz="1400" b="0" i="0">
                <a:solidFill>
                  <a:srgbClr val="5B91CC"/>
                </a:solidFill>
                <a:latin typeface="Arial"/>
              </a:rPr>
              <a:t>Hasta que eso ocurra, el mostrador sigue en rojo.</a:t>
            </a:r>
          </a:p>
        </p:txBody>
      </p:sp>
      <p:sp>
        <p:nvSpPr>
          <p:cNvPr id="12" name="TextBox 11"/>
          <p:cNvSpPr txBox="1"/>
          <p:nvPr/>
        </p:nvSpPr>
        <p:spPr>
          <a:xfrm>
            <a:off x="457200" y="6035040"/>
            <a:ext cx="8229600" cy="320040"/>
          </a:xfrm>
          <a:prstGeom prst="rect">
            <a:avLst/>
          </a:prstGeom>
          <a:noFill/>
        </p:spPr>
        <p:txBody>
          <a:bodyPr wrap="square">
            <a:spAutoFit/>
          </a:bodyPr>
          <a:lstStyle/>
          <a:p>
            <a:pPr algn="ctr"/>
            <a:r>
              <a:rPr sz="1000" b="0" i="0">
                <a:solidFill>
                  <a:srgbClr val="2E6CB8"/>
                </a:solidFill>
                <a:latin typeface="Arial"/>
              </a:rPr>
              <a:t>KARTAL Consulting  |  kartal.com.ar  |  Junio 2026</a:t>
            </a:r>
          </a:p>
        </p:txBody>
      </p:sp>
      <p:pic>
        <p:nvPicPr>
          <p:cNvPr id="13" name="Picture 12"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640080"/>
            <a:ext cx="8595360" cy="1645920"/>
          </a:xfrm>
          <a:prstGeom prst="rect">
            <a:avLst/>
          </a:prstGeom>
          <a:noFill/>
        </p:spPr>
        <p:txBody>
          <a:bodyPr wrap="square">
            <a:spAutoFit/>
          </a:bodyPr>
          <a:lstStyle/>
          <a:p>
            <a:pPr algn="ctr"/>
            <a:r>
              <a:rPr sz="8800" b="1" i="0">
                <a:solidFill>
                  <a:srgbClr val="C00000"/>
                </a:solidFill>
                <a:latin typeface="Arial Black"/>
              </a:rPr>
              <a:t>-17,2%</a:t>
            </a:r>
          </a:p>
        </p:txBody>
      </p:sp>
      <p:sp>
        <p:nvSpPr>
          <p:cNvPr id="4" name="TextBox 3"/>
          <p:cNvSpPr txBox="1"/>
          <p:nvPr/>
        </p:nvSpPr>
        <p:spPr>
          <a:xfrm>
            <a:off x="274320" y="2331720"/>
            <a:ext cx="8595360" cy="548640"/>
          </a:xfrm>
          <a:prstGeom prst="rect">
            <a:avLst/>
          </a:prstGeom>
          <a:noFill/>
        </p:spPr>
        <p:txBody>
          <a:bodyPr wrap="square">
            <a:spAutoFit/>
          </a:bodyPr>
          <a:lstStyle/>
          <a:p>
            <a:pPr algn="ctr"/>
            <a:r>
              <a:rPr sz="2400" b="1" i="0">
                <a:solidFill>
                  <a:srgbClr val="FFFFFF"/>
                </a:solidFill>
                <a:latin typeface="Arial Black"/>
              </a:rPr>
              <a:t>VENTAS MINORISTAS PyME — PRIMER SEMESTRE 2026</a:t>
            </a:r>
          </a:p>
        </p:txBody>
      </p:sp>
      <p:sp>
        <p:nvSpPr>
          <p:cNvPr id="5" name="TextBox 4"/>
          <p:cNvSpPr txBox="1"/>
          <p:nvPr/>
        </p:nvSpPr>
        <p:spPr>
          <a:xfrm>
            <a:off x="274320" y="2944368"/>
            <a:ext cx="8595360" cy="457200"/>
          </a:xfrm>
          <a:prstGeom prst="rect">
            <a:avLst/>
          </a:prstGeom>
          <a:noFill/>
        </p:spPr>
        <p:txBody>
          <a:bodyPr wrap="square">
            <a:spAutoFit/>
          </a:bodyPr>
          <a:lstStyle/>
          <a:p>
            <a:pPr algn="ctr"/>
            <a:r>
              <a:rPr sz="1700" b="0" i="0">
                <a:solidFill>
                  <a:srgbClr val="5B91CC"/>
                </a:solidFill>
                <a:latin typeface="Arial"/>
              </a:rPr>
              <a:t>13 meses consecutivos de caída real  ·  Sin un solo mes positivo en 2026</a:t>
            </a:r>
          </a:p>
        </p:txBody>
      </p:sp>
      <p:sp>
        <p:nvSpPr>
          <p:cNvPr id="6" name="Rectangle 5"/>
          <p:cNvSpPr/>
          <p:nvPr/>
        </p:nvSpPr>
        <p:spPr>
          <a:xfrm>
            <a:off x="914400" y="3611880"/>
            <a:ext cx="73152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3749039"/>
            <a:ext cx="8229600" cy="411480"/>
          </a:xfrm>
          <a:prstGeom prst="rect">
            <a:avLst/>
          </a:prstGeom>
          <a:noFill/>
        </p:spPr>
        <p:txBody>
          <a:bodyPr wrap="square">
            <a:spAutoFit/>
          </a:bodyPr>
          <a:lstStyle/>
          <a:p>
            <a:pPr algn="ctr"/>
            <a:r>
              <a:rPr sz="1500" b="1" i="0">
                <a:solidFill>
                  <a:srgbClr val="B8952A"/>
                </a:solidFill>
                <a:latin typeface="Arial Black"/>
              </a:rPr>
              <a:t>El superávit récord de mayo no llega al mostrador de junio</a:t>
            </a:r>
          </a:p>
        </p:txBody>
      </p:sp>
      <p:sp>
        <p:nvSpPr>
          <p:cNvPr id="8" name="TextBox 7"/>
          <p:cNvSpPr txBox="1"/>
          <p:nvPr/>
        </p:nvSpPr>
        <p:spPr>
          <a:xfrm>
            <a:off x="274320" y="6419088"/>
            <a:ext cx="8595360" cy="329184"/>
          </a:xfrm>
          <a:prstGeom prst="rect">
            <a:avLst/>
          </a:prstGeom>
          <a:noFill/>
        </p:spPr>
        <p:txBody>
          <a:bodyPr wrap="none">
            <a:spAutoFit/>
          </a:bodyPr>
          <a:lstStyle/>
          <a:p>
            <a:pPr algn="ctr"/>
            <a:r>
              <a:rPr sz="1100" b="1" i="1">
                <a:solidFill>
                  <a:srgbClr val="B8952A"/>
                </a:solidFill>
                <a:latin typeface="Arial"/>
              </a:rPr>
              <a:t>«El supéravit récord de mayo y el mostrador vacío de junio son las dos caras del mismo modelo»</a:t>
            </a:r>
          </a:p>
        </p:txBody>
      </p:sp>
      <p:pic>
        <p:nvPicPr>
          <p:cNvPr id="9" name="Picture 8"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82296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91440"/>
            <a:ext cx="8595360" cy="640080"/>
          </a:xfrm>
          <a:prstGeom prst="rect">
            <a:avLst/>
          </a:prstGeom>
          <a:noFill/>
        </p:spPr>
        <p:txBody>
          <a:bodyPr wrap="square">
            <a:spAutoFit/>
          </a:bodyPr>
          <a:lstStyle/>
          <a:p>
            <a:pPr algn="ctr"/>
            <a:r>
              <a:rPr sz="2800" b="1" i="0">
                <a:solidFill>
                  <a:srgbClr val="FFFFFF"/>
                </a:solidFill>
                <a:latin typeface="Arial Black"/>
              </a:rPr>
              <a:t>CUATRO AÑOS DE MOSTRADOR EN ROJO</a:t>
            </a:r>
          </a:p>
        </p:txBody>
      </p:sp>
      <p:sp>
        <p:nvSpPr>
          <p:cNvPr id="5" name="Rectangle 4"/>
          <p:cNvSpPr/>
          <p:nvPr/>
        </p:nvSpPr>
        <p:spPr>
          <a:xfrm>
            <a:off x="137160" y="914400"/>
            <a:ext cx="2011680" cy="2103120"/>
          </a:xfrm>
          <a:prstGeom prst="rect">
            <a:avLst/>
          </a:prstGeom>
          <a:solidFill>
            <a:srgbClr val="FCE4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37160" y="914400"/>
            <a:ext cx="2011680" cy="73152"/>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37160" y="1024128"/>
            <a:ext cx="2011680" cy="457200"/>
          </a:xfrm>
          <a:prstGeom prst="rect">
            <a:avLst/>
          </a:prstGeom>
          <a:noFill/>
        </p:spPr>
        <p:txBody>
          <a:bodyPr wrap="square">
            <a:spAutoFit/>
          </a:bodyPr>
          <a:lstStyle/>
          <a:p>
            <a:pPr algn="ctr"/>
            <a:r>
              <a:rPr sz="1700" b="1" i="0">
                <a:solidFill>
                  <a:srgbClr val="17253D"/>
                </a:solidFill>
                <a:latin typeface="Arial Black"/>
              </a:rPr>
              <a:t>2023</a:t>
            </a:r>
          </a:p>
        </p:txBody>
      </p:sp>
      <p:sp>
        <p:nvSpPr>
          <p:cNvPr id="8" name="TextBox 7"/>
          <p:cNvSpPr txBox="1"/>
          <p:nvPr/>
        </p:nvSpPr>
        <p:spPr>
          <a:xfrm>
            <a:off x="137160" y="1508760"/>
            <a:ext cx="2011680" cy="822960"/>
          </a:xfrm>
          <a:prstGeom prst="rect">
            <a:avLst/>
          </a:prstGeom>
          <a:noFill/>
        </p:spPr>
        <p:txBody>
          <a:bodyPr wrap="square">
            <a:spAutoFit/>
          </a:bodyPr>
          <a:lstStyle/>
          <a:p>
            <a:pPr algn="ctr"/>
            <a:r>
              <a:rPr sz="3000" b="1" i="0">
                <a:solidFill>
                  <a:srgbClr val="C00000"/>
                </a:solidFill>
                <a:latin typeface="Arial Black"/>
              </a:rPr>
              <a:t>-1,2%</a:t>
            </a:r>
          </a:p>
        </p:txBody>
      </p:sp>
      <p:sp>
        <p:nvSpPr>
          <p:cNvPr id="9" name="Rectangle 8"/>
          <p:cNvSpPr/>
          <p:nvPr/>
        </p:nvSpPr>
        <p:spPr>
          <a:xfrm>
            <a:off x="2331720" y="914400"/>
            <a:ext cx="2011680" cy="2103120"/>
          </a:xfrm>
          <a:prstGeom prst="rect">
            <a:avLst/>
          </a:prstGeom>
          <a:solidFill>
            <a:srgbClr val="FCE4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2331720" y="914400"/>
            <a:ext cx="2011680" cy="73152"/>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2331720" y="1024128"/>
            <a:ext cx="2011680" cy="457200"/>
          </a:xfrm>
          <a:prstGeom prst="rect">
            <a:avLst/>
          </a:prstGeom>
          <a:noFill/>
        </p:spPr>
        <p:txBody>
          <a:bodyPr wrap="square">
            <a:spAutoFit/>
          </a:bodyPr>
          <a:lstStyle/>
          <a:p>
            <a:pPr algn="ctr"/>
            <a:r>
              <a:rPr sz="1700" b="1" i="0">
                <a:solidFill>
                  <a:srgbClr val="17253D"/>
                </a:solidFill>
                <a:latin typeface="Arial Black"/>
              </a:rPr>
              <a:t>2024</a:t>
            </a:r>
          </a:p>
        </p:txBody>
      </p:sp>
      <p:sp>
        <p:nvSpPr>
          <p:cNvPr id="12" name="TextBox 11"/>
          <p:cNvSpPr txBox="1"/>
          <p:nvPr/>
        </p:nvSpPr>
        <p:spPr>
          <a:xfrm>
            <a:off x="2331720" y="1508760"/>
            <a:ext cx="2011680" cy="822960"/>
          </a:xfrm>
          <a:prstGeom prst="rect">
            <a:avLst/>
          </a:prstGeom>
          <a:noFill/>
        </p:spPr>
        <p:txBody>
          <a:bodyPr wrap="square">
            <a:spAutoFit/>
          </a:bodyPr>
          <a:lstStyle/>
          <a:p>
            <a:pPr algn="ctr"/>
            <a:r>
              <a:rPr sz="3000" b="1" i="0">
                <a:solidFill>
                  <a:srgbClr val="C00000"/>
                </a:solidFill>
                <a:latin typeface="Arial Black"/>
              </a:rPr>
              <a:t>-10,2%</a:t>
            </a:r>
          </a:p>
        </p:txBody>
      </p:sp>
      <p:sp>
        <p:nvSpPr>
          <p:cNvPr id="13" name="TextBox 12"/>
          <p:cNvSpPr txBox="1"/>
          <p:nvPr/>
        </p:nvSpPr>
        <p:spPr>
          <a:xfrm>
            <a:off x="2331720" y="2377440"/>
            <a:ext cx="2011680" cy="502920"/>
          </a:xfrm>
          <a:prstGeom prst="rect">
            <a:avLst/>
          </a:prstGeom>
          <a:noFill/>
        </p:spPr>
        <p:txBody>
          <a:bodyPr wrap="square">
            <a:spAutoFit/>
          </a:bodyPr>
          <a:lstStyle/>
          <a:p>
            <a:pPr algn="ctr"/>
            <a:r>
              <a:rPr sz="1100" b="0" i="0">
                <a:solidFill>
                  <a:srgbClr val="E36C09"/>
                </a:solidFill>
                <a:latin typeface="Arial"/>
              </a:rPr>
              <a:t>Peor
registro</a:t>
            </a:r>
          </a:p>
        </p:txBody>
      </p:sp>
      <p:sp>
        <p:nvSpPr>
          <p:cNvPr id="14" name="Rectangle 13"/>
          <p:cNvSpPr/>
          <p:nvPr/>
        </p:nvSpPr>
        <p:spPr>
          <a:xfrm>
            <a:off x="4526280" y="914400"/>
            <a:ext cx="2011680" cy="2103120"/>
          </a:xfrm>
          <a:prstGeom prst="rect">
            <a:avLst/>
          </a:prstGeom>
          <a:solidFill>
            <a:srgbClr val="FCE4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4526280" y="914400"/>
            <a:ext cx="2011680" cy="73152"/>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26280" y="1024128"/>
            <a:ext cx="2011680" cy="457200"/>
          </a:xfrm>
          <a:prstGeom prst="rect">
            <a:avLst/>
          </a:prstGeom>
          <a:noFill/>
        </p:spPr>
        <p:txBody>
          <a:bodyPr wrap="square">
            <a:spAutoFit/>
          </a:bodyPr>
          <a:lstStyle/>
          <a:p>
            <a:pPr algn="ctr"/>
            <a:r>
              <a:rPr sz="1700" b="1" i="0">
                <a:solidFill>
                  <a:srgbClr val="17253D"/>
                </a:solidFill>
                <a:latin typeface="Arial Black"/>
              </a:rPr>
              <a:t>2025</a:t>
            </a:r>
          </a:p>
        </p:txBody>
      </p:sp>
      <p:sp>
        <p:nvSpPr>
          <p:cNvPr id="17" name="TextBox 16"/>
          <p:cNvSpPr txBox="1"/>
          <p:nvPr/>
        </p:nvSpPr>
        <p:spPr>
          <a:xfrm>
            <a:off x="4526280" y="1508760"/>
            <a:ext cx="2011680" cy="822960"/>
          </a:xfrm>
          <a:prstGeom prst="rect">
            <a:avLst/>
          </a:prstGeom>
          <a:noFill/>
        </p:spPr>
        <p:txBody>
          <a:bodyPr wrap="square">
            <a:spAutoFit/>
          </a:bodyPr>
          <a:lstStyle/>
          <a:p>
            <a:pPr algn="ctr"/>
            <a:r>
              <a:rPr sz="3000" b="1" i="0">
                <a:solidFill>
                  <a:srgbClr val="C00000"/>
                </a:solidFill>
                <a:latin typeface="Arial Black"/>
              </a:rPr>
              <a:t>-1,7%</a:t>
            </a:r>
          </a:p>
        </p:txBody>
      </p:sp>
      <p:sp>
        <p:nvSpPr>
          <p:cNvPr id="18" name="Rectangle 17"/>
          <p:cNvSpPr/>
          <p:nvPr/>
        </p:nvSpPr>
        <p:spPr>
          <a:xfrm>
            <a:off x="6720840" y="914400"/>
            <a:ext cx="2011680" cy="2103120"/>
          </a:xfrm>
          <a:prstGeom prst="rect">
            <a:avLst/>
          </a:prstGeom>
          <a:solidFill>
            <a:srgbClr val="FFF2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720840" y="914400"/>
            <a:ext cx="2011680" cy="73152"/>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720840" y="1024128"/>
            <a:ext cx="2011680" cy="457200"/>
          </a:xfrm>
          <a:prstGeom prst="rect">
            <a:avLst/>
          </a:prstGeom>
          <a:noFill/>
        </p:spPr>
        <p:txBody>
          <a:bodyPr wrap="square">
            <a:spAutoFit/>
          </a:bodyPr>
          <a:lstStyle/>
          <a:p>
            <a:pPr algn="ctr"/>
            <a:r>
              <a:rPr sz="1700" b="1" i="0">
                <a:solidFill>
                  <a:srgbClr val="17253D"/>
                </a:solidFill>
                <a:latin typeface="Arial Black"/>
              </a:rPr>
              <a:t>2026</a:t>
            </a:r>
          </a:p>
        </p:txBody>
      </p:sp>
      <p:sp>
        <p:nvSpPr>
          <p:cNvPr id="21" name="TextBox 20"/>
          <p:cNvSpPr txBox="1"/>
          <p:nvPr/>
        </p:nvSpPr>
        <p:spPr>
          <a:xfrm>
            <a:off x="6720840" y="1508760"/>
            <a:ext cx="2011680" cy="822960"/>
          </a:xfrm>
          <a:prstGeom prst="rect">
            <a:avLst/>
          </a:prstGeom>
          <a:noFill/>
        </p:spPr>
        <p:txBody>
          <a:bodyPr wrap="square">
            <a:spAutoFit/>
          </a:bodyPr>
          <a:lstStyle/>
          <a:p>
            <a:pPr algn="ctr"/>
            <a:r>
              <a:rPr sz="3000" b="1" i="0">
                <a:solidFill>
                  <a:srgbClr val="C00000"/>
                </a:solidFill>
                <a:latin typeface="Arial Black"/>
              </a:rPr>
              <a:t>-0,3%</a:t>
            </a:r>
          </a:p>
        </p:txBody>
      </p:sp>
      <p:sp>
        <p:nvSpPr>
          <p:cNvPr id="22" name="TextBox 21"/>
          <p:cNvSpPr txBox="1"/>
          <p:nvPr/>
        </p:nvSpPr>
        <p:spPr>
          <a:xfrm>
            <a:off x="6720840" y="2377440"/>
            <a:ext cx="2011680" cy="502920"/>
          </a:xfrm>
          <a:prstGeom prst="rect">
            <a:avLst/>
          </a:prstGeom>
          <a:noFill/>
        </p:spPr>
        <p:txBody>
          <a:bodyPr wrap="square">
            <a:spAutoFit/>
          </a:bodyPr>
          <a:lstStyle/>
          <a:p>
            <a:pPr algn="ctr"/>
            <a:r>
              <a:rPr sz="1100" b="0" i="0">
                <a:solidFill>
                  <a:srgbClr val="E36C09"/>
                </a:solidFill>
                <a:latin typeface="Arial"/>
              </a:rPr>
              <a:t>Leve
mejora</a:t>
            </a:r>
          </a:p>
        </p:txBody>
      </p:sp>
      <p:pic>
        <p:nvPicPr>
          <p:cNvPr id="23" name="Picture 22" descr="consumo_dia_padre_2026_serie.png"/>
          <p:cNvPicPr>
            <a:picLocks noChangeAspect="1"/>
          </p:cNvPicPr>
          <p:nvPr/>
        </p:nvPicPr>
        <p:blipFill>
          <a:blip r:embed="rId2"/>
          <a:stretch>
            <a:fillRect/>
          </a:stretch>
        </p:blipFill>
        <p:spPr>
          <a:xfrm>
            <a:off x="274320" y="3200400"/>
            <a:ext cx="8595360" cy="2834640"/>
          </a:xfrm>
          <a:prstGeom prst="rect">
            <a:avLst/>
          </a:prstGeom>
        </p:spPr>
      </p:pic>
      <p:sp>
        <p:nvSpPr>
          <p:cNvPr id="24" name="TextBox 23"/>
          <p:cNvSpPr txBox="1"/>
          <p:nvPr/>
        </p:nvSpPr>
        <p:spPr>
          <a:xfrm>
            <a:off x="274320" y="6172200"/>
            <a:ext cx="8595360" cy="329184"/>
          </a:xfrm>
          <a:prstGeom prst="rect">
            <a:avLst/>
          </a:prstGeom>
          <a:noFill/>
        </p:spPr>
        <p:txBody>
          <a:bodyPr wrap="none">
            <a:spAutoFit/>
          </a:bodyPr>
          <a:lstStyle/>
          <a:p>
            <a:pPr algn="ctr"/>
            <a:r>
              <a:rPr sz="1100" b="1" i="1">
                <a:solidFill>
                  <a:srgbClr val="B8952A"/>
                </a:solidFill>
                <a:latin typeface="Arial"/>
              </a:rPr>
              <a:t>«El supéravit récord de mayo y el mostrador vacío de junio son las dos caras del mismo modelo»</a:t>
            </a:r>
          </a:p>
        </p:txBody>
      </p:sp>
      <p:pic>
        <p:nvPicPr>
          <p:cNvPr id="25" name="Picture 24" descr="Kartal_Logo_trans.png"/>
          <p:cNvPicPr>
            <a:picLocks noChangeAspect="1"/>
          </p:cNvPicPr>
          <p:nvPr/>
        </p:nvPicPr>
        <p:blipFill>
          <a:blip r:embed="rId3"/>
          <a:stretch>
            <a:fillRect/>
          </a:stretch>
        </p:blipFill>
        <p:spPr>
          <a:xfrm>
            <a:off x="7772400" y="118872"/>
            <a:ext cx="1188720" cy="502920"/>
          </a:xfrm>
          <a:prstGeom prst="rect">
            <a:avLst/>
          </a:prstGeom>
        </p:spPr>
      </p:pic>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594360"/>
            <a:ext cx="4114800" cy="1463040"/>
          </a:xfrm>
          <a:prstGeom prst="rect">
            <a:avLst/>
          </a:prstGeom>
          <a:noFill/>
        </p:spPr>
        <p:txBody>
          <a:bodyPr wrap="square">
            <a:spAutoFit/>
          </a:bodyPr>
          <a:lstStyle/>
          <a:p>
            <a:pPr algn="ctr"/>
            <a:r>
              <a:rPr sz="8800" b="1" i="0">
                <a:solidFill>
                  <a:srgbClr val="B8952A"/>
                </a:solidFill>
                <a:latin typeface="Arial Black"/>
              </a:rPr>
              <a:t>80%</a:t>
            </a:r>
          </a:p>
        </p:txBody>
      </p:sp>
      <p:sp>
        <p:nvSpPr>
          <p:cNvPr id="4" name="TextBox 3"/>
          <p:cNvSpPr txBox="1"/>
          <p:nvPr/>
        </p:nvSpPr>
        <p:spPr>
          <a:xfrm>
            <a:off x="274320" y="2103120"/>
            <a:ext cx="4114800" cy="731520"/>
          </a:xfrm>
          <a:prstGeom prst="rect">
            <a:avLst/>
          </a:prstGeom>
          <a:noFill/>
        </p:spPr>
        <p:txBody>
          <a:bodyPr wrap="square">
            <a:spAutoFit/>
          </a:bodyPr>
          <a:lstStyle/>
          <a:p>
            <a:pPr algn="ctr"/>
            <a:r>
              <a:rPr sz="1800" b="0" i="0">
                <a:solidFill>
                  <a:srgbClr val="5B91CC"/>
                </a:solidFill>
                <a:latin typeface="Arial"/>
              </a:rPr>
              <a:t>de comercios ofreció
promoción activa</a:t>
            </a:r>
          </a:p>
        </p:txBody>
      </p:sp>
      <p:sp>
        <p:nvSpPr>
          <p:cNvPr id="5" name="Rectangle 4"/>
          <p:cNvSpPr/>
          <p:nvPr/>
        </p:nvSpPr>
        <p:spPr>
          <a:xfrm>
            <a:off x="4389120" y="914400"/>
            <a:ext cx="54864" cy="45720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0" y="1005840"/>
            <a:ext cx="4389120" cy="548640"/>
          </a:xfrm>
          <a:prstGeom prst="rect">
            <a:avLst/>
          </a:prstGeom>
          <a:noFill/>
        </p:spPr>
        <p:txBody>
          <a:bodyPr wrap="square">
            <a:spAutoFit/>
          </a:bodyPr>
          <a:lstStyle/>
          <a:p>
            <a:pPr algn="ctr"/>
            <a:r>
              <a:rPr sz="1900" b="1" i="0">
                <a:solidFill>
                  <a:srgbClr val="FFFFFF"/>
                </a:solidFill>
                <a:latin typeface="Arial Black"/>
              </a:rPr>
              <a:t>Y de todas formas cayeron las ventas.</a:t>
            </a:r>
          </a:p>
        </p:txBody>
      </p:sp>
      <p:sp>
        <p:nvSpPr>
          <p:cNvPr id="7" name="TextBox 6"/>
          <p:cNvSpPr txBox="1"/>
          <p:nvPr/>
        </p:nvSpPr>
        <p:spPr>
          <a:xfrm>
            <a:off x="4572000" y="1645920"/>
            <a:ext cx="4389120" cy="822960"/>
          </a:xfrm>
          <a:prstGeom prst="rect">
            <a:avLst/>
          </a:prstGeom>
          <a:noFill/>
        </p:spPr>
        <p:txBody>
          <a:bodyPr wrap="square">
            <a:spAutoFit/>
          </a:bodyPr>
          <a:lstStyle/>
          <a:p>
            <a:pPr algn="ctr"/>
            <a:r>
              <a:rPr sz="1600" b="0" i="0">
                <a:solidFill>
                  <a:srgbClr val="5B91CC"/>
                </a:solidFill>
                <a:latin typeface="Arial"/>
              </a:rPr>
              <a:t>El problema no es la oferta financiera.
El problema es el ingreso real.</a:t>
            </a:r>
          </a:p>
        </p:txBody>
      </p:sp>
      <p:sp>
        <p:nvSpPr>
          <p:cNvPr id="8" name="Rectangle 7"/>
          <p:cNvSpPr/>
          <p:nvPr/>
        </p:nvSpPr>
        <p:spPr>
          <a:xfrm>
            <a:off x="4572000" y="2697480"/>
            <a:ext cx="54864" cy="54864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663440" y="2734056"/>
            <a:ext cx="1371600" cy="502920"/>
          </a:xfrm>
          <a:prstGeom prst="rect">
            <a:avLst/>
          </a:prstGeom>
          <a:noFill/>
        </p:spPr>
        <p:txBody>
          <a:bodyPr wrap="square">
            <a:spAutoFit/>
          </a:bodyPr>
          <a:lstStyle/>
          <a:p>
            <a:pPr algn="ctr"/>
            <a:r>
              <a:rPr sz="1800" b="1" i="0">
                <a:solidFill>
                  <a:srgbClr val="C00000"/>
                </a:solidFill>
                <a:latin typeface="Arial Black"/>
              </a:rPr>
              <a:t>38,1%</a:t>
            </a:r>
          </a:p>
        </p:txBody>
      </p:sp>
      <p:sp>
        <p:nvSpPr>
          <p:cNvPr id="10" name="TextBox 9"/>
          <p:cNvSpPr txBox="1"/>
          <p:nvPr/>
        </p:nvSpPr>
        <p:spPr>
          <a:xfrm>
            <a:off x="6080760" y="2788920"/>
            <a:ext cx="2743200" cy="411480"/>
          </a:xfrm>
          <a:prstGeom prst="rect">
            <a:avLst/>
          </a:prstGeom>
          <a:noFill/>
        </p:spPr>
        <p:txBody>
          <a:bodyPr wrap="square">
            <a:spAutoFit/>
          </a:bodyPr>
          <a:lstStyle/>
          <a:p>
            <a:pPr algn="l"/>
            <a:r>
              <a:rPr sz="1400" b="0" i="0">
                <a:solidFill>
                  <a:srgbClr val="5B91CC"/>
                </a:solidFill>
                <a:latin typeface="Arial"/>
              </a:rPr>
              <a:t>impacto moderado</a:t>
            </a:r>
          </a:p>
        </p:txBody>
      </p:sp>
      <p:sp>
        <p:nvSpPr>
          <p:cNvPr id="11" name="Rectangle 10"/>
          <p:cNvSpPr/>
          <p:nvPr/>
        </p:nvSpPr>
        <p:spPr>
          <a:xfrm>
            <a:off x="4572000" y="3447288"/>
            <a:ext cx="54864" cy="54864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663440" y="3483864"/>
            <a:ext cx="1371600" cy="502920"/>
          </a:xfrm>
          <a:prstGeom prst="rect">
            <a:avLst/>
          </a:prstGeom>
          <a:noFill/>
        </p:spPr>
        <p:txBody>
          <a:bodyPr wrap="square">
            <a:spAutoFit/>
          </a:bodyPr>
          <a:lstStyle/>
          <a:p>
            <a:pPr algn="ctr"/>
            <a:r>
              <a:rPr sz="1800" b="1" i="0">
                <a:solidFill>
                  <a:srgbClr val="E36C09"/>
                </a:solidFill>
                <a:latin typeface="Arial Black"/>
              </a:rPr>
              <a:t>36,5%</a:t>
            </a:r>
          </a:p>
        </p:txBody>
      </p:sp>
      <p:sp>
        <p:nvSpPr>
          <p:cNvPr id="13" name="TextBox 12"/>
          <p:cNvSpPr txBox="1"/>
          <p:nvPr/>
        </p:nvSpPr>
        <p:spPr>
          <a:xfrm>
            <a:off x="6080760" y="3538728"/>
            <a:ext cx="2743200" cy="411480"/>
          </a:xfrm>
          <a:prstGeom prst="rect">
            <a:avLst/>
          </a:prstGeom>
          <a:noFill/>
        </p:spPr>
        <p:txBody>
          <a:bodyPr wrap="square">
            <a:spAutoFit/>
          </a:bodyPr>
          <a:lstStyle/>
          <a:p>
            <a:pPr algn="l"/>
            <a:r>
              <a:rPr sz="1400" b="0" i="0">
                <a:solidFill>
                  <a:srgbClr val="5B91CC"/>
                </a:solidFill>
                <a:latin typeface="Arial"/>
              </a:rPr>
              <a:t>movimiento insuficiente</a:t>
            </a:r>
          </a:p>
        </p:txBody>
      </p:sp>
      <p:sp>
        <p:nvSpPr>
          <p:cNvPr id="14" name="Rectangle 13"/>
          <p:cNvSpPr/>
          <p:nvPr/>
        </p:nvSpPr>
        <p:spPr>
          <a:xfrm>
            <a:off x="4572000" y="4197096"/>
            <a:ext cx="54864" cy="54864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663440" y="4233672"/>
            <a:ext cx="1371600" cy="502920"/>
          </a:xfrm>
          <a:prstGeom prst="rect">
            <a:avLst/>
          </a:prstGeom>
          <a:noFill/>
        </p:spPr>
        <p:txBody>
          <a:bodyPr wrap="square">
            <a:spAutoFit/>
          </a:bodyPr>
          <a:lstStyle/>
          <a:p>
            <a:pPr algn="ctr"/>
            <a:r>
              <a:rPr sz="1800" b="1" i="0">
                <a:solidFill>
                  <a:srgbClr val="C00000"/>
                </a:solidFill>
                <a:latin typeface="Arial Black"/>
              </a:rPr>
              <a:t>18,0%</a:t>
            </a:r>
          </a:p>
        </p:txBody>
      </p:sp>
      <p:sp>
        <p:nvSpPr>
          <p:cNvPr id="16" name="TextBox 15"/>
          <p:cNvSpPr txBox="1"/>
          <p:nvPr/>
        </p:nvSpPr>
        <p:spPr>
          <a:xfrm>
            <a:off x="6080760" y="4288536"/>
            <a:ext cx="2743200" cy="411480"/>
          </a:xfrm>
          <a:prstGeom prst="rect">
            <a:avLst/>
          </a:prstGeom>
          <a:noFill/>
        </p:spPr>
        <p:txBody>
          <a:bodyPr wrap="square">
            <a:spAutoFit/>
          </a:bodyPr>
          <a:lstStyle/>
          <a:p>
            <a:pPr algn="l"/>
            <a:r>
              <a:rPr sz="1400" b="0" i="0">
                <a:solidFill>
                  <a:srgbClr val="5B91CC"/>
                </a:solidFill>
                <a:latin typeface="Arial"/>
              </a:rPr>
              <a:t>ningún estímulo</a:t>
            </a:r>
          </a:p>
        </p:txBody>
      </p:sp>
      <p:sp>
        <p:nvSpPr>
          <p:cNvPr id="17" name="Rectangle 16"/>
          <p:cNvSpPr/>
          <p:nvPr/>
        </p:nvSpPr>
        <p:spPr>
          <a:xfrm>
            <a:off x="4572000" y="4946904"/>
            <a:ext cx="54864" cy="54864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663440" y="4983480"/>
            <a:ext cx="1371600" cy="502920"/>
          </a:xfrm>
          <a:prstGeom prst="rect">
            <a:avLst/>
          </a:prstGeom>
          <a:noFill/>
        </p:spPr>
        <p:txBody>
          <a:bodyPr wrap="square">
            <a:spAutoFit/>
          </a:bodyPr>
          <a:lstStyle/>
          <a:p>
            <a:pPr algn="ctr"/>
            <a:r>
              <a:rPr sz="1800" b="1" i="0">
                <a:solidFill>
                  <a:srgbClr val="B8952A"/>
                </a:solidFill>
                <a:latin typeface="Arial Black"/>
              </a:rPr>
              <a:t> 7,4%</a:t>
            </a:r>
          </a:p>
        </p:txBody>
      </p:sp>
      <p:sp>
        <p:nvSpPr>
          <p:cNvPr id="19" name="TextBox 18"/>
          <p:cNvSpPr txBox="1"/>
          <p:nvPr/>
        </p:nvSpPr>
        <p:spPr>
          <a:xfrm>
            <a:off x="6080760" y="5038344"/>
            <a:ext cx="2743200" cy="411480"/>
          </a:xfrm>
          <a:prstGeom prst="rect">
            <a:avLst/>
          </a:prstGeom>
          <a:noFill/>
        </p:spPr>
        <p:txBody>
          <a:bodyPr wrap="square">
            <a:spAutoFit/>
          </a:bodyPr>
          <a:lstStyle/>
          <a:p>
            <a:pPr algn="l"/>
            <a:r>
              <a:rPr sz="1400" b="0" i="0">
                <a:solidFill>
                  <a:srgbClr val="5B91CC"/>
                </a:solidFill>
                <a:latin typeface="Arial"/>
              </a:rPr>
              <a:t>factor determinante</a:t>
            </a:r>
          </a:p>
        </p:txBody>
      </p:sp>
      <p:sp>
        <p:nvSpPr>
          <p:cNvPr id="20" name="TextBox 19"/>
          <p:cNvSpPr txBox="1"/>
          <p:nvPr/>
        </p:nvSpPr>
        <p:spPr>
          <a:xfrm>
            <a:off x="4572000" y="5715000"/>
            <a:ext cx="4389120" cy="320040"/>
          </a:xfrm>
          <a:prstGeom prst="rect">
            <a:avLst/>
          </a:prstGeom>
          <a:noFill/>
        </p:spPr>
        <p:txBody>
          <a:bodyPr wrap="square">
            <a:spAutoFit/>
          </a:bodyPr>
          <a:lstStyle/>
          <a:p>
            <a:pPr algn="l"/>
            <a:r>
              <a:rPr sz="1000" b="0" i="0">
                <a:solidFill>
                  <a:srgbClr val="2E6CB8"/>
                </a:solidFill>
                <a:latin typeface="Arial"/>
              </a:rPr>
              <a:t>Percepción comerciantes — CAME, junio 2026</a:t>
            </a:r>
          </a:p>
        </p:txBody>
      </p:sp>
      <p:sp>
        <p:nvSpPr>
          <p:cNvPr id="21" name="TextBox 20"/>
          <p:cNvSpPr txBox="1"/>
          <p:nvPr/>
        </p:nvSpPr>
        <p:spPr>
          <a:xfrm>
            <a:off x="274320" y="6419088"/>
            <a:ext cx="8595360" cy="329184"/>
          </a:xfrm>
          <a:prstGeom prst="rect">
            <a:avLst/>
          </a:prstGeom>
          <a:noFill/>
        </p:spPr>
        <p:txBody>
          <a:bodyPr wrap="none">
            <a:spAutoFit/>
          </a:bodyPr>
          <a:lstStyle/>
          <a:p>
            <a:pPr algn="ctr"/>
            <a:r>
              <a:rPr sz="1100" b="1" i="1">
                <a:solidFill>
                  <a:srgbClr val="B8952A"/>
                </a:solidFill>
                <a:latin typeface="Arial"/>
              </a:rPr>
              <a:t>«El supéravit récord de mayo y el mostrador vacío de junio son las dos caras del mismo modelo»</a:t>
            </a:r>
          </a:p>
        </p:txBody>
      </p:sp>
      <p:pic>
        <p:nvPicPr>
          <p:cNvPr id="22" name="Picture 21"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82296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91440"/>
            <a:ext cx="8595360" cy="640080"/>
          </a:xfrm>
          <a:prstGeom prst="rect">
            <a:avLst/>
          </a:prstGeom>
          <a:noFill/>
        </p:spPr>
        <p:txBody>
          <a:bodyPr wrap="square">
            <a:spAutoFit/>
          </a:bodyPr>
          <a:lstStyle/>
          <a:p>
            <a:pPr algn="ctr"/>
            <a:r>
              <a:rPr sz="2400" b="1" i="0">
                <a:solidFill>
                  <a:srgbClr val="FFFFFF"/>
                </a:solidFill>
                <a:latin typeface="Arial Black"/>
              </a:rPr>
              <a:t>QUÉ COMPRA EL CONSUMIDOR CUANDO NO LE ALCANZA</a:t>
            </a:r>
          </a:p>
        </p:txBody>
      </p:sp>
      <p:pic>
        <p:nvPicPr>
          <p:cNvPr id="5" name="Picture 4" descr="consumo_dia_padre_2026_rubros.png"/>
          <p:cNvPicPr>
            <a:picLocks noChangeAspect="1"/>
          </p:cNvPicPr>
          <p:nvPr/>
        </p:nvPicPr>
        <p:blipFill>
          <a:blip r:embed="rId2"/>
          <a:stretch>
            <a:fillRect/>
          </a:stretch>
        </p:blipFill>
        <p:spPr>
          <a:xfrm>
            <a:off x="182880" y="914400"/>
            <a:ext cx="8778240" cy="4114800"/>
          </a:xfrm>
          <a:prstGeom prst="rect">
            <a:avLst/>
          </a:prstGeom>
        </p:spPr>
      </p:pic>
      <p:sp>
        <p:nvSpPr>
          <p:cNvPr id="6" name="TextBox 5"/>
          <p:cNvSpPr txBox="1"/>
          <p:nvPr/>
        </p:nvSpPr>
        <p:spPr>
          <a:xfrm>
            <a:off x="274320" y="5120640"/>
            <a:ext cx="8595360" cy="411480"/>
          </a:xfrm>
          <a:prstGeom prst="rect">
            <a:avLst/>
          </a:prstGeom>
          <a:noFill/>
        </p:spPr>
        <p:txBody>
          <a:bodyPr wrap="square">
            <a:spAutoFit/>
          </a:bodyPr>
          <a:lstStyle/>
          <a:p>
            <a:pPr algn="ctr"/>
            <a:r>
              <a:rPr sz="1600" b="1" i="0">
                <a:solidFill>
                  <a:srgbClr val="17253D"/>
                </a:solidFill>
                <a:latin typeface="Arial Black"/>
              </a:rPr>
              <a:t>El consumidor compra lo funcional, abandona lo aspiracional</a:t>
            </a:r>
          </a:p>
        </p:txBody>
      </p:sp>
      <p:sp>
        <p:nvSpPr>
          <p:cNvPr id="7" name="TextBox 6"/>
          <p:cNvSpPr txBox="1"/>
          <p:nvPr/>
        </p:nvSpPr>
        <p:spPr>
          <a:xfrm>
            <a:off x="274320" y="5532120"/>
            <a:ext cx="8595360" cy="365760"/>
          </a:xfrm>
          <a:prstGeom prst="rect">
            <a:avLst/>
          </a:prstGeom>
          <a:noFill/>
        </p:spPr>
        <p:txBody>
          <a:bodyPr wrap="square">
            <a:spAutoFit/>
          </a:bodyPr>
          <a:lstStyle/>
          <a:p>
            <a:pPr algn="ctr"/>
            <a:r>
              <a:rPr sz="1300" b="0" i="0">
                <a:solidFill>
                  <a:srgbClr val="2E6CB8"/>
                </a:solidFill>
                <a:latin typeface="Arial"/>
              </a:rPr>
              <a:t>Librería e Indumentaria sube. Celulares cae -6,1%.</a:t>
            </a:r>
          </a:p>
        </p:txBody>
      </p:sp>
      <p:sp>
        <p:nvSpPr>
          <p:cNvPr id="8" name="TextBox 7"/>
          <p:cNvSpPr txBox="1"/>
          <p:nvPr/>
        </p:nvSpPr>
        <p:spPr>
          <a:xfrm>
            <a:off x="274320" y="6144768"/>
            <a:ext cx="8595360" cy="329184"/>
          </a:xfrm>
          <a:prstGeom prst="rect">
            <a:avLst/>
          </a:prstGeom>
          <a:noFill/>
        </p:spPr>
        <p:txBody>
          <a:bodyPr wrap="none">
            <a:spAutoFit/>
          </a:bodyPr>
          <a:lstStyle/>
          <a:p>
            <a:pPr algn="ctr"/>
            <a:r>
              <a:rPr sz="1100" b="1" i="1">
                <a:solidFill>
                  <a:srgbClr val="B8952A"/>
                </a:solidFill>
                <a:latin typeface="Arial"/>
              </a:rPr>
              <a:t>«El supéravit récord de mayo y el mostrador vacío de junio son las dos caras del mismo modelo»</a:t>
            </a:r>
          </a:p>
        </p:txBody>
      </p:sp>
      <p:pic>
        <p:nvPicPr>
          <p:cNvPr id="9" name="Picture 8" descr="Kartal_Logo_trans.png"/>
          <p:cNvPicPr>
            <a:picLocks noChangeAspect="1"/>
          </p:cNvPicPr>
          <p:nvPr/>
        </p:nvPicPr>
        <p:blipFill>
          <a:blip r:embed="rId3"/>
          <a:stretch>
            <a:fillRect/>
          </a:stretch>
        </p:blipFill>
        <p:spPr>
          <a:xfrm>
            <a:off x="7772400" y="118872"/>
            <a:ext cx="1188720" cy="502920"/>
          </a:xfrm>
          <a:prstGeom prst="rect">
            <a:avLst/>
          </a:prstGeom>
        </p:spPr>
      </p:pic>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82880"/>
            <a:ext cx="8595360" cy="594360"/>
          </a:xfrm>
          <a:prstGeom prst="rect">
            <a:avLst/>
          </a:prstGeom>
          <a:noFill/>
        </p:spPr>
        <p:txBody>
          <a:bodyPr wrap="square">
            <a:spAutoFit/>
          </a:bodyPr>
          <a:lstStyle/>
          <a:p>
            <a:pPr algn="ctr"/>
            <a:r>
              <a:rPr sz="3000" b="1" i="0">
                <a:solidFill>
                  <a:srgbClr val="FFFFFF"/>
                </a:solidFill>
                <a:latin typeface="Arial Black"/>
              </a:rPr>
              <a:t>EL TICKET QUE SUBE... Y CAE</a:t>
            </a:r>
          </a:p>
        </p:txBody>
      </p:sp>
      <p:sp>
        <p:nvSpPr>
          <p:cNvPr id="4" name="Rectangle 3"/>
          <p:cNvSpPr/>
          <p:nvPr/>
        </p:nvSpPr>
        <p:spPr>
          <a:xfrm>
            <a:off x="274320" y="960120"/>
            <a:ext cx="4023360" cy="23774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274320" y="1005840"/>
            <a:ext cx="4023360" cy="457200"/>
          </a:xfrm>
          <a:prstGeom prst="rect">
            <a:avLst/>
          </a:prstGeom>
          <a:noFill/>
        </p:spPr>
        <p:txBody>
          <a:bodyPr wrap="square">
            <a:spAutoFit/>
          </a:bodyPr>
          <a:lstStyle/>
          <a:p>
            <a:pPr algn="ctr"/>
            <a:r>
              <a:rPr sz="1600" b="0" i="0">
                <a:solidFill>
                  <a:srgbClr val="5B91CC"/>
                </a:solidFill>
                <a:latin typeface="Arial"/>
              </a:rPr>
              <a:t>2025</a:t>
            </a:r>
          </a:p>
        </p:txBody>
      </p:sp>
      <p:sp>
        <p:nvSpPr>
          <p:cNvPr id="6" name="TextBox 5"/>
          <p:cNvSpPr txBox="1"/>
          <p:nvPr/>
        </p:nvSpPr>
        <p:spPr>
          <a:xfrm>
            <a:off x="274320" y="1417320"/>
            <a:ext cx="4023360" cy="1097280"/>
          </a:xfrm>
          <a:prstGeom prst="rect">
            <a:avLst/>
          </a:prstGeom>
          <a:noFill/>
        </p:spPr>
        <p:txBody>
          <a:bodyPr wrap="square">
            <a:spAutoFit/>
          </a:bodyPr>
          <a:lstStyle/>
          <a:p>
            <a:pPr algn="ctr"/>
            <a:r>
              <a:rPr sz="4400" b="1" i="0">
                <a:solidFill>
                  <a:srgbClr val="FFFFFF"/>
                </a:solidFill>
                <a:latin typeface="Arial Black"/>
              </a:rPr>
              <a:t>$41.302</a:t>
            </a:r>
          </a:p>
        </p:txBody>
      </p:sp>
      <p:sp>
        <p:nvSpPr>
          <p:cNvPr id="7" name="TextBox 6"/>
          <p:cNvSpPr txBox="1"/>
          <p:nvPr/>
        </p:nvSpPr>
        <p:spPr>
          <a:xfrm>
            <a:off x="274320" y="2514600"/>
            <a:ext cx="4023360" cy="594360"/>
          </a:xfrm>
          <a:prstGeom prst="rect">
            <a:avLst/>
          </a:prstGeom>
          <a:noFill/>
        </p:spPr>
        <p:txBody>
          <a:bodyPr wrap="square">
            <a:spAutoFit/>
          </a:bodyPr>
          <a:lstStyle/>
          <a:p>
            <a:pPr algn="ctr"/>
            <a:r>
              <a:rPr sz="1400" b="0" i="0">
                <a:solidFill>
                  <a:srgbClr val="5B91CC"/>
                </a:solidFill>
                <a:latin typeface="Arial"/>
              </a:rPr>
              <a:t>ticket promedio
Día del Padre</a:t>
            </a:r>
          </a:p>
        </p:txBody>
      </p:sp>
      <p:sp>
        <p:nvSpPr>
          <p:cNvPr id="8" name="Rectangle 7"/>
          <p:cNvSpPr/>
          <p:nvPr/>
        </p:nvSpPr>
        <p:spPr>
          <a:xfrm>
            <a:off x="4846320" y="960120"/>
            <a:ext cx="4023360" cy="237744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846320" y="1005840"/>
            <a:ext cx="4023360" cy="457200"/>
          </a:xfrm>
          <a:prstGeom prst="rect">
            <a:avLst/>
          </a:prstGeom>
          <a:noFill/>
        </p:spPr>
        <p:txBody>
          <a:bodyPr wrap="square">
            <a:spAutoFit/>
          </a:bodyPr>
          <a:lstStyle/>
          <a:p>
            <a:pPr algn="ctr"/>
            <a:r>
              <a:rPr sz="1600" b="0" i="0">
                <a:solidFill>
                  <a:srgbClr val="FFFFFF"/>
                </a:solidFill>
                <a:latin typeface="Arial"/>
              </a:rPr>
              <a:t>2026</a:t>
            </a:r>
          </a:p>
        </p:txBody>
      </p:sp>
      <p:sp>
        <p:nvSpPr>
          <p:cNvPr id="10" name="TextBox 9"/>
          <p:cNvSpPr txBox="1"/>
          <p:nvPr/>
        </p:nvSpPr>
        <p:spPr>
          <a:xfrm>
            <a:off x="4846320" y="1417320"/>
            <a:ext cx="4023360" cy="1097280"/>
          </a:xfrm>
          <a:prstGeom prst="rect">
            <a:avLst/>
          </a:prstGeom>
          <a:noFill/>
        </p:spPr>
        <p:txBody>
          <a:bodyPr wrap="square">
            <a:spAutoFit/>
          </a:bodyPr>
          <a:lstStyle/>
          <a:p>
            <a:pPr algn="ctr"/>
            <a:r>
              <a:rPr sz="4400" b="1" i="0">
                <a:solidFill>
                  <a:srgbClr val="B8952A"/>
                </a:solidFill>
                <a:latin typeface="Arial Black"/>
              </a:rPr>
              <a:t>$78.986</a:t>
            </a:r>
          </a:p>
        </p:txBody>
      </p:sp>
      <p:sp>
        <p:nvSpPr>
          <p:cNvPr id="11" name="TextBox 10"/>
          <p:cNvSpPr txBox="1"/>
          <p:nvPr/>
        </p:nvSpPr>
        <p:spPr>
          <a:xfrm>
            <a:off x="4846320" y="2514600"/>
            <a:ext cx="4023360" cy="594360"/>
          </a:xfrm>
          <a:prstGeom prst="rect">
            <a:avLst/>
          </a:prstGeom>
          <a:noFill/>
        </p:spPr>
        <p:txBody>
          <a:bodyPr wrap="square">
            <a:spAutoFit/>
          </a:bodyPr>
          <a:lstStyle/>
          <a:p>
            <a:pPr algn="ctr"/>
            <a:r>
              <a:rPr sz="1400" b="0" i="0">
                <a:solidFill>
                  <a:srgbClr val="FFFFFF"/>
                </a:solidFill>
                <a:latin typeface="Arial"/>
              </a:rPr>
              <a:t>ticket promedio
Día del Padre</a:t>
            </a:r>
          </a:p>
        </p:txBody>
      </p:sp>
      <p:sp>
        <p:nvSpPr>
          <p:cNvPr id="12" name="TextBox 11"/>
          <p:cNvSpPr txBox="1"/>
          <p:nvPr/>
        </p:nvSpPr>
        <p:spPr>
          <a:xfrm>
            <a:off x="3200400" y="1737360"/>
            <a:ext cx="2743200" cy="502920"/>
          </a:xfrm>
          <a:prstGeom prst="rect">
            <a:avLst/>
          </a:prstGeom>
          <a:noFill/>
        </p:spPr>
        <p:txBody>
          <a:bodyPr wrap="square">
            <a:spAutoFit/>
          </a:bodyPr>
          <a:lstStyle/>
          <a:p>
            <a:pPr algn="ctr"/>
            <a:r>
              <a:rPr sz="2000" b="1" i="0">
                <a:solidFill>
                  <a:srgbClr val="E36C09"/>
                </a:solidFill>
                <a:latin typeface="Arial Black"/>
              </a:rPr>
              <a:t>+91% NOMINAL</a:t>
            </a:r>
          </a:p>
        </p:txBody>
      </p:sp>
      <p:sp>
        <p:nvSpPr>
          <p:cNvPr id="13" name="TextBox 12"/>
          <p:cNvSpPr txBox="1"/>
          <p:nvPr/>
        </p:nvSpPr>
        <p:spPr>
          <a:xfrm>
            <a:off x="3200400" y="2286000"/>
            <a:ext cx="2743200" cy="411480"/>
          </a:xfrm>
          <a:prstGeom prst="rect">
            <a:avLst/>
          </a:prstGeom>
          <a:noFill/>
        </p:spPr>
        <p:txBody>
          <a:bodyPr wrap="square">
            <a:spAutoFit/>
          </a:bodyPr>
          <a:lstStyle/>
          <a:p>
            <a:pPr algn="ctr"/>
            <a:r>
              <a:rPr sz="1400" b="0" i="0">
                <a:solidFill>
                  <a:srgbClr val="5B91CC"/>
                </a:solidFill>
                <a:latin typeface="Arial"/>
              </a:rPr>
              <a:t>↓ en términos reales</a:t>
            </a:r>
          </a:p>
        </p:txBody>
      </p:sp>
      <p:sp>
        <p:nvSpPr>
          <p:cNvPr id="14" name="TextBox 13"/>
          <p:cNvSpPr txBox="1"/>
          <p:nvPr/>
        </p:nvSpPr>
        <p:spPr>
          <a:xfrm>
            <a:off x="457200" y="3566160"/>
            <a:ext cx="8229600" cy="457200"/>
          </a:xfrm>
          <a:prstGeom prst="rect">
            <a:avLst/>
          </a:prstGeom>
          <a:noFill/>
        </p:spPr>
        <p:txBody>
          <a:bodyPr wrap="square">
            <a:spAutoFit/>
          </a:bodyPr>
          <a:lstStyle/>
          <a:p>
            <a:pPr algn="ctr"/>
            <a:r>
              <a:rPr sz="1600" b="1" i="0">
                <a:solidFill>
                  <a:srgbClr val="B8952A"/>
                </a:solidFill>
                <a:latin typeface="Arial Black"/>
              </a:rPr>
              <a:t>Más pesos. Menos poder de compra. La inflación erosiona el regalo.</a:t>
            </a:r>
          </a:p>
        </p:txBody>
      </p:sp>
      <p:sp>
        <p:nvSpPr>
          <p:cNvPr id="15" name="TextBox 14"/>
          <p:cNvSpPr txBox="1"/>
          <p:nvPr/>
        </p:nvSpPr>
        <p:spPr>
          <a:xfrm>
            <a:off x="457200" y="4069080"/>
            <a:ext cx="8229600" cy="457200"/>
          </a:xfrm>
          <a:prstGeom prst="rect">
            <a:avLst/>
          </a:prstGeom>
          <a:noFill/>
        </p:spPr>
        <p:txBody>
          <a:bodyPr wrap="square">
            <a:spAutoFit/>
          </a:bodyPr>
          <a:lstStyle/>
          <a:p>
            <a:pPr algn="ctr"/>
            <a:r>
              <a:rPr sz="1400" b="0" i="0">
                <a:solidFill>
                  <a:srgbClr val="5B91CC"/>
                </a:solidFill>
                <a:latin typeface="Arial"/>
              </a:rPr>
              <a:t>El ticket subió 91% nominal porque los precios subieron — no porque el consumidor compre más.</a:t>
            </a:r>
          </a:p>
        </p:txBody>
      </p:sp>
      <p:sp>
        <p:nvSpPr>
          <p:cNvPr id="16" name="TextBox 15"/>
          <p:cNvSpPr txBox="1"/>
          <p:nvPr/>
        </p:nvSpPr>
        <p:spPr>
          <a:xfrm>
            <a:off x="274320" y="6419088"/>
            <a:ext cx="8595360" cy="329184"/>
          </a:xfrm>
          <a:prstGeom prst="rect">
            <a:avLst/>
          </a:prstGeom>
          <a:noFill/>
        </p:spPr>
        <p:txBody>
          <a:bodyPr wrap="none">
            <a:spAutoFit/>
          </a:bodyPr>
          <a:lstStyle/>
          <a:p>
            <a:pPr algn="ctr"/>
            <a:r>
              <a:rPr sz="1100" b="1" i="1">
                <a:solidFill>
                  <a:srgbClr val="B8952A"/>
                </a:solidFill>
                <a:latin typeface="Arial"/>
              </a:rPr>
              <a:t>«El supéravit récord de mayo y el mostrador vacío de junio son las dos caras del mismo modelo»</a:t>
            </a:r>
          </a:p>
        </p:txBody>
      </p:sp>
      <p:pic>
        <p:nvPicPr>
          <p:cNvPr id="17" name="Picture 16"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82296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91440"/>
            <a:ext cx="8595360" cy="640080"/>
          </a:xfrm>
          <a:prstGeom prst="rect">
            <a:avLst/>
          </a:prstGeom>
          <a:noFill/>
        </p:spPr>
        <p:txBody>
          <a:bodyPr wrap="square">
            <a:spAutoFit/>
          </a:bodyPr>
          <a:lstStyle/>
          <a:p>
            <a:pPr algn="ctr"/>
            <a:r>
              <a:rPr sz="2800" b="1" i="0">
                <a:solidFill>
                  <a:srgbClr val="FFFFFF"/>
                </a:solidFill>
                <a:latin typeface="Arial Black"/>
              </a:rPr>
              <a:t>DOS VELOCIDADES QUE NO SE COMUNICAN</a:t>
            </a:r>
          </a:p>
        </p:txBody>
      </p:sp>
      <p:sp>
        <p:nvSpPr>
          <p:cNvPr id="5" name="Rectangle 4"/>
          <p:cNvSpPr/>
          <p:nvPr/>
        </p:nvSpPr>
        <p:spPr>
          <a:xfrm>
            <a:off x="182880" y="960120"/>
            <a:ext cx="4206240" cy="4937760"/>
          </a:xfrm>
          <a:prstGeom prst="rect">
            <a:avLst/>
          </a:prstGeom>
          <a:solidFill>
            <a:srgbClr val="E2EFD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82880" y="1005840"/>
            <a:ext cx="4206240" cy="502920"/>
          </a:xfrm>
          <a:prstGeom prst="rect">
            <a:avLst/>
          </a:prstGeom>
          <a:noFill/>
        </p:spPr>
        <p:txBody>
          <a:bodyPr wrap="square">
            <a:spAutoFit/>
          </a:bodyPr>
          <a:lstStyle/>
          <a:p>
            <a:pPr algn="ctr"/>
            <a:r>
              <a:rPr sz="2200" b="1" i="0">
                <a:solidFill>
                  <a:srgbClr val="375623"/>
                </a:solidFill>
                <a:latin typeface="Arial Black"/>
              </a:rPr>
              <a:t>MACRO</a:t>
            </a:r>
          </a:p>
        </p:txBody>
      </p:sp>
      <p:sp>
        <p:nvSpPr>
          <p:cNvPr id="7" name="TextBox 6"/>
          <p:cNvSpPr txBox="1"/>
          <p:nvPr/>
        </p:nvSpPr>
        <p:spPr>
          <a:xfrm>
            <a:off x="320040" y="1600200"/>
            <a:ext cx="3931920" cy="502920"/>
          </a:xfrm>
          <a:prstGeom prst="rect">
            <a:avLst/>
          </a:prstGeom>
          <a:noFill/>
        </p:spPr>
        <p:txBody>
          <a:bodyPr wrap="square">
            <a:spAutoFit/>
          </a:bodyPr>
          <a:lstStyle/>
          <a:p>
            <a:pPr algn="l"/>
            <a:r>
              <a:rPr sz="1300" b="0" i="0">
                <a:solidFill>
                  <a:srgbClr val="1A1A1A"/>
                </a:solidFill>
                <a:latin typeface="Arial"/>
              </a:rPr>
              <a:t>+ Superávit mayo: USD 3.504M (récord)</a:t>
            </a:r>
          </a:p>
        </p:txBody>
      </p:sp>
      <p:sp>
        <p:nvSpPr>
          <p:cNvPr id="8" name="TextBox 7"/>
          <p:cNvSpPr txBox="1"/>
          <p:nvPr/>
        </p:nvSpPr>
        <p:spPr>
          <a:xfrm>
            <a:off x="320040" y="2258568"/>
            <a:ext cx="3931920" cy="502920"/>
          </a:xfrm>
          <a:prstGeom prst="rect">
            <a:avLst/>
          </a:prstGeom>
          <a:noFill/>
        </p:spPr>
        <p:txBody>
          <a:bodyPr wrap="square">
            <a:spAutoFit/>
          </a:bodyPr>
          <a:lstStyle/>
          <a:p>
            <a:pPr algn="l"/>
            <a:r>
              <a:rPr sz="1300" b="0" i="0">
                <a:solidFill>
                  <a:srgbClr val="1A1A1A"/>
                </a:solidFill>
                <a:latin typeface="Arial"/>
              </a:rPr>
              <a:t>+ Exportaciones: +34,4% interanual</a:t>
            </a:r>
          </a:p>
        </p:txBody>
      </p:sp>
      <p:sp>
        <p:nvSpPr>
          <p:cNvPr id="9" name="TextBox 8"/>
          <p:cNvSpPr txBox="1"/>
          <p:nvPr/>
        </p:nvSpPr>
        <p:spPr>
          <a:xfrm>
            <a:off x="320040" y="2916936"/>
            <a:ext cx="3931920" cy="502920"/>
          </a:xfrm>
          <a:prstGeom prst="rect">
            <a:avLst/>
          </a:prstGeom>
          <a:noFill/>
        </p:spPr>
        <p:txBody>
          <a:bodyPr wrap="square">
            <a:spAutoFit/>
          </a:bodyPr>
          <a:lstStyle/>
          <a:p>
            <a:pPr algn="l"/>
            <a:r>
              <a:rPr sz="1300" b="0" i="0">
                <a:solidFill>
                  <a:srgbClr val="1A1A1A"/>
                </a:solidFill>
                <a:latin typeface="Arial"/>
              </a:rPr>
              <a:t>+ Reservas BCRA: en alza</a:t>
            </a:r>
          </a:p>
        </p:txBody>
      </p:sp>
      <p:sp>
        <p:nvSpPr>
          <p:cNvPr id="10" name="TextBox 9"/>
          <p:cNvSpPr txBox="1"/>
          <p:nvPr/>
        </p:nvSpPr>
        <p:spPr>
          <a:xfrm>
            <a:off x="320040" y="3575304"/>
            <a:ext cx="3931920" cy="502920"/>
          </a:xfrm>
          <a:prstGeom prst="rect">
            <a:avLst/>
          </a:prstGeom>
          <a:noFill/>
        </p:spPr>
        <p:txBody>
          <a:bodyPr wrap="square">
            <a:spAutoFit/>
          </a:bodyPr>
          <a:lstStyle/>
          <a:p>
            <a:pPr algn="l"/>
            <a:r>
              <a:rPr sz="1300" b="0" i="0">
                <a:solidFill>
                  <a:srgbClr val="1A1A1A"/>
                </a:solidFill>
                <a:latin typeface="Arial"/>
              </a:rPr>
              <a:t>+ Tipo de cambio: dentro de la banda</a:t>
            </a:r>
          </a:p>
        </p:txBody>
      </p:sp>
      <p:sp>
        <p:nvSpPr>
          <p:cNvPr id="11" name="TextBox 10"/>
          <p:cNvSpPr txBox="1"/>
          <p:nvPr/>
        </p:nvSpPr>
        <p:spPr>
          <a:xfrm>
            <a:off x="320040" y="4233672"/>
            <a:ext cx="3931920" cy="502920"/>
          </a:xfrm>
          <a:prstGeom prst="rect">
            <a:avLst/>
          </a:prstGeom>
          <a:noFill/>
        </p:spPr>
        <p:txBody>
          <a:bodyPr wrap="square">
            <a:spAutoFit/>
          </a:bodyPr>
          <a:lstStyle/>
          <a:p>
            <a:pPr algn="l"/>
            <a:r>
              <a:rPr sz="1300" b="0" i="0">
                <a:solidFill>
                  <a:srgbClr val="1A1A1A"/>
                </a:solidFill>
                <a:latin typeface="Arial"/>
              </a:rPr>
              <a:t>+ Riesgo país: en baja</a:t>
            </a:r>
          </a:p>
        </p:txBody>
      </p:sp>
      <p:sp>
        <p:nvSpPr>
          <p:cNvPr id="12" name="Rectangle 11"/>
          <p:cNvSpPr/>
          <p:nvPr/>
        </p:nvSpPr>
        <p:spPr>
          <a:xfrm>
            <a:off x="4754880" y="960120"/>
            <a:ext cx="4206240" cy="4937760"/>
          </a:xfrm>
          <a:prstGeom prst="rect">
            <a:avLst/>
          </a:prstGeom>
          <a:solidFill>
            <a:srgbClr val="FCE4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754880" y="1005840"/>
            <a:ext cx="4206240" cy="502920"/>
          </a:xfrm>
          <a:prstGeom prst="rect">
            <a:avLst/>
          </a:prstGeom>
          <a:noFill/>
        </p:spPr>
        <p:txBody>
          <a:bodyPr wrap="square">
            <a:spAutoFit/>
          </a:bodyPr>
          <a:lstStyle/>
          <a:p>
            <a:pPr algn="ctr"/>
            <a:r>
              <a:rPr sz="1800" b="1" i="0">
                <a:solidFill>
                  <a:srgbClr val="C00000"/>
                </a:solidFill>
                <a:latin typeface="Arial Black"/>
              </a:rPr>
              <a:t>COMERCIO PYME</a:t>
            </a:r>
          </a:p>
        </p:txBody>
      </p:sp>
      <p:sp>
        <p:nvSpPr>
          <p:cNvPr id="14" name="TextBox 13"/>
          <p:cNvSpPr txBox="1"/>
          <p:nvPr/>
        </p:nvSpPr>
        <p:spPr>
          <a:xfrm>
            <a:off x="4892040" y="1600200"/>
            <a:ext cx="3931920" cy="502920"/>
          </a:xfrm>
          <a:prstGeom prst="rect">
            <a:avLst/>
          </a:prstGeom>
          <a:noFill/>
        </p:spPr>
        <p:txBody>
          <a:bodyPr wrap="square">
            <a:spAutoFit/>
          </a:bodyPr>
          <a:lstStyle/>
          <a:p>
            <a:pPr algn="l"/>
            <a:r>
              <a:rPr sz="1300" b="0" i="0">
                <a:solidFill>
                  <a:srgbClr val="1A1A1A"/>
                </a:solidFill>
                <a:latin typeface="Arial"/>
              </a:rPr>
              <a:t>- Ventas H1 2026: -17,2% real</a:t>
            </a:r>
          </a:p>
        </p:txBody>
      </p:sp>
      <p:sp>
        <p:nvSpPr>
          <p:cNvPr id="15" name="TextBox 14"/>
          <p:cNvSpPr txBox="1"/>
          <p:nvPr/>
        </p:nvSpPr>
        <p:spPr>
          <a:xfrm>
            <a:off x="4892040" y="2258568"/>
            <a:ext cx="3931920" cy="502920"/>
          </a:xfrm>
          <a:prstGeom prst="rect">
            <a:avLst/>
          </a:prstGeom>
          <a:noFill/>
        </p:spPr>
        <p:txBody>
          <a:bodyPr wrap="square">
            <a:spAutoFit/>
          </a:bodyPr>
          <a:lstStyle/>
          <a:p>
            <a:pPr algn="l"/>
            <a:r>
              <a:rPr sz="1300" b="0" i="0">
                <a:solidFill>
                  <a:srgbClr val="1A1A1A"/>
                </a:solidFill>
                <a:latin typeface="Arial"/>
              </a:rPr>
              <a:t>- 13 meses consecutivos en baja</a:t>
            </a:r>
          </a:p>
        </p:txBody>
      </p:sp>
      <p:sp>
        <p:nvSpPr>
          <p:cNvPr id="16" name="TextBox 15"/>
          <p:cNvSpPr txBox="1"/>
          <p:nvPr/>
        </p:nvSpPr>
        <p:spPr>
          <a:xfrm>
            <a:off x="4892040" y="2916936"/>
            <a:ext cx="3931920" cy="502920"/>
          </a:xfrm>
          <a:prstGeom prst="rect">
            <a:avLst/>
          </a:prstGeom>
          <a:noFill/>
        </p:spPr>
        <p:txBody>
          <a:bodyPr wrap="square">
            <a:spAutoFit/>
          </a:bodyPr>
          <a:lstStyle/>
          <a:p>
            <a:pPr algn="l"/>
            <a:r>
              <a:rPr sz="1300" b="0" i="0">
                <a:solidFill>
                  <a:srgbClr val="1A1A1A"/>
                </a:solidFill>
                <a:latin typeface="Arial"/>
              </a:rPr>
              <a:t>- 80% con promociones activas: sin efecto</a:t>
            </a:r>
          </a:p>
        </p:txBody>
      </p:sp>
      <p:sp>
        <p:nvSpPr>
          <p:cNvPr id="17" name="TextBox 16"/>
          <p:cNvSpPr txBox="1"/>
          <p:nvPr/>
        </p:nvSpPr>
        <p:spPr>
          <a:xfrm>
            <a:off x="4892040" y="3575304"/>
            <a:ext cx="3931920" cy="502920"/>
          </a:xfrm>
          <a:prstGeom prst="rect">
            <a:avLst/>
          </a:prstGeom>
          <a:noFill/>
        </p:spPr>
        <p:txBody>
          <a:bodyPr wrap="square">
            <a:spAutoFit/>
          </a:bodyPr>
          <a:lstStyle/>
          <a:p>
            <a:pPr algn="l"/>
            <a:r>
              <a:rPr sz="1300" b="0" i="0">
                <a:solidFill>
                  <a:srgbClr val="1A1A1A"/>
                </a:solidFill>
                <a:latin typeface="Arial"/>
              </a:rPr>
              <a:t>- Consumidor migra al mayorista</a:t>
            </a:r>
          </a:p>
        </p:txBody>
      </p:sp>
      <p:sp>
        <p:nvSpPr>
          <p:cNvPr id="18" name="TextBox 17"/>
          <p:cNvSpPr txBox="1"/>
          <p:nvPr/>
        </p:nvSpPr>
        <p:spPr>
          <a:xfrm>
            <a:off x="4892040" y="4233672"/>
            <a:ext cx="3931920" cy="502920"/>
          </a:xfrm>
          <a:prstGeom prst="rect">
            <a:avLst/>
          </a:prstGeom>
          <a:noFill/>
        </p:spPr>
        <p:txBody>
          <a:bodyPr wrap="square">
            <a:spAutoFit/>
          </a:bodyPr>
          <a:lstStyle/>
          <a:p>
            <a:pPr algn="l"/>
            <a:r>
              <a:rPr sz="1300" b="0" i="0">
                <a:solidFill>
                  <a:srgbClr val="1A1A1A"/>
                </a:solidFill>
                <a:latin typeface="Arial"/>
              </a:rPr>
              <a:t>- Cierre de locales en aceleración</a:t>
            </a:r>
          </a:p>
        </p:txBody>
      </p:sp>
      <p:sp>
        <p:nvSpPr>
          <p:cNvPr id="19" name="TextBox 18"/>
          <p:cNvSpPr txBox="1"/>
          <p:nvPr/>
        </p:nvSpPr>
        <p:spPr>
          <a:xfrm>
            <a:off x="274320" y="6035040"/>
            <a:ext cx="8595360" cy="365760"/>
          </a:xfrm>
          <a:prstGeom prst="rect">
            <a:avLst/>
          </a:prstGeom>
          <a:noFill/>
        </p:spPr>
        <p:txBody>
          <a:bodyPr wrap="square">
            <a:spAutoFit/>
          </a:bodyPr>
          <a:lstStyle/>
          <a:p>
            <a:pPr algn="ctr"/>
            <a:r>
              <a:rPr sz="1200" b="1" i="0">
                <a:solidFill>
                  <a:srgbClr val="17253D"/>
                </a:solidFill>
                <a:latin typeface="Arial Black"/>
              </a:rPr>
              <a:t>El que decide expansión mirando el superávit está usando el mapa equivocado.</a:t>
            </a:r>
          </a:p>
        </p:txBody>
      </p:sp>
      <p:sp>
        <p:nvSpPr>
          <p:cNvPr id="20" name="TextBox 19"/>
          <p:cNvSpPr txBox="1"/>
          <p:nvPr/>
        </p:nvSpPr>
        <p:spPr>
          <a:xfrm>
            <a:off x="274320" y="5760720"/>
            <a:ext cx="8595360" cy="329184"/>
          </a:xfrm>
          <a:prstGeom prst="rect">
            <a:avLst/>
          </a:prstGeom>
          <a:noFill/>
        </p:spPr>
        <p:txBody>
          <a:bodyPr wrap="none">
            <a:spAutoFit/>
          </a:bodyPr>
          <a:lstStyle/>
          <a:p>
            <a:pPr algn="ctr"/>
            <a:r>
              <a:rPr sz="1100" b="1" i="1">
                <a:solidFill>
                  <a:srgbClr val="B8952A"/>
                </a:solidFill>
                <a:latin typeface="Arial"/>
              </a:rPr>
              <a:t>«El supéravit récord de mayo y el mostrador vacío de junio son las dos caras del mismo modelo»</a:t>
            </a:r>
          </a:p>
        </p:txBody>
      </p:sp>
      <p:pic>
        <p:nvPicPr>
          <p:cNvPr id="21" name="Picture 20"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594360"/>
          </a:xfrm>
          <a:prstGeom prst="rect">
            <a:avLst/>
          </a:prstGeom>
          <a:noFill/>
        </p:spPr>
        <p:txBody>
          <a:bodyPr wrap="square">
            <a:spAutoFit/>
          </a:bodyPr>
          <a:lstStyle/>
          <a:p>
            <a:pPr algn="ctr"/>
            <a:r>
              <a:rPr sz="2700" b="1" i="0">
                <a:solidFill>
                  <a:srgbClr val="FFFFFF"/>
                </a:solidFill>
                <a:latin typeface="Arial Black"/>
              </a:rPr>
              <a:t>TRES LECTURAS PARA EL SEGUNDO SEMESTRE</a:t>
            </a:r>
          </a:p>
        </p:txBody>
      </p:sp>
      <p:sp>
        <p:nvSpPr>
          <p:cNvPr id="4" name="Rectangle 3"/>
          <p:cNvSpPr/>
          <p:nvPr/>
        </p:nvSpPr>
        <p:spPr>
          <a:xfrm>
            <a:off x="182880" y="960120"/>
            <a:ext cx="8778240" cy="1417320"/>
          </a:xfrm>
          <a:prstGeom prst="rect">
            <a:avLst/>
          </a:prstGeom>
          <a:solidFill>
            <a:srgbClr val="2235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82880" y="960120"/>
            <a:ext cx="128016" cy="141732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11480" y="1033272"/>
            <a:ext cx="8229600" cy="411480"/>
          </a:xfrm>
          <a:prstGeom prst="rect">
            <a:avLst/>
          </a:prstGeom>
          <a:noFill/>
        </p:spPr>
        <p:txBody>
          <a:bodyPr wrap="square">
            <a:spAutoFit/>
          </a:bodyPr>
          <a:lstStyle/>
          <a:p>
            <a:pPr algn="l"/>
            <a:r>
              <a:rPr sz="1700" b="1" i="0">
                <a:solidFill>
                  <a:srgbClr val="375623"/>
                </a:solidFill>
                <a:latin typeface="Arial Black"/>
              </a:rPr>
              <a:t>OPTIMISTA — 25%</a:t>
            </a:r>
          </a:p>
        </p:txBody>
      </p:sp>
      <p:sp>
        <p:nvSpPr>
          <p:cNvPr id="7" name="TextBox 6"/>
          <p:cNvSpPr txBox="1"/>
          <p:nvPr/>
        </p:nvSpPr>
        <p:spPr>
          <a:xfrm>
            <a:off x="411480" y="1463040"/>
            <a:ext cx="8229600" cy="502920"/>
          </a:xfrm>
          <a:prstGeom prst="rect">
            <a:avLst/>
          </a:prstGeom>
          <a:noFill/>
        </p:spPr>
        <p:txBody>
          <a:bodyPr wrap="square">
            <a:spAutoFit/>
          </a:bodyPr>
          <a:lstStyle/>
          <a:p>
            <a:pPr algn="l"/>
            <a:r>
              <a:rPr sz="1200" b="0" i="0">
                <a:solidFill>
                  <a:srgbClr val="FFFFFF"/>
                </a:solidFill>
                <a:latin typeface="Arial"/>
              </a:rPr>
              <a:t>Salario real crece 2+ puntos sobre inflación en julio-agosto. Julio sin feriados muestra rebote. El consumo toca piso en Q3 y empieza a recuperarse en Q4.</a:t>
            </a:r>
          </a:p>
        </p:txBody>
      </p:sp>
      <p:sp>
        <p:nvSpPr>
          <p:cNvPr id="8" name="TextBox 7"/>
          <p:cNvSpPr txBox="1"/>
          <p:nvPr/>
        </p:nvSpPr>
        <p:spPr>
          <a:xfrm>
            <a:off x="411480" y="2039112"/>
            <a:ext cx="8229600" cy="274320"/>
          </a:xfrm>
          <a:prstGeom prst="rect">
            <a:avLst/>
          </a:prstGeom>
          <a:noFill/>
        </p:spPr>
        <p:txBody>
          <a:bodyPr wrap="square">
            <a:spAutoFit/>
          </a:bodyPr>
          <a:lstStyle/>
          <a:p>
            <a:pPr algn="l"/>
            <a:r>
              <a:rPr sz="1100" b="0" i="0">
                <a:solidFill>
                  <a:srgbClr val="2E6CB8"/>
                </a:solidFill>
                <a:latin typeface="Arial"/>
              </a:rPr>
              <a:t>Trigger: IPC julio &lt; 3% + paritarias por encima de inflación</a:t>
            </a:r>
          </a:p>
        </p:txBody>
      </p:sp>
      <p:sp>
        <p:nvSpPr>
          <p:cNvPr id="9" name="Rectangle 8"/>
          <p:cNvSpPr/>
          <p:nvPr/>
        </p:nvSpPr>
        <p:spPr>
          <a:xfrm>
            <a:off x="182880" y="2560320"/>
            <a:ext cx="8778240" cy="1417320"/>
          </a:xfrm>
          <a:prstGeom prst="rect">
            <a:avLst/>
          </a:prstGeom>
          <a:solidFill>
            <a:srgbClr val="2235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182880" y="2560320"/>
            <a:ext cx="128016" cy="141732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11480" y="2633472"/>
            <a:ext cx="8229600" cy="411480"/>
          </a:xfrm>
          <a:prstGeom prst="rect">
            <a:avLst/>
          </a:prstGeom>
          <a:noFill/>
        </p:spPr>
        <p:txBody>
          <a:bodyPr wrap="square">
            <a:spAutoFit/>
          </a:bodyPr>
          <a:lstStyle/>
          <a:p>
            <a:pPr algn="l"/>
            <a:r>
              <a:rPr sz="1700" b="1" i="0">
                <a:solidFill>
                  <a:srgbClr val="E36C09"/>
                </a:solidFill>
                <a:latin typeface="Arial Black"/>
              </a:rPr>
              <a:t>BASE — 55%</a:t>
            </a:r>
          </a:p>
        </p:txBody>
      </p:sp>
      <p:sp>
        <p:nvSpPr>
          <p:cNvPr id="12" name="TextBox 11"/>
          <p:cNvSpPr txBox="1"/>
          <p:nvPr/>
        </p:nvSpPr>
        <p:spPr>
          <a:xfrm>
            <a:off x="411480" y="3063239"/>
            <a:ext cx="8229600" cy="502920"/>
          </a:xfrm>
          <a:prstGeom prst="rect">
            <a:avLst/>
          </a:prstGeom>
          <a:noFill/>
        </p:spPr>
        <p:txBody>
          <a:bodyPr wrap="square">
            <a:spAutoFit/>
          </a:bodyPr>
          <a:lstStyle/>
          <a:p>
            <a:pPr algn="l"/>
            <a:r>
              <a:rPr sz="1200" b="0" i="0">
                <a:solidFill>
                  <a:srgbClr val="FFFFFF"/>
                </a:solidFill>
                <a:latin typeface="Arial"/>
              </a:rPr>
              <a:t>El consumo se estabiliza en la zona de -3% a -5% real. Sin caída libre, pero sin rebote. El comercio PyME sigue en modo supervivencia hasta fin de año.</a:t>
            </a:r>
          </a:p>
        </p:txBody>
      </p:sp>
      <p:sp>
        <p:nvSpPr>
          <p:cNvPr id="13" name="TextBox 12"/>
          <p:cNvSpPr txBox="1"/>
          <p:nvPr/>
        </p:nvSpPr>
        <p:spPr>
          <a:xfrm>
            <a:off x="411480" y="3639311"/>
            <a:ext cx="8229600" cy="274320"/>
          </a:xfrm>
          <a:prstGeom prst="rect">
            <a:avLst/>
          </a:prstGeom>
          <a:noFill/>
        </p:spPr>
        <p:txBody>
          <a:bodyPr wrap="square">
            <a:spAutoFit/>
          </a:bodyPr>
          <a:lstStyle/>
          <a:p>
            <a:pPr algn="l"/>
            <a:r>
              <a:rPr sz="1100" b="0" i="0">
                <a:solidFill>
                  <a:srgbClr val="2E6CB8"/>
                </a:solidFill>
                <a:latin typeface="Arial"/>
              </a:rPr>
              <a:t>Trigger: salario real plano, inflacion en rango 3-4% mensual</a:t>
            </a:r>
          </a:p>
        </p:txBody>
      </p:sp>
      <p:sp>
        <p:nvSpPr>
          <p:cNvPr id="14" name="Rectangle 13"/>
          <p:cNvSpPr/>
          <p:nvPr/>
        </p:nvSpPr>
        <p:spPr>
          <a:xfrm>
            <a:off x="182880" y="4160520"/>
            <a:ext cx="8778240" cy="1417320"/>
          </a:xfrm>
          <a:prstGeom prst="rect">
            <a:avLst/>
          </a:prstGeom>
          <a:solidFill>
            <a:srgbClr val="2235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182880" y="4160520"/>
            <a:ext cx="128016" cy="141732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11480" y="4233672"/>
            <a:ext cx="8229600" cy="411480"/>
          </a:xfrm>
          <a:prstGeom prst="rect">
            <a:avLst/>
          </a:prstGeom>
          <a:noFill/>
        </p:spPr>
        <p:txBody>
          <a:bodyPr wrap="square">
            <a:spAutoFit/>
          </a:bodyPr>
          <a:lstStyle/>
          <a:p>
            <a:pPr algn="l"/>
            <a:r>
              <a:rPr sz="1700" b="1" i="0">
                <a:solidFill>
                  <a:srgbClr val="C00000"/>
                </a:solidFill>
                <a:latin typeface="Arial Black"/>
              </a:rPr>
              <a:t>ADVERSO — 20%</a:t>
            </a:r>
          </a:p>
        </p:txBody>
      </p:sp>
      <p:sp>
        <p:nvSpPr>
          <p:cNvPr id="17" name="TextBox 16"/>
          <p:cNvSpPr txBox="1"/>
          <p:nvPr/>
        </p:nvSpPr>
        <p:spPr>
          <a:xfrm>
            <a:off x="411480" y="4663440"/>
            <a:ext cx="8229600" cy="502920"/>
          </a:xfrm>
          <a:prstGeom prst="rect">
            <a:avLst/>
          </a:prstGeom>
          <a:noFill/>
        </p:spPr>
        <p:txBody>
          <a:bodyPr wrap="square">
            <a:spAutoFit/>
          </a:bodyPr>
          <a:lstStyle/>
          <a:p>
            <a:pPr algn="l"/>
            <a:r>
              <a:rPr sz="1200" b="0" i="0">
                <a:solidFill>
                  <a:srgbClr val="FFFFFF"/>
                </a:solidFill>
                <a:latin typeface="Arial"/>
              </a:rPr>
              <a:t>Aceleración inflacionaria en H2 erosiona más el ingreso real. Cierre masivo de locales. El índice de ventas cae a -25% o más en algún mes de Q4.</a:t>
            </a:r>
          </a:p>
        </p:txBody>
      </p:sp>
      <p:sp>
        <p:nvSpPr>
          <p:cNvPr id="18" name="TextBox 17"/>
          <p:cNvSpPr txBox="1"/>
          <p:nvPr/>
        </p:nvSpPr>
        <p:spPr>
          <a:xfrm>
            <a:off x="411480" y="5239512"/>
            <a:ext cx="8229600" cy="274320"/>
          </a:xfrm>
          <a:prstGeom prst="rect">
            <a:avLst/>
          </a:prstGeom>
          <a:noFill/>
        </p:spPr>
        <p:txBody>
          <a:bodyPr wrap="square">
            <a:spAutoFit/>
          </a:bodyPr>
          <a:lstStyle/>
          <a:p>
            <a:pPr algn="l"/>
            <a:r>
              <a:rPr sz="1100" b="0" i="0">
                <a:solidFill>
                  <a:srgbClr val="2E6CB8"/>
                </a:solidFill>
                <a:latin typeface="Arial"/>
              </a:rPr>
              <a:t>Trigger: TC sale de banda o shock de costos por importaciones</a:t>
            </a:r>
          </a:p>
        </p:txBody>
      </p:sp>
      <p:sp>
        <p:nvSpPr>
          <p:cNvPr id="19" name="TextBox 18"/>
          <p:cNvSpPr txBox="1"/>
          <p:nvPr/>
        </p:nvSpPr>
        <p:spPr>
          <a:xfrm>
            <a:off x="274320" y="6419088"/>
            <a:ext cx="8595360" cy="329184"/>
          </a:xfrm>
          <a:prstGeom prst="rect">
            <a:avLst/>
          </a:prstGeom>
          <a:noFill/>
        </p:spPr>
        <p:txBody>
          <a:bodyPr wrap="none">
            <a:spAutoFit/>
          </a:bodyPr>
          <a:lstStyle/>
          <a:p>
            <a:pPr algn="ctr"/>
            <a:r>
              <a:rPr sz="1100" b="1" i="1">
                <a:solidFill>
                  <a:srgbClr val="B8952A"/>
                </a:solidFill>
                <a:latin typeface="Arial"/>
              </a:rPr>
              <a:t>«El supéravit récord de mayo y el mostrador vacío de junio son las dos caras del mismo modelo»</a:t>
            </a:r>
          </a:p>
        </p:txBody>
      </p:sp>
      <p:pic>
        <p:nvPicPr>
          <p:cNvPr id="20" name="Picture 19"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82296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91440"/>
            <a:ext cx="8595360" cy="640080"/>
          </a:xfrm>
          <a:prstGeom prst="rect">
            <a:avLst/>
          </a:prstGeom>
          <a:noFill/>
        </p:spPr>
        <p:txBody>
          <a:bodyPr wrap="square">
            <a:spAutoFit/>
          </a:bodyPr>
          <a:lstStyle/>
          <a:p>
            <a:pPr algn="ctr"/>
            <a:r>
              <a:rPr sz="2800" b="1" i="0">
                <a:solidFill>
                  <a:srgbClr val="FFFFFF"/>
                </a:solidFill>
                <a:latin typeface="Arial Black"/>
              </a:rPr>
              <a:t>LO QUE HAY QUE HACER ESTA SEMANA</a:t>
            </a:r>
          </a:p>
        </p:txBody>
      </p:sp>
      <p:sp>
        <p:nvSpPr>
          <p:cNvPr id="5" name="Rectangle 4"/>
          <p:cNvSpPr/>
          <p:nvPr/>
        </p:nvSpPr>
        <p:spPr>
          <a:xfrm>
            <a:off x="182880" y="960120"/>
            <a:ext cx="8778240" cy="1417320"/>
          </a:xfrm>
          <a:prstGeom prst="rect">
            <a:avLst/>
          </a:prstGeom>
          <a:solidFill>
            <a:srgbClr val="F9F9F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82880" y="960120"/>
            <a:ext cx="109728" cy="141732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11480" y="1033272"/>
            <a:ext cx="1463040" cy="411480"/>
          </a:xfrm>
          <a:prstGeom prst="rect">
            <a:avLst/>
          </a:prstGeom>
          <a:noFill/>
        </p:spPr>
        <p:txBody>
          <a:bodyPr wrap="square">
            <a:spAutoFit/>
          </a:bodyPr>
          <a:lstStyle/>
          <a:p>
            <a:pPr algn="l"/>
            <a:r>
              <a:rPr sz="1500" b="1" i="0">
                <a:solidFill>
                  <a:srgbClr val="C00000"/>
                </a:solidFill>
                <a:latin typeface="Arial Black"/>
              </a:rPr>
              <a:t>ALTA</a:t>
            </a:r>
          </a:p>
        </p:txBody>
      </p:sp>
      <p:sp>
        <p:nvSpPr>
          <p:cNvPr id="8" name="TextBox 7"/>
          <p:cNvSpPr txBox="1"/>
          <p:nvPr/>
        </p:nvSpPr>
        <p:spPr>
          <a:xfrm>
            <a:off x="411480" y="1463040"/>
            <a:ext cx="8229600" cy="502920"/>
          </a:xfrm>
          <a:prstGeom prst="rect">
            <a:avLst/>
          </a:prstGeom>
          <a:noFill/>
        </p:spPr>
        <p:txBody>
          <a:bodyPr wrap="square">
            <a:spAutoFit/>
          </a:bodyPr>
          <a:lstStyle/>
          <a:p>
            <a:pPr algn="l"/>
            <a:r>
              <a:rPr sz="1200" b="0" i="0">
                <a:solidFill>
                  <a:srgbClr val="17253D"/>
                </a:solidFill>
                <a:latin typeface="Arial"/>
              </a:rPr>
              <a:t>Auditar mix de producto para H2. Priorizar segmento precio medio-bajo y regalo funcional. El consumidor del Día del Padre compró indumentaria, no celulares.</a:t>
            </a:r>
          </a:p>
        </p:txBody>
      </p:sp>
      <p:sp>
        <p:nvSpPr>
          <p:cNvPr id="9" name="TextBox 8"/>
          <p:cNvSpPr txBox="1"/>
          <p:nvPr/>
        </p:nvSpPr>
        <p:spPr>
          <a:xfrm>
            <a:off x="411480" y="2011680"/>
            <a:ext cx="8229600" cy="274320"/>
          </a:xfrm>
          <a:prstGeom prst="rect">
            <a:avLst/>
          </a:prstGeom>
          <a:noFill/>
        </p:spPr>
        <p:txBody>
          <a:bodyPr wrap="square">
            <a:spAutoFit/>
          </a:bodyPr>
          <a:lstStyle/>
          <a:p>
            <a:pPr algn="l"/>
            <a:r>
              <a:rPr sz="1100" b="0" i="0">
                <a:solidFill>
                  <a:srgbClr val="2E6CB8"/>
                </a:solidFill>
                <a:latin typeface="Arial"/>
              </a:rPr>
              <a:t>Criterio: mix ajustado antes del Día del Niño</a:t>
            </a:r>
          </a:p>
        </p:txBody>
      </p:sp>
      <p:sp>
        <p:nvSpPr>
          <p:cNvPr id="10" name="Rectangle 9"/>
          <p:cNvSpPr/>
          <p:nvPr/>
        </p:nvSpPr>
        <p:spPr>
          <a:xfrm>
            <a:off x="182880" y="2514600"/>
            <a:ext cx="8778240" cy="1417320"/>
          </a:xfrm>
          <a:prstGeom prst="rect">
            <a:avLst/>
          </a:prstGeom>
          <a:solidFill>
            <a:srgbClr val="F0F4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182880" y="2514600"/>
            <a:ext cx="109728" cy="141732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11480" y="2587752"/>
            <a:ext cx="1463040" cy="411480"/>
          </a:xfrm>
          <a:prstGeom prst="rect">
            <a:avLst/>
          </a:prstGeom>
          <a:noFill/>
        </p:spPr>
        <p:txBody>
          <a:bodyPr wrap="square">
            <a:spAutoFit/>
          </a:bodyPr>
          <a:lstStyle/>
          <a:p>
            <a:pPr algn="l"/>
            <a:r>
              <a:rPr sz="1500" b="1" i="0">
                <a:solidFill>
                  <a:srgbClr val="E36C09"/>
                </a:solidFill>
                <a:latin typeface="Arial Black"/>
              </a:rPr>
              <a:t>MEDIA</a:t>
            </a:r>
          </a:p>
        </p:txBody>
      </p:sp>
      <p:sp>
        <p:nvSpPr>
          <p:cNvPr id="13" name="TextBox 12"/>
          <p:cNvSpPr txBox="1"/>
          <p:nvPr/>
        </p:nvSpPr>
        <p:spPr>
          <a:xfrm>
            <a:off x="411480" y="3017520"/>
            <a:ext cx="8229600" cy="502920"/>
          </a:xfrm>
          <a:prstGeom prst="rect">
            <a:avLst/>
          </a:prstGeom>
          <a:noFill/>
        </p:spPr>
        <p:txBody>
          <a:bodyPr wrap="square">
            <a:spAutoFit/>
          </a:bodyPr>
          <a:lstStyle/>
          <a:p>
            <a:pPr algn="l"/>
            <a:r>
              <a:rPr sz="1200" b="0" i="0">
                <a:solidFill>
                  <a:srgbClr val="17253D"/>
                </a:solidFill>
                <a:latin typeface="Arial"/>
              </a:rPr>
              <a:t>Proveedores del canal PyME: revisar política de crédito. 13 meses de caída implican estrés de capital de trabajo. El riesgo de incobrabilidad sube.</a:t>
            </a:r>
          </a:p>
        </p:txBody>
      </p:sp>
      <p:sp>
        <p:nvSpPr>
          <p:cNvPr id="14" name="TextBox 13"/>
          <p:cNvSpPr txBox="1"/>
          <p:nvPr/>
        </p:nvSpPr>
        <p:spPr>
          <a:xfrm>
            <a:off x="411480" y="3566160"/>
            <a:ext cx="8229600" cy="274320"/>
          </a:xfrm>
          <a:prstGeom prst="rect">
            <a:avLst/>
          </a:prstGeom>
          <a:noFill/>
        </p:spPr>
        <p:txBody>
          <a:bodyPr wrap="square">
            <a:spAutoFit/>
          </a:bodyPr>
          <a:lstStyle/>
          <a:p>
            <a:pPr algn="l"/>
            <a:r>
              <a:rPr sz="1100" b="0" i="0">
                <a:solidFill>
                  <a:srgbClr val="2E6CB8"/>
                </a:solidFill>
                <a:latin typeface="Arial"/>
              </a:rPr>
              <a:t>Criterio: scoring de clientes actualizado con datos de ventas junio</a:t>
            </a:r>
          </a:p>
        </p:txBody>
      </p:sp>
      <p:sp>
        <p:nvSpPr>
          <p:cNvPr id="15" name="Rectangle 14"/>
          <p:cNvSpPr/>
          <p:nvPr/>
        </p:nvSpPr>
        <p:spPr>
          <a:xfrm>
            <a:off x="182880" y="4069080"/>
            <a:ext cx="8778240" cy="1417320"/>
          </a:xfrm>
          <a:prstGeom prst="rect">
            <a:avLst/>
          </a:prstGeom>
          <a:solidFill>
            <a:srgbClr val="F9F9F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182880" y="4069080"/>
            <a:ext cx="109728" cy="1417320"/>
          </a:xfrm>
          <a:prstGeom prst="rect">
            <a:avLst/>
          </a:prstGeom>
          <a:solidFill>
            <a:srgbClr val="5B91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11480" y="4142232"/>
            <a:ext cx="1463040" cy="411480"/>
          </a:xfrm>
          <a:prstGeom prst="rect">
            <a:avLst/>
          </a:prstGeom>
          <a:noFill/>
        </p:spPr>
        <p:txBody>
          <a:bodyPr wrap="square">
            <a:spAutoFit/>
          </a:bodyPr>
          <a:lstStyle/>
          <a:p>
            <a:pPr algn="l"/>
            <a:r>
              <a:rPr sz="1500" b="1" i="0">
                <a:solidFill>
                  <a:srgbClr val="5B91CC"/>
                </a:solidFill>
                <a:latin typeface="Arial Black"/>
              </a:rPr>
              <a:t>MONITOREAR</a:t>
            </a:r>
          </a:p>
        </p:txBody>
      </p:sp>
      <p:sp>
        <p:nvSpPr>
          <p:cNvPr id="18" name="TextBox 17"/>
          <p:cNvSpPr txBox="1"/>
          <p:nvPr/>
        </p:nvSpPr>
        <p:spPr>
          <a:xfrm>
            <a:off x="411480" y="4572000"/>
            <a:ext cx="8229600" cy="502920"/>
          </a:xfrm>
          <a:prstGeom prst="rect">
            <a:avLst/>
          </a:prstGeom>
          <a:noFill/>
        </p:spPr>
        <p:txBody>
          <a:bodyPr wrap="square">
            <a:spAutoFit/>
          </a:bodyPr>
          <a:lstStyle/>
          <a:p>
            <a:pPr algn="l"/>
            <a:r>
              <a:rPr sz="1200" b="0" i="0">
                <a:solidFill>
                  <a:srgbClr val="17253D"/>
                </a:solidFill>
                <a:latin typeface="Arial"/>
              </a:rPr>
              <a:t>Ventas minoristas julio (CAME, agosto): primer dato sin distorsión de feriados. Si no rebota, confirmar escenario base y postergar cualquier plan de expansión.</a:t>
            </a:r>
          </a:p>
        </p:txBody>
      </p:sp>
      <p:sp>
        <p:nvSpPr>
          <p:cNvPr id="19" name="TextBox 18"/>
          <p:cNvSpPr txBox="1"/>
          <p:nvPr/>
        </p:nvSpPr>
        <p:spPr>
          <a:xfrm>
            <a:off x="411480" y="5120640"/>
            <a:ext cx="8229600" cy="274320"/>
          </a:xfrm>
          <a:prstGeom prst="rect">
            <a:avLst/>
          </a:prstGeom>
          <a:noFill/>
        </p:spPr>
        <p:txBody>
          <a:bodyPr wrap="square">
            <a:spAutoFit/>
          </a:bodyPr>
          <a:lstStyle/>
          <a:p>
            <a:pPr algn="l"/>
            <a:r>
              <a:rPr sz="1100" b="0" i="0">
                <a:solidFill>
                  <a:srgbClr val="2E6CB8"/>
                </a:solidFill>
                <a:latin typeface="Arial"/>
              </a:rPr>
              <a:t>Trigger: variación &lt; -5% en julio = alerta</a:t>
            </a:r>
          </a:p>
        </p:txBody>
      </p:sp>
      <p:sp>
        <p:nvSpPr>
          <p:cNvPr id="20" name="TextBox 19"/>
          <p:cNvSpPr txBox="1"/>
          <p:nvPr/>
        </p:nvSpPr>
        <p:spPr>
          <a:xfrm>
            <a:off x="274320" y="6236208"/>
            <a:ext cx="8595360" cy="329184"/>
          </a:xfrm>
          <a:prstGeom prst="rect">
            <a:avLst/>
          </a:prstGeom>
          <a:noFill/>
        </p:spPr>
        <p:txBody>
          <a:bodyPr wrap="none">
            <a:spAutoFit/>
          </a:bodyPr>
          <a:lstStyle/>
          <a:p>
            <a:pPr algn="ctr"/>
            <a:r>
              <a:rPr sz="1100" b="1" i="1">
                <a:solidFill>
                  <a:srgbClr val="B8952A"/>
                </a:solidFill>
                <a:latin typeface="Arial"/>
              </a:rPr>
              <a:t>«El supéravit récord de mayo y el mostrador vacío de junio son las dos caras del mismo modelo»</a:t>
            </a:r>
          </a:p>
        </p:txBody>
      </p:sp>
      <p:pic>
        <p:nvPicPr>
          <p:cNvPr id="21" name="Picture 20"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