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75488"/>
            <a:ext cx="8229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KARTAL CONSULTING  ·  ANÁLISIS ESTRATÉGICO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804672"/>
            <a:ext cx="5486400" cy="3657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914400"/>
            <a:ext cx="8595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EL COBRE QUE ARGENTINA AÚN NO PRODUCE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2029968"/>
            <a:ext cx="5486400" cy="3657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17627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5B91CC"/>
                </a:solidFill>
              </a:rPr>
              <a:t>El mundo necesitará 70% más cobre para 2050. Argentina tiene yacimientos de clase mundial y cero producción desde 2018.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88036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B8952A"/>
                </a:solidFill>
              </a:rPr>
              <a:t>ESTRATEGIA  ·  DECISIÓN  ·  EJECUCIÓN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2E6CB8"/>
                </a:solidFill>
              </a:rPr>
              <a:t>KARTAL Consulting  |  kartal.com.ar  |  Viernes 19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EL NÚMERO QUE LO DICE TODO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0292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200" b="1" i="0">
                <a:solidFill>
                  <a:srgbClr val="B8952A"/>
                </a:solidFill>
              </a:rPr>
              <a:t>USD 35.000M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FFFFFF"/>
                </a:solidFill>
              </a:rPr>
              <a:t>Proyección de exportaciones mineras argentinas para 2035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3172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1">
                <a:solidFill>
                  <a:srgbClr val="5B91CC"/>
                </a:solidFill>
              </a:rPr>
              <a:t>Fuente: ABECEB — Sujeto a conversión de proyectos cupríferos en minas activas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017520"/>
            <a:ext cx="2606040" cy="118872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090672"/>
            <a:ext cx="2423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USD 4.742M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611880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Exportaciones
mineras H1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3017520"/>
            <a:ext cx="2606040" cy="118872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47288" y="3090672"/>
            <a:ext cx="2423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USD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47288" y="3611880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Cobre
exportado hoy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4496" y="3017520"/>
            <a:ext cx="2606040" cy="118872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5936" y="3090672"/>
            <a:ext cx="2423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USD 28.000M+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3611880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Inversión
necesaria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LA PARADOJA DEL RECORD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502920"/>
            <a:ext cx="8686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</a:rPr>
              <a:t>Record minero histórico.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987552"/>
            <a:ext cx="8686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B8952A"/>
                </a:solidFill>
              </a:rPr>
              <a:t>Sin una sola tonelada de cobre.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" y="1572768"/>
            <a:ext cx="4251960" cy="256032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28600" y="1664208"/>
            <a:ext cx="4069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91CC"/>
                </a:solidFill>
              </a:rPr>
              <a:t>H1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965960"/>
            <a:ext cx="4069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B8952A"/>
                </a:solidFill>
              </a:rPr>
              <a:t>USD 4.742M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2697480"/>
            <a:ext cx="40690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</a:rPr>
              <a:t>Record histórico de exportaciones mineras
+75% vs H1 2025  |  +156% vs H1 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3337560"/>
            <a:ext cx="4069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5B91CC"/>
                </a:solidFill>
              </a:rPr>
              <a:t>Oro: 61%  |  Litio: ~25%  |  Cobre: 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1572768"/>
            <a:ext cx="4251960" cy="2560320"/>
          </a:xfrm>
          <a:prstGeom prst="rect">
            <a:avLst/>
          </a:prstGeom>
          <a:solidFill>
            <a:srgbClr val="50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0" y="1664208"/>
            <a:ext cx="4069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91CC"/>
                </a:solidFill>
              </a:rPr>
              <a:t>COBRE EXPORTADO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1965960"/>
            <a:ext cx="4069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600" b="1" i="0">
                <a:solidFill>
                  <a:srgbClr val="DC5050"/>
                </a:solidFill>
              </a:rPr>
              <a:t>USD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2697480"/>
            <a:ext cx="40690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</a:rPr>
              <a:t>Cero producción desde el cierre
de Bajo de la Alumbrera en 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3337560"/>
            <a:ext cx="4069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C5050"/>
                </a:solidFill>
              </a:rPr>
              <a:t>Proyectos: 5 en factibilidad, 0 en producción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4D9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EL METAL QUE EL MUNDO NO PUEDE DEJAR DE COMPRAR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02920"/>
            <a:ext cx="8229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800" b="1" i="0">
                <a:solidFill>
                  <a:srgbClr val="B8952A"/>
                </a:solidFill>
              </a:rPr>
              <a:t>+70%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3736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FFFFFF"/>
                </a:solidFill>
              </a:rPr>
              <a:t>Más cobre que necesita el mundo hacia 2050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7627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1">
                <a:solidFill>
                  <a:srgbClr val="5B91CC"/>
                </a:solidFill>
              </a:rPr>
              <a:t>Fuente: Agencia Internacional de Energía (AIE) / ABECEB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2606040"/>
            <a:ext cx="1965960" cy="15087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20040" y="2697480"/>
            <a:ext cx="187451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B8952A"/>
                </a:solidFill>
              </a:rPr>
              <a:t>Autos
eléctr.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3218688"/>
            <a:ext cx="187451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</a:rPr>
              <a:t>4-6x más cobre
que uno a combustión</a:t>
            </a:r>
          </a:p>
        </p:txBody>
      </p:sp>
      <p:sp>
        <p:nvSpPr>
          <p:cNvPr id="9" name="Rectangle 8"/>
          <p:cNvSpPr/>
          <p:nvPr/>
        </p:nvSpPr>
        <p:spPr>
          <a:xfrm>
            <a:off x="2450591" y="2606040"/>
            <a:ext cx="1965960" cy="15087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96311" y="2697480"/>
            <a:ext cx="187451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B8952A"/>
                </a:solidFill>
              </a:rPr>
              <a:t>Data
centers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96311" y="3218688"/>
            <a:ext cx="187451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</a:rPr>
              <a:t>Cientos de tn
por instalación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26864" y="2606040"/>
            <a:ext cx="1965960" cy="15087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2583" y="2697480"/>
            <a:ext cx="187451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B8952A"/>
                </a:solidFill>
              </a:rPr>
              <a:t>Redes
eléctr.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2583" y="3218688"/>
            <a:ext cx="187451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</a:rPr>
              <a:t>Electrificación
global masiva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03136" y="2606040"/>
            <a:ext cx="1965960" cy="15087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855" y="2697480"/>
            <a:ext cx="187451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B8952A"/>
                </a:solidFill>
              </a:rPr>
              <a:t>IA e
IoT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48855" y="3218688"/>
            <a:ext cx="187451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</a:rPr>
              <a:t>Equipamiento e
infraest. digital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778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253D"/>
                </a:solidFill>
              </a:rPr>
              <a:t>PIPELINE MINERO: 21 PROYECTOS CUPRÍFEROS EN EXPLORACIÓN — 0 EN PRODUCCIÓN</a:t>
            </a:r>
          </a:p>
        </p:txBody>
      </p:sp>
      <p:pic>
        <p:nvPicPr>
          <p:cNvPr id="3" name="Picture 2" descr="cobre_argentina_2026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566928"/>
            <a:ext cx="8778240" cy="3840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4617720"/>
            <a:ext cx="87782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E6CB8"/>
                </a:solidFill>
              </a:rPr>
              <a:t>Fuente: ABECEB; CAEM. Elaboración propia — KARTAL Consulting.  |  kartal.com.ar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LOS PROYECTOS QUE PUEDEN CAMBIAR EL MAPA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" y="685800"/>
            <a:ext cx="4251960" cy="155448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77724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8952A"/>
                </a:solidFill>
              </a:rPr>
              <a:t>VICUÑA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118872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BHP + Lundin Mining
(50/50 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600200"/>
            <a:ext cx="39776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B91CC"/>
                </a:solidFill>
              </a:rPr>
              <a:t>San Juan / Chile
Cobre + Oro, clase mundial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7720" y="685800"/>
            <a:ext cx="4251960" cy="155448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0" y="77724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8952A"/>
                </a:solidFill>
              </a:rPr>
              <a:t>LOS AZULES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118872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McEwen Mining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1600200"/>
            <a:ext cx="39776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B91CC"/>
                </a:solidFill>
              </a:rPr>
              <a:t>San Juan
Etapa factibilidad avanzada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" y="2606040"/>
            <a:ext cx="4251960" cy="155448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269748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8952A"/>
                </a:solidFill>
              </a:rPr>
              <a:t>EL PACHÓN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" y="310896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Glencore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3520440"/>
            <a:ext cx="39776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B91CC"/>
                </a:solidFill>
              </a:rPr>
              <a:t>San Juan
Uno de los depósitos más grandes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17720" y="2606040"/>
            <a:ext cx="4251960" cy="155448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4880" y="269748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8952A"/>
                </a:solidFill>
              </a:rPr>
              <a:t>TACA TACA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3108960"/>
            <a:ext cx="3977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First Quantum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3520440"/>
            <a:ext cx="39776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B91CC"/>
                </a:solidFill>
              </a:rPr>
              <a:t>Salta
RIGI presentado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" y="4251960"/>
            <a:ext cx="8869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B8952A"/>
                </a:solidFill>
              </a:rPr>
              <a:t>USD 28.000M+ de inversión requerida  |  15-20 años de lead time por proyecto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778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253D"/>
                </a:solidFill>
              </a:rPr>
              <a:t>IED MINERA SE DUPLICÓ EN 2 AÑOS — Q1 2026: RECORD HISTÓRICO DE FLUJO</a:t>
            </a:r>
          </a:p>
        </p:txBody>
      </p:sp>
      <p:pic>
        <p:nvPicPr>
          <p:cNvPr id="3" name="Picture 2" descr="cobre_argentina_2026_i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566928"/>
            <a:ext cx="6400800" cy="3840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4617720"/>
            <a:ext cx="87782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E6CB8"/>
                </a:solidFill>
              </a:rPr>
              <a:t>Fuente: BCRA — Serie IED por sector, 2024-2026. Elaboración propia — KARTAL Consulting.  |  kartal.com.ar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EL RIGI COMO CATALIZADOR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02920"/>
            <a:ext cx="8229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200" b="1" i="0">
                <a:solidFill>
                  <a:srgbClr val="B8952A"/>
                </a:solidFill>
              </a:rPr>
              <a:t>USD 119.440M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19072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FFFFFF"/>
                </a:solidFill>
              </a:rPr>
              <a:t>en proyectos mineros bajo RIGI — en evaluación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" y="2240280"/>
            <a:ext cx="8869680" cy="3657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2880" y="2377440"/>
            <a:ext cx="2057400" cy="173736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2468880"/>
            <a:ext cx="187451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43
proyectos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3127248"/>
            <a:ext cx="187451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Presentados
bajo el RIGI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5728" y="2377440"/>
            <a:ext cx="2057400" cy="173736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87168" y="2468880"/>
            <a:ext cx="187451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19
mineros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7168" y="3127248"/>
            <a:ext cx="187451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De los 43 proyectos
presentados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8576" y="2377440"/>
            <a:ext cx="2057400" cy="173736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0016" y="2468880"/>
            <a:ext cx="187451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USD 40.536M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0016" y="3127248"/>
            <a:ext cx="187451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Proyectos
aprobados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21424" y="2377440"/>
            <a:ext cx="2057400" cy="173736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12864" y="2468880"/>
            <a:ext cx="187451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B8952A"/>
                </a:solidFill>
              </a:rPr>
              <a:t>USD 119.440M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2864" y="3127248"/>
            <a:ext cx="187451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5B91CC"/>
                </a:solidFill>
              </a:rPr>
              <a:t>En evaluación
pendiente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" y="137160"/>
            <a:ext cx="8778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253D"/>
                </a:solidFill>
              </a:rPr>
              <a:t>DE USD 10.000M EN 2026 A USD 35.000M EN 2035 — EL SALTO DEPENDE DEL COBRE</a:t>
            </a:r>
          </a:p>
        </p:txBody>
      </p:sp>
      <p:pic>
        <p:nvPicPr>
          <p:cNvPr id="3" name="Picture 2" descr="cobre_argentina_2026_exportaci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566928"/>
            <a:ext cx="8778240" cy="3840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4617720"/>
            <a:ext cx="87782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2E6CB8"/>
                </a:solidFill>
              </a:rPr>
              <a:t>Fuente: ABECEB; CAEM y Bolsa de Comercio de Rosario. Elaboración propia — KARTAL Consulting.  |  kartal.com.ar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" y="182880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952A"/>
                </a:solidFill>
              </a:rPr>
              <a:t>IMPLICANCIAS ESTRATÉGICAS PARA EMPRESAS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" y="685800"/>
            <a:ext cx="2834640" cy="457200"/>
          </a:xfrm>
          <a:prstGeom prst="rect">
            <a:avLst/>
          </a:prstGeom>
          <a:solidFill>
            <a:srgbClr val="96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28600" y="713232"/>
            <a:ext cx="265176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ALTA
PRIORIDAD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" y="1152144"/>
            <a:ext cx="2834640" cy="306324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1243584"/>
            <a:ext cx="25603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</a:rPr>
              <a:t>Auditar exposición al ciclo cuprífero antes del 30/09. Posicionarse en servicios mineros (energía, logística, agua) antes de que la producción llegue.</a:t>
            </a:r>
          </a:p>
        </p:txBody>
      </p:sp>
      <p:sp>
        <p:nvSpPr>
          <p:cNvPr id="7" name="Rectangle 6"/>
          <p:cNvSpPr/>
          <p:nvPr/>
        </p:nvSpPr>
        <p:spPr>
          <a:xfrm>
            <a:off x="3127248" y="685800"/>
            <a:ext cx="2834640" cy="457200"/>
          </a:xfrm>
          <a:prstGeom prst="rect">
            <a:avLst/>
          </a:prstGeom>
          <a:solidFill>
            <a:srgbClr val="825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18688" y="713232"/>
            <a:ext cx="265176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MEDIANO
PLAZO</a:t>
            </a:r>
          </a:p>
        </p:txBody>
      </p:sp>
      <p:sp>
        <p:nvSpPr>
          <p:cNvPr id="9" name="Rectangle 8"/>
          <p:cNvSpPr/>
          <p:nvPr/>
        </p:nvSpPr>
        <p:spPr>
          <a:xfrm>
            <a:off x="3127248" y="1152144"/>
            <a:ext cx="2834640" cy="306324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64408" y="1243584"/>
            <a:ext cx="25603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</a:rPr>
              <a:t>Evaluar RIGI para infraestructura de cuellos de botella. Estrategia de talentos anticipada: geólogos e ingenieros de minas serán escasos en el ciclo de inversión.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7336" y="685800"/>
            <a:ext cx="2834640" cy="457200"/>
          </a:xfrm>
          <a:prstGeom prst="rect">
            <a:avLst/>
          </a:prstGeom>
          <a:solidFill>
            <a:srgbClr val="1E4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08776" y="713232"/>
            <a:ext cx="265176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MONITOREAR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17336" y="1152144"/>
            <a:ext cx="2834640" cy="306324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54496" y="1243584"/>
            <a:ext cx="25603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</a:rPr>
              <a:t>Licencia social y permisos ambientales: el riesgo no es el precio del cobre. Timing de entrada de Vicuña, Los Azules y El Pachón: cada año de atraso comprime el margen.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" y="4617720"/>
            <a:ext cx="8869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i="1">
                <a:solidFill>
                  <a:srgbClr val="B8952A"/>
                </a:solidFill>
              </a:rPr>
              <a:t>«Argentina tiene la geología. Lo que falta es convertir recursos en producción antes de que la ventana se cierre.»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457200"/>
            <a:ext cx="84124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1">
                <a:solidFill>
                  <a:srgbClr val="FFFFFF"/>
                </a:solidFill>
              </a:rPr>
              <a:t>"Argentina tiene la geología. Lo que falta es convertir recursos en producción antes de que la demanda global encuentre otro proveedor. La ventana existe — pero no es infinita."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0" y="2724912"/>
            <a:ext cx="1828800" cy="36576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1">
                <a:solidFill>
                  <a:srgbClr val="B8952A"/>
                </a:solidFill>
              </a:rPr>
              <a:t>Agop Karagoz — Director, Kartal Consulting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33756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5B91CC"/>
                </a:solidFill>
              </a:rPr>
              <a:t>kartal.com.ar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2E6CB8"/>
                </a:solidFill>
              </a:rPr>
              <a:t>ESTRATEGIA  ·  DECISIÓN  ·  EJECUCIÓN  |  kartal.com.ar  |  Viernes 19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