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Portada. El informe analiza la segmentacion socioeconomica de la Fundacion Encuentro con datos de la consultora W: el 78% de los hogares argentinos gana menos que el ingreso promedio mensual ($2,8 millones), y el 21% esta en situacion de pobreza.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Hook. El 78% de los hogares argentinos gana menos que el ingreso promedio mensual de 2,8 millones de pesos, segun la segmentacion de la Fundacion Encuentro con datos de la consultora W para el primer trimestre de 2026. El promedio esta distorsionado por el 22% de mayor ingreso.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Dato clave visual. Clase alta 5%, clase media alta 17%, clase media baja 26%, clase baja superior 31%, pobreza 21%. Los tres ultimos segmentos suman 78% de los hogares -la mayoria real del pais esta por debajo de la clase media alta.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Situacion. Solo el 22% de los hogares -clase media alta y clase alta- supera el ingreso promedio mensual de 2,8 millones de pesos. El 78% restante -clase media baja, clase baja superior y pobreza- gana menos que ese promedio.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Dato clave visual. El ingreso minimo mensual va de 900 mil pesos en pobreza a 7,5 millones en clase alta -una brecha de 8,3 veces entre el piso y el techo de la escala. La linea de promedio (2,8 millones) cae entre clase media baja y clase media alta.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Implicancias estrategicas. Tres acciones: 1) No usar el ingreso promedio como referencia de pricing, sino los umbrales reales de cada segmento. 2) Priorizar clase media baja y clase baja superior, que juntas son 57% de los hogares. 3) Diferenciar la propuesta de valor: marca y calidad para el 22% de mayor ingreso, precio y financiacion para el resto.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Cierre. La cita del director resume el argumento central: el consumidor "promedio" que suele usarse como referencia de mercado es en realidad una minoria del 22%. El verdadero volumen de consumo esta en los segmentos de menor ingreso relativo, que juntos son la mayoria de los hogares.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005840"/>
            <a:ext cx="8229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FFFF"/>
                </a:solidFill>
                <a:latin typeface="Arial Black"/>
              </a:rPr>
              <a:t>EL 78% QUE QUEDÓ
ABAJO DEL PROMEDIO</a:t>
            </a:r>
          </a:p>
        </p:txBody>
      </p:sp>
      <p:sp>
        <p:nvSpPr>
          <p:cNvPr id="4" name="Rectangle 3"/>
          <p:cNvSpPr/>
          <p:nvPr/>
        </p:nvSpPr>
        <p:spPr>
          <a:xfrm>
            <a:off x="2057400" y="2606040"/>
            <a:ext cx="50292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8229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5B91CC"/>
                </a:solidFill>
                <a:latin typeface="Arial"/>
              </a:rPr>
              <a:t>Solo 22% de los hogares supera el ingreso promedio mensual ($2,8 M);
el 21% está en la pobreza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70332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B8952A"/>
                </a:solidFill>
                <a:latin typeface="Arial"/>
              </a:rPr>
              <a:t>ESTRATEGIA · DECISIÓN · EJECUCIÓN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26364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2E6CB8"/>
                </a:solidFill>
                <a:latin typeface="Arial"/>
              </a:rPr>
              <a:t>KARTAL Consulting  |  kartal.com.ar  |  Lunes 10 de agosto de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9893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5B91CC"/>
                </a:solidFill>
                <a:latin typeface="Arial"/>
              </a:rPr>
              <a:t>Fuente: Fundación Encuentro — consultora W, 1er trimestre 2026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56032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700" b="1" i="0">
                <a:solidFill>
                  <a:srgbClr val="FFFFFF"/>
                </a:solidFill>
                <a:latin typeface="Arial Black"/>
              </a:rPr>
              <a:t>LA PIRÁMIDE REAL DEL INGRESO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0" b="1" i="0">
                <a:solidFill>
                  <a:srgbClr val="B8952A"/>
                </a:solidFill>
                <a:latin typeface="Arial Black"/>
              </a:rPr>
              <a:t>78%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4612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1" i="0">
                <a:solidFill>
                  <a:srgbClr val="FFFFFF"/>
                </a:solidFill>
                <a:latin typeface="Arial"/>
              </a:rPr>
              <a:t>de los hogares argentinos gana menos que el ingreso promedio mensual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977639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5B91CC"/>
                </a:solidFill>
                <a:latin typeface="Arial"/>
              </a:rPr>
              <a:t>Promedio: $2,8 millones por mes  |  Fundación Encuentro, 1T-2026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«La clase media que se usa como referencia es, en los hechos, minoría.»</a:t>
            </a:r>
          </a:p>
        </p:txBody>
      </p:sp>
      <p:pic>
        <p:nvPicPr>
          <p:cNvPr id="8" name="Picture 7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17253D"/>
                </a:solidFill>
                <a:latin typeface="Arial Black"/>
              </a:rPr>
              <a:t>CINCO ARGENTINAS, UN SOLO PAÍS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Composición de los hogares por clase social, 1T-2026</a:t>
            </a:r>
          </a:p>
        </p:txBody>
      </p:sp>
      <p:pic>
        <p:nvPicPr>
          <p:cNvPr id="5" name="Picture 4" descr="clase_social_ingresos_2026_composic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43000"/>
            <a:ext cx="7772400" cy="48463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«La clase media que se usa como referencia es, en los hechos, minoría.»</a:t>
            </a:r>
          </a:p>
        </p:txBody>
      </p:sp>
      <p:pic>
        <p:nvPicPr>
          <p:cNvPr id="7" name="Picture 6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01168"/>
            <a:ext cx="8412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500" b="1" i="0">
                <a:solidFill>
                  <a:srgbClr val="17253D"/>
                </a:solidFill>
                <a:latin typeface="Arial Black"/>
              </a:rPr>
              <a:t>UNA MINORÍA ARRIBA DEL PROMEDIO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960120"/>
            <a:ext cx="3840480" cy="4572000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Arial"/>
              </a:rPr>
              <a:t>ARRIBA DEL
PROMEDIO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874519"/>
            <a:ext cx="38404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800" b="1" i="0">
                <a:solidFill>
                  <a:srgbClr val="FFFFFF"/>
                </a:solidFill>
                <a:latin typeface="Arial Black"/>
              </a:rPr>
              <a:t>22%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3383280"/>
            <a:ext cx="3840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  <a:latin typeface="Arial"/>
              </a:rPr>
              <a:t>Clase media alta (17%)
y clase alta (5%)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406908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0C4DE"/>
                </a:solidFill>
                <a:latin typeface="Arial"/>
              </a:rPr>
              <a:t>Desde $4 millones mensuales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4937760" y="960120"/>
            <a:ext cx="3840480" cy="45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937760" y="105156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Arial"/>
              </a:rPr>
              <a:t>ABAJO DEL
PROMEDIO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7760" y="1874519"/>
            <a:ext cx="38404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800" b="1" i="0">
                <a:solidFill>
                  <a:srgbClr val="B8952A"/>
                </a:solidFill>
                <a:latin typeface="Arial Black"/>
              </a:rPr>
              <a:t>78%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37760" y="3383280"/>
            <a:ext cx="3840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  <a:latin typeface="Arial"/>
              </a:rPr>
              <a:t>Media baja, baja superior
y pobreza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7760" y="406908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F4A0A0"/>
                </a:solidFill>
                <a:latin typeface="Arial"/>
              </a:rPr>
              <a:t>Hasta $2,2 millones mensuales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«La clase media que se usa como referencia es, en los hechos, minoría.»</a:t>
            </a:r>
          </a:p>
        </p:txBody>
      </p:sp>
      <p:pic>
        <p:nvPicPr>
          <p:cNvPr id="15" name="Picture 14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17253D"/>
                </a:solidFill>
                <a:latin typeface="Arial Black"/>
              </a:rPr>
              <a:t>LA BRECHA: 8 VECES DE PISO A TECHO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Ingreso mínimo mensual por segmento, 1T-2026</a:t>
            </a:r>
          </a:p>
        </p:txBody>
      </p:sp>
      <p:pic>
        <p:nvPicPr>
          <p:cNvPr id="5" name="Picture 4" descr="clase_social_ingresos_2026_ingreso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43000"/>
            <a:ext cx="7772400" cy="48463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«La clase media que se usa como referencia es, en los hechos, minoría.»</a:t>
            </a:r>
          </a:p>
        </p:txBody>
      </p:sp>
      <p:pic>
        <p:nvPicPr>
          <p:cNvPr id="7" name="Picture 6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01168"/>
            <a:ext cx="8412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300" b="1" i="0">
                <a:solidFill>
                  <a:srgbClr val="17253D"/>
                </a:solidFill>
                <a:latin typeface="Arial Black"/>
              </a:rPr>
              <a:t>LO QUE ESTO SIGNIFICA PARA EL MERCADO</a:t>
            </a:r>
          </a:p>
        </p:txBody>
      </p:sp>
      <p:sp>
        <p:nvSpPr>
          <p:cNvPr id="4" name="Rectangle 3"/>
          <p:cNvSpPr/>
          <p:nvPr/>
        </p:nvSpPr>
        <p:spPr>
          <a:xfrm>
            <a:off x="411480" y="1005840"/>
            <a:ext cx="2606040" cy="4892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1148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No pensar en
"el promedio"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El 78% de los hogares
gana menos que el
promedio. Pricing y mix
deben calibrarse contra
el ingreso real.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6120" y="1005840"/>
            <a:ext cx="2606040" cy="489204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4612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612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El volumen está
en el medio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4612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Media baja + baja
superior son 57% de los
hogares -el verdadero
centro del consumo
masivo.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80760" y="1005840"/>
            <a:ext cx="2606040" cy="4892040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08076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8076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Segmentar la
propuesta de valor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8076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Clase alta compra marca
y calidad. El resto
priorizan precio,
financiacion y formatos
accesibles.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«La clase media que se usa como referencia es, en los hechos, minoría.»</a:t>
            </a:r>
          </a:p>
        </p:txBody>
      </p:sp>
      <p:pic>
        <p:nvPicPr>
          <p:cNvPr id="17" name="Picture 16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286000" y="1417320"/>
            <a:ext cx="45720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7498079" cy="2651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1" i="1">
                <a:solidFill>
                  <a:srgbClr val="FFFFFF"/>
                </a:solidFill>
                <a:latin typeface="Arial"/>
              </a:rPr>
              <a:t>«La clase media que se usa como referencia de mercado es, en los hechos, una minoría. El verdadero centro del consumo argentino está por debajo del promedio, no en él.»</a:t>
            </a:r>
          </a:p>
        </p:txBody>
      </p:sp>
      <p:sp>
        <p:nvSpPr>
          <p:cNvPr id="5" name="Rectangle 4"/>
          <p:cNvSpPr/>
          <p:nvPr/>
        </p:nvSpPr>
        <p:spPr>
          <a:xfrm>
            <a:off x="2971800" y="4480560"/>
            <a:ext cx="32004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4663440"/>
            <a:ext cx="9144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B8952A"/>
                </a:solidFill>
                <a:latin typeface="Arial"/>
              </a:rPr>
              <a:t>Agop Karagoz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10235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5B91CC"/>
                </a:solidFill>
                <a:latin typeface="Arial"/>
              </a:rPr>
              <a:t>Director — KARTAL Consulting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51383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2E6CB8"/>
                </a:solidFill>
                <a:latin typeface="Arial"/>
              </a:rPr>
              <a:t>kartal.com.ar/informes/clase_social_ingresos_2026.php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