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El dato central: para ser clase media en la Ciudad de Buenos Aires, un hogar de cuatro personas necesita ganar al menos $2.493.587 por mes. Segun el Idecba. Este es el numero que organiza todo el informe. Pero el hallazgo mas relevante no es ese numero — es la zona gris entre la linea de pobreza ($1.577.314) y ese piso.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escenario base, con 55% de probabilidad, es que la zona gris no se resuelve en el H2 2026. Los hogares atrapados entre pobreza y clase media siguen en equilibrio precario. El escenario optimista requiere paritarias que superen la inflacion — posible pero no garantizado. El escenario adverso se activa si la inflacion se acelera, especialmente en vivienda y transporte. La recomendacion es planificar sobre el escenario base.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Slide de cierre con la cita del director. El mensaje que queda: ser clase media en Buenos Aires no es un estado — es un proceso. Cada mes, los umbrales se mueven. Cada mes, los hogares tienen que correr para mantenerse. Para los que estan en zona gris, ese umbral se aleja mas rapido de lo que sus ingresos los acercan. Ese es el verdadero diagnostico del informe.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La pregunta simple genera el impacto. $2.493.587 por mes es el piso minimo para que un hogar de cuatro personas sea considerado clase media en la Ciudad de Buenos Aires, segun el Idecba. No es el promedio de la clase media — es el minimo para entrar. Para poner en contexto: la linea de pobreza esta en $1.577.314. La brecha es de casi un millon de pesos.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Idecba define seis estratos para la Ciudad de Buenos Aires. Los dos mas bajos — indigencia y pobreza — son conocidos. Pero hay dos estratos intermedios marcados como 'zona gris': no pobres vulnerables y sector medio fragil. Son tecnicamente no pobres pero estructuralmente inestables. No aparecen en los indicadores de pobreza, pero son los primeros en caer.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Esta es la slide mas importante del informe. La zona gris entre la linea de pobreza y el piso de clase media tiene $916.273 de amplitud. Ahi viven los 'no pobres vulnerables' y el 'sector medio fragil'. Estos hogares no aparecen en los indicadores de pobreza — tecnicamente no son pobres. Pero son los primeros en caer cuando la inflacion supera el ajuste de ingresos. Un shock de vivienda, salud o transporte puede llevarlos de vuelta al umbral de pobreza.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grafico muestra la distribucion de umbrales por estrato. La amplitud de la clase media (de $2.493.587 a $7.979.479) contrasta con los estratos bajos, donde pequeñas diferencias de ingreso separan la indigencia de la pobreza y la pobreza de la vulnerabilidad. La linea punteada marca el piso de clase media — el umbral critico del informe. Fuente: Idecba, junio 2026.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 tres canastas son los pisos que definen la base del sistema de estratificacion del Idecba. La CBA en $858.407 marca la indigencia — solo alimentos. La CBT en $1.577.314 marca la pobreza — alimentos mas bienes basicos. La Canasta Total del Sistema en $1.994.870 marca el inicio de los no pobres vulnerables. Y aun asi, la clase media no empieza hasta $2.493.587 — casi el triple de la linea de pobreza. Fuente: Idecba, junio 2026.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 +1,8% mensual, los umbrales del Idecba suben todos los meses. Un hogar que no aumento sus ingresos desde enero de 2026 perdio +16% de poder adquisitivo en seis meses. Si estaba en el piso de clase media, hoy puede estar en sector medio fragil. Si estaba en sector medio fragil, puede estar en no pobres vulnerables. La inflacion baja de estrato sin que el hogar cambie su consumo. Fuente: Idecba — IPCBA junio 2026.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dato que complica a los hogares en zona gris: los rubros que mas pesan en su presupuesto crecen por encima del promedio. Vivienda sube +2,2% y transporte +2,1%, ambos por encima del IPCBA general de +1,8%. Alimentos, en cambio, subio menos (+1,6%). Para los hogares en sector medio fragil, vivienda y transporte son costos fijos que no se pueden comprimir facilmente — no hay forma de 'ajustar' el alquiler o el colectivo. Fuente: Idecba — IPCBA junio 2026.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 implicancias son concretas. Para consumo masivo: la zona gris es sensible al precio — cuidado con subas por encima del IPCBA. Para vivienda y servicios: son el rubro que mas presiona sobre los hogares en equilibrio precario. Para estrategia de producto: el mercado de clase media se fragmenta. Las empresas que no tienen oferta para el segmento medio fragil van a perder cuota en el segundo semestre. «Ser clase media en Buenos Aires no es una condición estable — es una conquista que hay que renovar cada mes contra la inflación.»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73152" cy="685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457200"/>
            <a:ext cx="8229600" cy="411480"/>
          </a:xfrm>
          <a:prstGeom prst="rect">
            <a:avLst/>
          </a:prstGeom>
          <a:noFill/>
        </p:spPr>
        <p:txBody>
          <a:bodyPr wrap="square">
            <a:spAutoFit/>
          </a:bodyPr>
          <a:lstStyle/>
          <a:p>
            <a:pPr algn="ctr"/>
            <a:r>
              <a:rPr sz="1100" b="1" i="0">
                <a:solidFill>
                  <a:srgbClr val="B8952A"/>
                </a:solidFill>
                <a:latin typeface="Arial"/>
              </a:rPr>
              <a:t>KARTAL CONSULTING  ·  INFORME ESTRATEGICO SEMANAL</a:t>
            </a:r>
          </a:p>
        </p:txBody>
      </p:sp>
      <p:sp>
        <p:nvSpPr>
          <p:cNvPr id="5" name="TextBox 4"/>
          <p:cNvSpPr txBox="1"/>
          <p:nvPr/>
        </p:nvSpPr>
        <p:spPr>
          <a:xfrm>
            <a:off x="731520" y="1097280"/>
            <a:ext cx="7680960" cy="1828800"/>
          </a:xfrm>
          <a:prstGeom prst="rect">
            <a:avLst/>
          </a:prstGeom>
          <a:noFill/>
        </p:spPr>
        <p:txBody>
          <a:bodyPr wrap="square">
            <a:spAutoFit/>
          </a:bodyPr>
          <a:lstStyle/>
          <a:p>
            <a:pPr algn="ctr"/>
            <a:r>
              <a:rPr sz="9600" b="1" i="0">
                <a:solidFill>
                  <a:srgbClr val="B8952A"/>
                </a:solidFill>
                <a:latin typeface="Arial Black"/>
              </a:rPr>
              <a:t>$2.493.587</a:t>
            </a:r>
          </a:p>
        </p:txBody>
      </p:sp>
      <p:sp>
        <p:nvSpPr>
          <p:cNvPr id="6" name="TextBox 5"/>
          <p:cNvSpPr txBox="1"/>
          <p:nvPr/>
        </p:nvSpPr>
        <p:spPr>
          <a:xfrm>
            <a:off x="731520" y="2880360"/>
            <a:ext cx="7680960" cy="502920"/>
          </a:xfrm>
          <a:prstGeom prst="rect">
            <a:avLst/>
          </a:prstGeom>
          <a:noFill/>
        </p:spPr>
        <p:txBody>
          <a:bodyPr wrap="square">
            <a:spAutoFit/>
          </a:bodyPr>
          <a:lstStyle/>
          <a:p>
            <a:pPr algn="ctr"/>
            <a:r>
              <a:rPr sz="1500" b="0" i="0">
                <a:solidFill>
                  <a:srgbClr val="5B91CC"/>
                </a:solidFill>
                <a:latin typeface="Arial"/>
              </a:rPr>
              <a:t>el piso mensual para ser clase media en CABA  ·  hogar de 4 personas</a:t>
            </a:r>
          </a:p>
        </p:txBody>
      </p:sp>
      <p:sp>
        <p:nvSpPr>
          <p:cNvPr id="7" name="Rectangle 6"/>
          <p:cNvSpPr/>
          <p:nvPr/>
        </p:nvSpPr>
        <p:spPr>
          <a:xfrm>
            <a:off x="2743200" y="3520440"/>
            <a:ext cx="365760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3657600"/>
            <a:ext cx="8229600" cy="868680"/>
          </a:xfrm>
          <a:prstGeom prst="rect">
            <a:avLst/>
          </a:prstGeom>
          <a:noFill/>
        </p:spPr>
        <p:txBody>
          <a:bodyPr wrap="square">
            <a:spAutoFit/>
          </a:bodyPr>
          <a:lstStyle/>
          <a:p>
            <a:pPr algn="ctr"/>
            <a:r>
              <a:rPr sz="3200" b="1" i="0">
                <a:solidFill>
                  <a:srgbClr val="FFFFFF"/>
                </a:solidFill>
                <a:latin typeface="Arial Black"/>
              </a:rPr>
              <a:t>EL PRECIO DE SER CLASE MEDIA</a:t>
            </a:r>
          </a:p>
        </p:txBody>
      </p:sp>
      <p:sp>
        <p:nvSpPr>
          <p:cNvPr id="9" name="TextBox 8"/>
          <p:cNvSpPr txBox="1"/>
          <p:nvPr/>
        </p:nvSpPr>
        <p:spPr>
          <a:xfrm>
            <a:off x="457200" y="4572000"/>
            <a:ext cx="8229600" cy="502920"/>
          </a:xfrm>
          <a:prstGeom prst="rect">
            <a:avLst/>
          </a:prstGeom>
          <a:noFill/>
        </p:spPr>
        <p:txBody>
          <a:bodyPr wrap="square">
            <a:spAutoFit/>
          </a:bodyPr>
          <a:lstStyle/>
          <a:p>
            <a:pPr algn="ctr"/>
            <a:r>
              <a:rPr sz="1600" b="0" i="0">
                <a:solidFill>
                  <a:srgbClr val="5B91CC"/>
                </a:solidFill>
                <a:latin typeface="Arial"/>
              </a:rPr>
              <a:t>Entre la pobreza y la clase media, hay una zona gris que nadie nombra.</a:t>
            </a:r>
          </a:p>
        </p:txBody>
      </p:sp>
      <p:sp>
        <p:nvSpPr>
          <p:cNvPr id="10" name="TextBox 9"/>
          <p:cNvSpPr txBox="1"/>
          <p:nvPr/>
        </p:nvSpPr>
        <p:spPr>
          <a:xfrm>
            <a:off x="457200" y="5166360"/>
            <a:ext cx="8229600" cy="365760"/>
          </a:xfrm>
          <a:prstGeom prst="rect">
            <a:avLst/>
          </a:prstGeom>
          <a:noFill/>
        </p:spPr>
        <p:txBody>
          <a:bodyPr wrap="square">
            <a:spAutoFit/>
          </a:bodyPr>
          <a:lstStyle/>
          <a:p>
            <a:pPr algn="ctr"/>
            <a:r>
              <a:rPr sz="1300" b="0" i="0">
                <a:solidFill>
                  <a:srgbClr val="2E6CB8"/>
                </a:solidFill>
                <a:latin typeface="Arial"/>
              </a:rPr>
              <a:t>Miercoles 8 de Julio de 2026  ·  Idecba — Ciudad de Buenos Aires</a:t>
            </a:r>
          </a:p>
        </p:txBody>
      </p:sp>
      <p:pic>
        <p:nvPicPr>
          <p:cNvPr id="11" name="Picture 10" descr="Kartal_Logo_trans.png"/>
          <p:cNvPicPr>
            <a:picLocks noChangeAspect="1"/>
          </p:cNvPicPr>
          <p:nvPr/>
        </p:nvPicPr>
        <p:blipFill>
          <a:blip r:embed="rId2"/>
          <a:stretch>
            <a:fillRect/>
          </a:stretch>
        </p:blipFill>
        <p:spPr>
          <a:xfrm>
            <a:off x="7589520" y="6035040"/>
            <a:ext cx="1371600" cy="594360"/>
          </a:xfrm>
          <a:prstGeom prst="rect">
            <a:avLst/>
          </a:prstGeom>
        </p:spPr>
      </p:pic>
      <p:sp>
        <p:nvSpPr>
          <p:cNvPr id="12" name="TextBox 11"/>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274320"/>
            <a:ext cx="8595360" cy="685800"/>
          </a:xfrm>
          <a:prstGeom prst="rect">
            <a:avLst/>
          </a:prstGeom>
          <a:noFill/>
        </p:spPr>
        <p:txBody>
          <a:bodyPr wrap="square">
            <a:spAutoFit/>
          </a:bodyPr>
          <a:lstStyle/>
          <a:p>
            <a:pPr algn="ctr"/>
            <a:r>
              <a:rPr sz="2600" b="1" i="0">
                <a:solidFill>
                  <a:srgbClr val="FFFFFF"/>
                </a:solidFill>
                <a:latin typeface="Arial Black"/>
              </a:rPr>
              <a:t>QUE PUEDE PASAR CON LA ZONA GRIS EN H2 2026</a:t>
            </a:r>
          </a:p>
        </p:txBody>
      </p:sp>
      <p:sp>
        <p:nvSpPr>
          <p:cNvPr id="4" name="Rectangle 3"/>
          <p:cNvSpPr/>
          <p:nvPr/>
        </p:nvSpPr>
        <p:spPr>
          <a:xfrm>
            <a:off x="365760" y="1143000"/>
            <a:ext cx="2651760" cy="54864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65760" y="1170432"/>
            <a:ext cx="2651760" cy="493776"/>
          </a:xfrm>
          <a:prstGeom prst="rect">
            <a:avLst/>
          </a:prstGeom>
          <a:noFill/>
        </p:spPr>
        <p:txBody>
          <a:bodyPr wrap="square">
            <a:spAutoFit/>
          </a:bodyPr>
          <a:lstStyle/>
          <a:p>
            <a:pPr algn="ctr"/>
            <a:r>
              <a:rPr sz="1700" b="1" i="0">
                <a:solidFill>
                  <a:srgbClr val="FFFFFF"/>
                </a:solidFill>
                <a:latin typeface="Arial Black"/>
              </a:rPr>
              <a:t>OPTIMISTA</a:t>
            </a:r>
          </a:p>
        </p:txBody>
      </p:sp>
      <p:sp>
        <p:nvSpPr>
          <p:cNvPr id="6" name="TextBox 5"/>
          <p:cNvSpPr txBox="1"/>
          <p:nvPr/>
        </p:nvSpPr>
        <p:spPr>
          <a:xfrm>
            <a:off x="365760" y="1783080"/>
            <a:ext cx="2651760" cy="502920"/>
          </a:xfrm>
          <a:prstGeom prst="rect">
            <a:avLst/>
          </a:prstGeom>
          <a:noFill/>
        </p:spPr>
        <p:txBody>
          <a:bodyPr wrap="square">
            <a:spAutoFit/>
          </a:bodyPr>
          <a:lstStyle/>
          <a:p>
            <a:pPr algn="ctr"/>
            <a:r>
              <a:rPr sz="2200" b="1" i="0">
                <a:solidFill>
                  <a:srgbClr val="B8952A"/>
                </a:solidFill>
                <a:latin typeface="Arial"/>
              </a:rPr>
              <a:t>Prob.: 20%</a:t>
            </a:r>
          </a:p>
        </p:txBody>
      </p:sp>
      <p:sp>
        <p:nvSpPr>
          <p:cNvPr id="7" name="Rectangle 6"/>
          <p:cNvSpPr/>
          <p:nvPr/>
        </p:nvSpPr>
        <p:spPr>
          <a:xfrm>
            <a:off x="640080" y="2377440"/>
            <a:ext cx="2103120" cy="2286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514600"/>
            <a:ext cx="2468880" cy="2286000"/>
          </a:xfrm>
          <a:prstGeom prst="rect">
            <a:avLst/>
          </a:prstGeom>
          <a:noFill/>
        </p:spPr>
        <p:txBody>
          <a:bodyPr wrap="square">
            <a:spAutoFit/>
          </a:bodyPr>
          <a:lstStyle/>
          <a:p>
            <a:pPr algn="ctr"/>
            <a:r>
              <a:rPr sz="1300" b="0" i="0">
                <a:solidFill>
                  <a:srgbClr val="FFFFFF"/>
                </a:solidFill>
                <a:latin typeface="Arial"/>
              </a:rPr>
              <a:t>Paritarias &gt; IPCBA
Salario real recupera
Algunos hogares suben a clase media</a:t>
            </a:r>
          </a:p>
        </p:txBody>
      </p:sp>
      <p:sp>
        <p:nvSpPr>
          <p:cNvPr id="9" name="Rectangle 8"/>
          <p:cNvSpPr/>
          <p:nvPr/>
        </p:nvSpPr>
        <p:spPr>
          <a:xfrm>
            <a:off x="3246120" y="1143000"/>
            <a:ext cx="2651760" cy="54864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46120" y="1170432"/>
            <a:ext cx="2651760" cy="493776"/>
          </a:xfrm>
          <a:prstGeom prst="rect">
            <a:avLst/>
          </a:prstGeom>
          <a:noFill/>
        </p:spPr>
        <p:txBody>
          <a:bodyPr wrap="square">
            <a:spAutoFit/>
          </a:bodyPr>
          <a:lstStyle/>
          <a:p>
            <a:pPr algn="ctr"/>
            <a:r>
              <a:rPr sz="1700" b="1" i="0">
                <a:solidFill>
                  <a:srgbClr val="FFFFFF"/>
                </a:solidFill>
                <a:latin typeface="Arial Black"/>
              </a:rPr>
              <a:t>BASE</a:t>
            </a:r>
          </a:p>
        </p:txBody>
      </p:sp>
      <p:sp>
        <p:nvSpPr>
          <p:cNvPr id="11" name="TextBox 10"/>
          <p:cNvSpPr txBox="1"/>
          <p:nvPr/>
        </p:nvSpPr>
        <p:spPr>
          <a:xfrm>
            <a:off x="3246120" y="1783080"/>
            <a:ext cx="2651760" cy="502920"/>
          </a:xfrm>
          <a:prstGeom prst="rect">
            <a:avLst/>
          </a:prstGeom>
          <a:noFill/>
        </p:spPr>
        <p:txBody>
          <a:bodyPr wrap="square">
            <a:spAutoFit/>
          </a:bodyPr>
          <a:lstStyle/>
          <a:p>
            <a:pPr algn="ctr"/>
            <a:r>
              <a:rPr sz="2200" b="1" i="0">
                <a:solidFill>
                  <a:srgbClr val="B8952A"/>
                </a:solidFill>
                <a:latin typeface="Arial"/>
              </a:rPr>
              <a:t>Prob.: 55%</a:t>
            </a:r>
          </a:p>
        </p:txBody>
      </p:sp>
      <p:sp>
        <p:nvSpPr>
          <p:cNvPr id="12" name="Rectangle 11"/>
          <p:cNvSpPr/>
          <p:nvPr/>
        </p:nvSpPr>
        <p:spPr>
          <a:xfrm>
            <a:off x="3520439" y="2377440"/>
            <a:ext cx="2103120" cy="2286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337560" y="2514600"/>
            <a:ext cx="2468880" cy="2286000"/>
          </a:xfrm>
          <a:prstGeom prst="rect">
            <a:avLst/>
          </a:prstGeom>
          <a:noFill/>
        </p:spPr>
        <p:txBody>
          <a:bodyPr wrap="square">
            <a:spAutoFit/>
          </a:bodyPr>
          <a:lstStyle/>
          <a:p>
            <a:pPr algn="ctr"/>
            <a:r>
              <a:rPr sz="1300" b="0" i="0">
                <a:solidFill>
                  <a:srgbClr val="FFFFFF"/>
                </a:solidFill>
                <a:latin typeface="Arial"/>
              </a:rPr>
              <a:t>Inflacion +1,5-2% mensual
Salario real estable
Zona gris se mantiene o crece</a:t>
            </a:r>
          </a:p>
        </p:txBody>
      </p:sp>
      <p:sp>
        <p:nvSpPr>
          <p:cNvPr id="14" name="Rectangle 13"/>
          <p:cNvSpPr/>
          <p:nvPr/>
        </p:nvSpPr>
        <p:spPr>
          <a:xfrm>
            <a:off x="6126480" y="1143000"/>
            <a:ext cx="2651760" cy="54864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126480" y="1170432"/>
            <a:ext cx="2651760" cy="493776"/>
          </a:xfrm>
          <a:prstGeom prst="rect">
            <a:avLst/>
          </a:prstGeom>
          <a:noFill/>
        </p:spPr>
        <p:txBody>
          <a:bodyPr wrap="square">
            <a:spAutoFit/>
          </a:bodyPr>
          <a:lstStyle/>
          <a:p>
            <a:pPr algn="ctr"/>
            <a:r>
              <a:rPr sz="1700" b="1" i="0">
                <a:solidFill>
                  <a:srgbClr val="FFFFFF"/>
                </a:solidFill>
                <a:latin typeface="Arial Black"/>
              </a:rPr>
              <a:t>ADVERSO</a:t>
            </a:r>
          </a:p>
        </p:txBody>
      </p:sp>
      <p:sp>
        <p:nvSpPr>
          <p:cNvPr id="16" name="TextBox 15"/>
          <p:cNvSpPr txBox="1"/>
          <p:nvPr/>
        </p:nvSpPr>
        <p:spPr>
          <a:xfrm>
            <a:off x="6126480" y="1783080"/>
            <a:ext cx="2651760" cy="502920"/>
          </a:xfrm>
          <a:prstGeom prst="rect">
            <a:avLst/>
          </a:prstGeom>
          <a:noFill/>
        </p:spPr>
        <p:txBody>
          <a:bodyPr wrap="square">
            <a:spAutoFit/>
          </a:bodyPr>
          <a:lstStyle/>
          <a:p>
            <a:pPr algn="ctr"/>
            <a:r>
              <a:rPr sz="2200" b="1" i="0">
                <a:solidFill>
                  <a:srgbClr val="B8952A"/>
                </a:solidFill>
                <a:latin typeface="Arial"/>
              </a:rPr>
              <a:t>Prob.: 25%</a:t>
            </a:r>
          </a:p>
        </p:txBody>
      </p:sp>
      <p:sp>
        <p:nvSpPr>
          <p:cNvPr id="17" name="Rectangle 16"/>
          <p:cNvSpPr/>
          <p:nvPr/>
        </p:nvSpPr>
        <p:spPr>
          <a:xfrm>
            <a:off x="6400800" y="2377440"/>
            <a:ext cx="2103120" cy="2286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217920" y="2514600"/>
            <a:ext cx="2468880" cy="2286000"/>
          </a:xfrm>
          <a:prstGeom prst="rect">
            <a:avLst/>
          </a:prstGeom>
          <a:noFill/>
        </p:spPr>
        <p:txBody>
          <a:bodyPr wrap="square">
            <a:spAutoFit/>
          </a:bodyPr>
          <a:lstStyle/>
          <a:p>
            <a:pPr algn="ctr"/>
            <a:r>
              <a:rPr sz="1300" b="0" i="0">
                <a:solidFill>
                  <a:srgbClr val="FFFFFF"/>
                </a:solidFill>
                <a:latin typeface="Arial"/>
              </a:rPr>
              <a:t>Aceleracion de inflacion
Vivienda/transporte +3%
Zona gris cae hacia pobreza</a:t>
            </a:r>
          </a:p>
        </p:txBody>
      </p:sp>
      <p:sp>
        <p:nvSpPr>
          <p:cNvPr id="19" name="Rectangle 18"/>
          <p:cNvSpPr/>
          <p:nvPr/>
        </p:nvSpPr>
        <p:spPr>
          <a:xfrm>
            <a:off x="365760" y="4846320"/>
            <a:ext cx="841248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57200" y="4873752"/>
            <a:ext cx="8321040" cy="493776"/>
          </a:xfrm>
          <a:prstGeom prst="rect">
            <a:avLst/>
          </a:prstGeom>
          <a:noFill/>
        </p:spPr>
        <p:txBody>
          <a:bodyPr wrap="square">
            <a:spAutoFit/>
          </a:bodyPr>
          <a:lstStyle/>
          <a:p>
            <a:pPr algn="ctr"/>
            <a:r>
              <a:rPr sz="1400" b="1" i="0">
                <a:solidFill>
                  <a:srgbClr val="FFFFFF"/>
                </a:solidFill>
                <a:latin typeface="Arial"/>
              </a:rPr>
              <a:t>En el escenario base, la zona gris se mantiene o crece — no se resuelve sola.</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2" name="TextBox 21"/>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73152" cy="685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65760"/>
            <a:ext cx="1371600" cy="1371600"/>
          </a:xfrm>
          <a:prstGeom prst="rect">
            <a:avLst/>
          </a:prstGeom>
          <a:noFill/>
        </p:spPr>
        <p:txBody>
          <a:bodyPr wrap="square">
            <a:spAutoFit/>
          </a:bodyPr>
          <a:lstStyle/>
          <a:p>
            <a:pPr algn="l"/>
            <a:r>
              <a:rPr sz="10000" b="1" i="0">
                <a:solidFill>
                  <a:srgbClr val="B8952A"/>
                </a:solidFill>
                <a:latin typeface="Arial"/>
              </a:rPr>
              <a:t>“</a:t>
            </a:r>
          </a:p>
        </p:txBody>
      </p:sp>
      <p:sp>
        <p:nvSpPr>
          <p:cNvPr id="5" name="TextBox 4"/>
          <p:cNvSpPr txBox="1"/>
          <p:nvPr/>
        </p:nvSpPr>
        <p:spPr>
          <a:xfrm>
            <a:off x="457200" y="1188720"/>
            <a:ext cx="8229600" cy="502920"/>
          </a:xfrm>
          <a:prstGeom prst="rect">
            <a:avLst/>
          </a:prstGeom>
          <a:noFill/>
        </p:spPr>
        <p:txBody>
          <a:bodyPr wrap="square">
            <a:spAutoFit/>
          </a:bodyPr>
          <a:lstStyle/>
          <a:p>
            <a:pPr algn="ctr"/>
            <a:r>
              <a:rPr sz="1800" b="1" i="1">
                <a:solidFill>
                  <a:srgbClr val="FFFFFF"/>
                </a:solidFill>
                <a:latin typeface="Arial"/>
              </a:rPr>
              <a:t>Ser clase media en Buenos Aires no es una condicion estable</a:t>
            </a:r>
          </a:p>
        </p:txBody>
      </p:sp>
      <p:sp>
        <p:nvSpPr>
          <p:cNvPr id="6" name="TextBox 5"/>
          <p:cNvSpPr txBox="1"/>
          <p:nvPr/>
        </p:nvSpPr>
        <p:spPr>
          <a:xfrm>
            <a:off x="457200" y="1691640"/>
            <a:ext cx="8229600" cy="502920"/>
          </a:xfrm>
          <a:prstGeom prst="rect">
            <a:avLst/>
          </a:prstGeom>
          <a:noFill/>
        </p:spPr>
        <p:txBody>
          <a:bodyPr wrap="square">
            <a:spAutoFit/>
          </a:bodyPr>
          <a:lstStyle/>
          <a:p>
            <a:pPr algn="ctr"/>
            <a:r>
              <a:rPr sz="1800" b="1" i="1">
                <a:solidFill>
                  <a:srgbClr val="B8952A"/>
                </a:solidFill>
                <a:latin typeface="Arial"/>
              </a:rPr>
              <a:t>— es una conquista que hay que renovar cada mes contra la inflación.</a:t>
            </a:r>
          </a:p>
        </p:txBody>
      </p:sp>
      <p:sp>
        <p:nvSpPr>
          <p:cNvPr id="7" name="TextBox 6"/>
          <p:cNvSpPr txBox="1"/>
          <p:nvPr/>
        </p:nvSpPr>
        <p:spPr>
          <a:xfrm>
            <a:off x="457200" y="2377440"/>
            <a:ext cx="8229600" cy="457200"/>
          </a:xfrm>
          <a:prstGeom prst="rect">
            <a:avLst/>
          </a:prstGeom>
          <a:noFill/>
        </p:spPr>
        <p:txBody>
          <a:bodyPr wrap="square">
            <a:spAutoFit/>
          </a:bodyPr>
          <a:lstStyle/>
          <a:p>
            <a:pPr algn="ctr"/>
            <a:r>
              <a:rPr sz="1600" b="0" i="1">
                <a:solidFill>
                  <a:srgbClr val="FFFFFF"/>
                </a:solidFill>
                <a:latin typeface="Arial"/>
              </a:rPr>
              <a:t>El problema no es el umbral:</a:t>
            </a:r>
          </a:p>
        </p:txBody>
      </p:sp>
      <p:sp>
        <p:nvSpPr>
          <p:cNvPr id="8" name="TextBox 7"/>
          <p:cNvSpPr txBox="1"/>
          <p:nvPr/>
        </p:nvSpPr>
        <p:spPr>
          <a:xfrm>
            <a:off x="457200" y="2834640"/>
            <a:ext cx="8229600" cy="457200"/>
          </a:xfrm>
          <a:prstGeom prst="rect">
            <a:avLst/>
          </a:prstGeom>
          <a:noFill/>
        </p:spPr>
        <p:txBody>
          <a:bodyPr wrap="square">
            <a:spAutoFit/>
          </a:bodyPr>
          <a:lstStyle/>
          <a:p>
            <a:pPr algn="ctr"/>
            <a:r>
              <a:rPr sz="1600" b="0" i="1">
                <a:solidFill>
                  <a:srgbClr val="FFFFFF"/>
                </a:solidFill>
                <a:latin typeface="Arial"/>
              </a:rPr>
              <a:t>es que para millones de hogares, ese umbral se aleja más rápido</a:t>
            </a:r>
          </a:p>
        </p:txBody>
      </p:sp>
      <p:sp>
        <p:nvSpPr>
          <p:cNvPr id="9" name="TextBox 8"/>
          <p:cNvSpPr txBox="1"/>
          <p:nvPr/>
        </p:nvSpPr>
        <p:spPr>
          <a:xfrm>
            <a:off x="457200" y="3291840"/>
            <a:ext cx="8229600" cy="457200"/>
          </a:xfrm>
          <a:prstGeom prst="rect">
            <a:avLst/>
          </a:prstGeom>
          <a:noFill/>
        </p:spPr>
        <p:txBody>
          <a:bodyPr wrap="square">
            <a:spAutoFit/>
          </a:bodyPr>
          <a:lstStyle/>
          <a:p>
            <a:pPr algn="ctr"/>
            <a:r>
              <a:rPr sz="1600" b="1" i="1">
                <a:solidFill>
                  <a:srgbClr val="5B91CC"/>
                </a:solidFill>
                <a:latin typeface="Arial"/>
              </a:rPr>
              <a:t>de lo que sus ingresos los acercan.</a:t>
            </a:r>
          </a:p>
        </p:txBody>
      </p:sp>
      <p:sp>
        <p:nvSpPr>
          <p:cNvPr id="10" name="Rectangle 9"/>
          <p:cNvSpPr/>
          <p:nvPr/>
        </p:nvSpPr>
        <p:spPr>
          <a:xfrm>
            <a:off x="3200400" y="3931920"/>
            <a:ext cx="274320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4069080"/>
            <a:ext cx="8229600" cy="502920"/>
          </a:xfrm>
          <a:prstGeom prst="rect">
            <a:avLst/>
          </a:prstGeom>
          <a:noFill/>
        </p:spPr>
        <p:txBody>
          <a:bodyPr wrap="square">
            <a:spAutoFit/>
          </a:bodyPr>
          <a:lstStyle/>
          <a:p>
            <a:pPr algn="ctr"/>
            <a:r>
              <a:rPr sz="1500" b="1" i="0">
                <a:solidFill>
                  <a:srgbClr val="B8952A"/>
                </a:solidFill>
                <a:latin typeface="Arial"/>
              </a:rPr>
              <a:t>Agop Karagoz — Director, Kartal Consulting</a:t>
            </a:r>
          </a:p>
        </p:txBody>
      </p:sp>
      <p:sp>
        <p:nvSpPr>
          <p:cNvPr id="12" name="Rectangle 11"/>
          <p:cNvSpPr/>
          <p:nvPr/>
        </p:nvSpPr>
        <p:spPr>
          <a:xfrm>
            <a:off x="2743200" y="4846320"/>
            <a:ext cx="365760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4983480"/>
            <a:ext cx="8229600" cy="365760"/>
          </a:xfrm>
          <a:prstGeom prst="rect">
            <a:avLst/>
          </a:prstGeom>
          <a:noFill/>
        </p:spPr>
        <p:txBody>
          <a:bodyPr wrap="square">
            <a:spAutoFit/>
          </a:bodyPr>
          <a:lstStyle/>
          <a:p>
            <a:pPr algn="ctr"/>
            <a:r>
              <a:rPr sz="1200" b="0" i="0">
                <a:solidFill>
                  <a:srgbClr val="5B91CC"/>
                </a:solidFill>
                <a:latin typeface="Arial"/>
              </a:rPr>
              <a:t>Informe completo, PDF y PPTX:</a:t>
            </a:r>
          </a:p>
        </p:txBody>
      </p:sp>
      <p:sp>
        <p:nvSpPr>
          <p:cNvPr id="14" name="TextBox 13"/>
          <p:cNvSpPr txBox="1"/>
          <p:nvPr/>
        </p:nvSpPr>
        <p:spPr>
          <a:xfrm>
            <a:off x="457200" y="5349240"/>
            <a:ext cx="8229600" cy="411480"/>
          </a:xfrm>
          <a:prstGeom prst="rect">
            <a:avLst/>
          </a:prstGeom>
          <a:noFill/>
        </p:spPr>
        <p:txBody>
          <a:bodyPr wrap="square">
            <a:spAutoFit/>
          </a:bodyPr>
          <a:lstStyle/>
          <a:p>
            <a:pPr algn="ctr"/>
            <a:r>
              <a:rPr sz="1300" b="1" i="0">
                <a:solidFill>
                  <a:srgbClr val="FFFFFF"/>
                </a:solidFill>
                <a:latin typeface="Arial"/>
              </a:rPr>
              <a:t>kartal.com.ar/informes/clase_media_caba_2026.php</a:t>
            </a:r>
          </a:p>
        </p:txBody>
      </p:sp>
      <p:pic>
        <p:nvPicPr>
          <p:cNvPr id="15" name="Picture 14" descr="Kartal_Logo_trans.png"/>
          <p:cNvPicPr>
            <a:picLocks noChangeAspect="1"/>
          </p:cNvPicPr>
          <p:nvPr/>
        </p:nvPicPr>
        <p:blipFill>
          <a:blip r:embed="rId2"/>
          <a:stretch>
            <a:fillRect/>
          </a:stretch>
        </p:blipFill>
        <p:spPr>
          <a:xfrm>
            <a:off x="7589520" y="6035040"/>
            <a:ext cx="1371600" cy="594360"/>
          </a:xfrm>
          <a:prstGeom prst="rect">
            <a:avLst/>
          </a:prstGeom>
        </p:spPr>
      </p:pic>
      <p:sp>
        <p:nvSpPr>
          <p:cNvPr id="16" name="TextBox 15"/>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420624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371600"/>
            <a:ext cx="3657600" cy="2286000"/>
          </a:xfrm>
          <a:prstGeom prst="rect">
            <a:avLst/>
          </a:prstGeom>
          <a:noFill/>
        </p:spPr>
        <p:txBody>
          <a:bodyPr wrap="square">
            <a:spAutoFit/>
          </a:bodyPr>
          <a:lstStyle/>
          <a:p>
            <a:pPr algn="ctr"/>
            <a:r>
              <a:rPr sz="2200" b="1" i="0">
                <a:solidFill>
                  <a:srgbClr val="FFFFFF"/>
                </a:solidFill>
                <a:latin typeface="Arial Black"/>
              </a:rPr>
              <a:t>¿Cuánto hay que ganar para ser clase media en CABA?</a:t>
            </a:r>
          </a:p>
        </p:txBody>
      </p:sp>
      <p:sp>
        <p:nvSpPr>
          <p:cNvPr id="5" name="TextBox 4"/>
          <p:cNvSpPr txBox="1"/>
          <p:nvPr/>
        </p:nvSpPr>
        <p:spPr>
          <a:xfrm>
            <a:off x="457200" y="3840480"/>
            <a:ext cx="3291840" cy="1645920"/>
          </a:xfrm>
          <a:prstGeom prst="rect">
            <a:avLst/>
          </a:prstGeom>
          <a:noFill/>
        </p:spPr>
        <p:txBody>
          <a:bodyPr wrap="square">
            <a:spAutoFit/>
          </a:bodyPr>
          <a:lstStyle/>
          <a:p>
            <a:pPr algn="ctr"/>
            <a:r>
              <a:rPr sz="1400" b="0" i="0">
                <a:solidFill>
                  <a:srgbClr val="5B91CC"/>
                </a:solidFill>
                <a:latin typeface="Arial"/>
              </a:rPr>
              <a:t>Hogar tipo
4 integrantes
Junio 2026
Idecba</a:t>
            </a:r>
          </a:p>
        </p:txBody>
      </p:sp>
      <p:sp>
        <p:nvSpPr>
          <p:cNvPr id="6" name="TextBox 5"/>
          <p:cNvSpPr txBox="1"/>
          <p:nvPr/>
        </p:nvSpPr>
        <p:spPr>
          <a:xfrm>
            <a:off x="4297680" y="1280160"/>
            <a:ext cx="4572000" cy="2011680"/>
          </a:xfrm>
          <a:prstGeom prst="rect">
            <a:avLst/>
          </a:prstGeom>
          <a:noFill/>
        </p:spPr>
        <p:txBody>
          <a:bodyPr wrap="square">
            <a:spAutoFit/>
          </a:bodyPr>
          <a:lstStyle/>
          <a:p>
            <a:pPr algn="ctr"/>
            <a:r>
              <a:rPr sz="5600" b="1" i="0">
                <a:solidFill>
                  <a:srgbClr val="1E4D96"/>
                </a:solidFill>
                <a:latin typeface="Arial Black"/>
              </a:rPr>
              <a:t>$2.493.587</a:t>
            </a:r>
          </a:p>
        </p:txBody>
      </p:sp>
      <p:sp>
        <p:nvSpPr>
          <p:cNvPr id="7" name="TextBox 6"/>
          <p:cNvSpPr txBox="1"/>
          <p:nvPr/>
        </p:nvSpPr>
        <p:spPr>
          <a:xfrm>
            <a:off x="4297680" y="3246120"/>
            <a:ext cx="4572000" cy="502920"/>
          </a:xfrm>
          <a:prstGeom prst="rect">
            <a:avLst/>
          </a:prstGeom>
          <a:noFill/>
        </p:spPr>
        <p:txBody>
          <a:bodyPr wrap="square">
            <a:spAutoFit/>
          </a:bodyPr>
          <a:lstStyle/>
          <a:p>
            <a:pPr algn="ctr"/>
            <a:r>
              <a:rPr sz="2200" b="1" i="0">
                <a:solidFill>
                  <a:srgbClr val="17253D"/>
                </a:solidFill>
                <a:latin typeface="Arial"/>
              </a:rPr>
              <a:t>por mes</a:t>
            </a:r>
          </a:p>
        </p:txBody>
      </p:sp>
      <p:sp>
        <p:nvSpPr>
          <p:cNvPr id="8" name="Rectangle 7"/>
          <p:cNvSpPr/>
          <p:nvPr/>
        </p:nvSpPr>
        <p:spPr>
          <a:xfrm>
            <a:off x="5029200" y="3840480"/>
            <a:ext cx="2926080" cy="228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297680" y="3977639"/>
            <a:ext cx="4572000" cy="914400"/>
          </a:xfrm>
          <a:prstGeom prst="rect">
            <a:avLst/>
          </a:prstGeom>
          <a:noFill/>
        </p:spPr>
        <p:txBody>
          <a:bodyPr wrap="square">
            <a:spAutoFit/>
          </a:bodyPr>
          <a:lstStyle/>
          <a:p>
            <a:pPr algn="ctr"/>
            <a:r>
              <a:rPr sz="1500" b="0" i="0">
                <a:solidFill>
                  <a:srgbClr val="17253D"/>
                </a:solidFill>
                <a:latin typeface="Arial"/>
              </a:rPr>
              <a:t>Para la mayoria de los hogares
portenios, eso esta lejos.</a:t>
            </a:r>
          </a:p>
        </p:txBody>
      </p:sp>
      <p:pic>
        <p:nvPicPr>
          <p:cNvPr id="10" name="Picture 9"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11" name="TextBox 10"/>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
        <p:nvSpPr>
          <p:cNvPr id="12" name="TextBox 11"/>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274320"/>
            <a:ext cx="8595360" cy="640080"/>
          </a:xfrm>
          <a:prstGeom prst="rect">
            <a:avLst/>
          </a:prstGeom>
          <a:noFill/>
        </p:spPr>
        <p:txBody>
          <a:bodyPr wrap="square">
            <a:spAutoFit/>
          </a:bodyPr>
          <a:lstStyle/>
          <a:p>
            <a:pPr algn="ctr"/>
            <a:r>
              <a:rPr sz="3000" b="1" i="0">
                <a:solidFill>
                  <a:srgbClr val="FFFFFF"/>
                </a:solidFill>
                <a:latin typeface="Arial Black"/>
              </a:rPr>
              <a:t>LOS 6 ESTRATOS DE CABA</a:t>
            </a:r>
          </a:p>
        </p:txBody>
      </p:sp>
      <p:sp>
        <p:nvSpPr>
          <p:cNvPr id="4" name="TextBox 3"/>
          <p:cNvSpPr txBox="1"/>
          <p:nvPr/>
        </p:nvSpPr>
        <p:spPr>
          <a:xfrm>
            <a:off x="274320" y="914400"/>
            <a:ext cx="8595360" cy="365760"/>
          </a:xfrm>
          <a:prstGeom prst="rect">
            <a:avLst/>
          </a:prstGeom>
          <a:noFill/>
        </p:spPr>
        <p:txBody>
          <a:bodyPr wrap="square">
            <a:spAutoFit/>
          </a:bodyPr>
          <a:lstStyle/>
          <a:p>
            <a:pPr algn="ctr"/>
            <a:r>
              <a:rPr sz="1400" b="0" i="0">
                <a:solidFill>
                  <a:srgbClr val="5B91CC"/>
                </a:solidFill>
                <a:latin typeface="Arial"/>
              </a:rPr>
              <a:t>Hogar 4 personas  ·  Junio 2026  ·  Idecba</a:t>
            </a:r>
          </a:p>
        </p:txBody>
      </p:sp>
      <p:sp>
        <p:nvSpPr>
          <p:cNvPr id="5" name="Rectangle 4"/>
          <p:cNvSpPr/>
          <p:nvPr/>
        </p:nvSpPr>
        <p:spPr>
          <a:xfrm>
            <a:off x="274320" y="1417320"/>
            <a:ext cx="228600" cy="658368"/>
          </a:xfrm>
          <a:prstGeom prst="rect">
            <a:avLst/>
          </a:prstGeom>
          <a:solidFill>
            <a:srgbClr val="8B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94360" y="1490472"/>
            <a:ext cx="2926080" cy="502920"/>
          </a:xfrm>
          <a:prstGeom prst="rect">
            <a:avLst/>
          </a:prstGeom>
          <a:noFill/>
        </p:spPr>
        <p:txBody>
          <a:bodyPr wrap="square">
            <a:spAutoFit/>
          </a:bodyPr>
          <a:lstStyle/>
          <a:p>
            <a:pPr algn="l"/>
            <a:r>
              <a:rPr sz="1200" b="1" i="0">
                <a:solidFill>
                  <a:srgbClr val="FFFFFF"/>
                </a:solidFill>
                <a:latin typeface="Arial"/>
              </a:rPr>
              <a:t>INDIGENCIA</a:t>
            </a:r>
          </a:p>
        </p:txBody>
      </p:sp>
      <p:sp>
        <p:nvSpPr>
          <p:cNvPr id="7" name="TextBox 6"/>
          <p:cNvSpPr txBox="1"/>
          <p:nvPr/>
        </p:nvSpPr>
        <p:spPr>
          <a:xfrm>
            <a:off x="3657600" y="1490472"/>
            <a:ext cx="3840480" cy="502920"/>
          </a:xfrm>
          <a:prstGeom prst="rect">
            <a:avLst/>
          </a:prstGeom>
          <a:noFill/>
        </p:spPr>
        <p:txBody>
          <a:bodyPr wrap="square">
            <a:spAutoFit/>
          </a:bodyPr>
          <a:lstStyle/>
          <a:p>
            <a:pPr algn="l"/>
            <a:r>
              <a:rPr sz="1200" b="0" i="0">
                <a:solidFill>
                  <a:srgbClr val="5B91CC"/>
                </a:solidFill>
                <a:latin typeface="Arial"/>
              </a:rPr>
              <a:t>hasta $858.407</a:t>
            </a:r>
          </a:p>
        </p:txBody>
      </p:sp>
      <p:sp>
        <p:nvSpPr>
          <p:cNvPr id="8" name="Rectangle 7"/>
          <p:cNvSpPr/>
          <p:nvPr/>
        </p:nvSpPr>
        <p:spPr>
          <a:xfrm>
            <a:off x="7635240" y="1527048"/>
            <a:ext cx="1234440" cy="38404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653527" y="1545336"/>
            <a:ext cx="1197864" cy="347472"/>
          </a:xfrm>
          <a:prstGeom prst="rect">
            <a:avLst/>
          </a:prstGeom>
          <a:noFill/>
        </p:spPr>
        <p:txBody>
          <a:bodyPr wrap="square">
            <a:spAutoFit/>
          </a:bodyPr>
          <a:lstStyle/>
          <a:p>
            <a:pPr algn="ctr"/>
            <a:r>
              <a:rPr sz="1000" b="1" i="0">
                <a:solidFill>
                  <a:srgbClr val="FFFFFF"/>
                </a:solidFill>
                <a:latin typeface="Arial"/>
              </a:rPr>
              <a:t>CBA</a:t>
            </a:r>
          </a:p>
        </p:txBody>
      </p:sp>
      <p:sp>
        <p:nvSpPr>
          <p:cNvPr id="10" name="Rectangle 9"/>
          <p:cNvSpPr/>
          <p:nvPr/>
        </p:nvSpPr>
        <p:spPr>
          <a:xfrm>
            <a:off x="274320" y="2212848"/>
            <a:ext cx="228600" cy="65836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94360" y="2286000"/>
            <a:ext cx="2926080" cy="502920"/>
          </a:xfrm>
          <a:prstGeom prst="rect">
            <a:avLst/>
          </a:prstGeom>
          <a:noFill/>
        </p:spPr>
        <p:txBody>
          <a:bodyPr wrap="square">
            <a:spAutoFit/>
          </a:bodyPr>
          <a:lstStyle/>
          <a:p>
            <a:pPr algn="l"/>
            <a:r>
              <a:rPr sz="1200" b="1" i="0">
                <a:solidFill>
                  <a:srgbClr val="FFFFFF"/>
                </a:solidFill>
                <a:latin typeface="Arial"/>
              </a:rPr>
              <a:t>POBREZA</a:t>
            </a:r>
          </a:p>
        </p:txBody>
      </p:sp>
      <p:sp>
        <p:nvSpPr>
          <p:cNvPr id="12" name="TextBox 11"/>
          <p:cNvSpPr txBox="1"/>
          <p:nvPr/>
        </p:nvSpPr>
        <p:spPr>
          <a:xfrm>
            <a:off x="3657600" y="2286000"/>
            <a:ext cx="3840480" cy="502920"/>
          </a:xfrm>
          <a:prstGeom prst="rect">
            <a:avLst/>
          </a:prstGeom>
          <a:noFill/>
        </p:spPr>
        <p:txBody>
          <a:bodyPr wrap="square">
            <a:spAutoFit/>
          </a:bodyPr>
          <a:lstStyle/>
          <a:p>
            <a:pPr algn="l"/>
            <a:r>
              <a:rPr sz="1200" b="0" i="0">
                <a:solidFill>
                  <a:srgbClr val="5B91CC"/>
                </a:solidFill>
                <a:latin typeface="Arial"/>
              </a:rPr>
              <a:t>$858.407 – $1.577.314</a:t>
            </a:r>
          </a:p>
        </p:txBody>
      </p:sp>
      <p:sp>
        <p:nvSpPr>
          <p:cNvPr id="13" name="Rectangle 12"/>
          <p:cNvSpPr/>
          <p:nvPr/>
        </p:nvSpPr>
        <p:spPr>
          <a:xfrm>
            <a:off x="7635240" y="2322576"/>
            <a:ext cx="1234440" cy="38404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653527" y="2340864"/>
            <a:ext cx="1197864" cy="347472"/>
          </a:xfrm>
          <a:prstGeom prst="rect">
            <a:avLst/>
          </a:prstGeom>
          <a:noFill/>
        </p:spPr>
        <p:txBody>
          <a:bodyPr wrap="square">
            <a:spAutoFit/>
          </a:bodyPr>
          <a:lstStyle/>
          <a:p>
            <a:pPr algn="ctr"/>
            <a:r>
              <a:rPr sz="1000" b="1" i="0">
                <a:solidFill>
                  <a:srgbClr val="FFFFFF"/>
                </a:solidFill>
                <a:latin typeface="Arial"/>
              </a:rPr>
              <a:t>CBT</a:t>
            </a:r>
          </a:p>
        </p:txBody>
      </p:sp>
      <p:sp>
        <p:nvSpPr>
          <p:cNvPr id="15" name="Rectangle 14"/>
          <p:cNvSpPr/>
          <p:nvPr/>
        </p:nvSpPr>
        <p:spPr>
          <a:xfrm>
            <a:off x="274320" y="3008376"/>
            <a:ext cx="228600" cy="658368"/>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94360" y="3081528"/>
            <a:ext cx="2926080" cy="502920"/>
          </a:xfrm>
          <a:prstGeom prst="rect">
            <a:avLst/>
          </a:prstGeom>
          <a:noFill/>
        </p:spPr>
        <p:txBody>
          <a:bodyPr wrap="square">
            <a:spAutoFit/>
          </a:bodyPr>
          <a:lstStyle/>
          <a:p>
            <a:pPr algn="l"/>
            <a:r>
              <a:rPr sz="1200" b="1" i="0">
                <a:solidFill>
                  <a:srgbClr val="FFFFFF"/>
                </a:solidFill>
                <a:latin typeface="Arial"/>
              </a:rPr>
              <a:t>NO POBRES VULNERABLES</a:t>
            </a:r>
          </a:p>
        </p:txBody>
      </p:sp>
      <p:sp>
        <p:nvSpPr>
          <p:cNvPr id="17" name="TextBox 16"/>
          <p:cNvSpPr txBox="1"/>
          <p:nvPr/>
        </p:nvSpPr>
        <p:spPr>
          <a:xfrm>
            <a:off x="3657600" y="3081528"/>
            <a:ext cx="3840480" cy="502920"/>
          </a:xfrm>
          <a:prstGeom prst="rect">
            <a:avLst/>
          </a:prstGeom>
          <a:noFill/>
        </p:spPr>
        <p:txBody>
          <a:bodyPr wrap="square">
            <a:spAutoFit/>
          </a:bodyPr>
          <a:lstStyle/>
          <a:p>
            <a:pPr algn="l"/>
            <a:r>
              <a:rPr sz="1200" b="0" i="0">
                <a:solidFill>
                  <a:srgbClr val="5B91CC"/>
                </a:solidFill>
                <a:latin typeface="Arial"/>
              </a:rPr>
              <a:t>$1.577.314 – $1.994.870</a:t>
            </a:r>
          </a:p>
        </p:txBody>
      </p:sp>
      <p:sp>
        <p:nvSpPr>
          <p:cNvPr id="18" name="Rectangle 17"/>
          <p:cNvSpPr/>
          <p:nvPr/>
        </p:nvSpPr>
        <p:spPr>
          <a:xfrm>
            <a:off x="7635240" y="3118104"/>
            <a:ext cx="1234440" cy="384048"/>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653527" y="3136392"/>
            <a:ext cx="1197864" cy="347472"/>
          </a:xfrm>
          <a:prstGeom prst="rect">
            <a:avLst/>
          </a:prstGeom>
          <a:noFill/>
        </p:spPr>
        <p:txBody>
          <a:bodyPr wrap="square">
            <a:spAutoFit/>
          </a:bodyPr>
          <a:lstStyle/>
          <a:p>
            <a:pPr algn="ctr"/>
            <a:r>
              <a:rPr sz="1000" b="1" i="0">
                <a:solidFill>
                  <a:srgbClr val="FFFFFF"/>
                </a:solidFill>
                <a:latin typeface="Arial"/>
              </a:rPr>
              <a:t>zona gris</a:t>
            </a:r>
          </a:p>
        </p:txBody>
      </p:sp>
      <p:sp>
        <p:nvSpPr>
          <p:cNvPr id="20" name="Rectangle 19"/>
          <p:cNvSpPr/>
          <p:nvPr/>
        </p:nvSpPr>
        <p:spPr>
          <a:xfrm>
            <a:off x="274320" y="3803904"/>
            <a:ext cx="228600" cy="65836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94360" y="3877056"/>
            <a:ext cx="2926080" cy="502920"/>
          </a:xfrm>
          <a:prstGeom prst="rect">
            <a:avLst/>
          </a:prstGeom>
          <a:noFill/>
        </p:spPr>
        <p:txBody>
          <a:bodyPr wrap="square">
            <a:spAutoFit/>
          </a:bodyPr>
          <a:lstStyle/>
          <a:p>
            <a:pPr algn="l"/>
            <a:r>
              <a:rPr sz="1200" b="1" i="0">
                <a:solidFill>
                  <a:srgbClr val="FFFFFF"/>
                </a:solidFill>
                <a:latin typeface="Arial"/>
              </a:rPr>
              <a:t>SECTOR MEDIO FRAGIL</a:t>
            </a:r>
          </a:p>
        </p:txBody>
      </p:sp>
      <p:sp>
        <p:nvSpPr>
          <p:cNvPr id="22" name="TextBox 21"/>
          <p:cNvSpPr txBox="1"/>
          <p:nvPr/>
        </p:nvSpPr>
        <p:spPr>
          <a:xfrm>
            <a:off x="3657600" y="3877056"/>
            <a:ext cx="3840480" cy="502920"/>
          </a:xfrm>
          <a:prstGeom prst="rect">
            <a:avLst/>
          </a:prstGeom>
          <a:noFill/>
        </p:spPr>
        <p:txBody>
          <a:bodyPr wrap="square">
            <a:spAutoFit/>
          </a:bodyPr>
          <a:lstStyle/>
          <a:p>
            <a:pPr algn="l"/>
            <a:r>
              <a:rPr sz="1200" b="0" i="0">
                <a:solidFill>
                  <a:srgbClr val="5B91CC"/>
                </a:solidFill>
                <a:latin typeface="Arial"/>
              </a:rPr>
              <a:t>$1.994.870 – $2.493.587</a:t>
            </a:r>
          </a:p>
        </p:txBody>
      </p:sp>
      <p:sp>
        <p:nvSpPr>
          <p:cNvPr id="23" name="Rectangle 22"/>
          <p:cNvSpPr/>
          <p:nvPr/>
        </p:nvSpPr>
        <p:spPr>
          <a:xfrm>
            <a:off x="7635240" y="3913632"/>
            <a:ext cx="1234440" cy="384048"/>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653527" y="3931920"/>
            <a:ext cx="1197864" cy="347472"/>
          </a:xfrm>
          <a:prstGeom prst="rect">
            <a:avLst/>
          </a:prstGeom>
          <a:noFill/>
        </p:spPr>
        <p:txBody>
          <a:bodyPr wrap="square">
            <a:spAutoFit/>
          </a:bodyPr>
          <a:lstStyle/>
          <a:p>
            <a:pPr algn="ctr"/>
            <a:r>
              <a:rPr sz="1000" b="1" i="0">
                <a:solidFill>
                  <a:srgbClr val="FFFFFF"/>
                </a:solidFill>
                <a:latin typeface="Arial"/>
              </a:rPr>
              <a:t>zona gris</a:t>
            </a:r>
          </a:p>
        </p:txBody>
      </p:sp>
      <p:sp>
        <p:nvSpPr>
          <p:cNvPr id="25" name="Rectangle 24"/>
          <p:cNvSpPr/>
          <p:nvPr/>
        </p:nvSpPr>
        <p:spPr>
          <a:xfrm>
            <a:off x="274320" y="4599432"/>
            <a:ext cx="228600" cy="658368"/>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94360" y="4672584"/>
            <a:ext cx="2926080" cy="502920"/>
          </a:xfrm>
          <a:prstGeom prst="rect">
            <a:avLst/>
          </a:prstGeom>
          <a:noFill/>
        </p:spPr>
        <p:txBody>
          <a:bodyPr wrap="square">
            <a:spAutoFit/>
          </a:bodyPr>
          <a:lstStyle/>
          <a:p>
            <a:pPr algn="l"/>
            <a:r>
              <a:rPr sz="1200" b="1" i="0">
                <a:solidFill>
                  <a:srgbClr val="FFFFFF"/>
                </a:solidFill>
                <a:latin typeface="Arial"/>
              </a:rPr>
              <a:t>CLASE MEDIA</a:t>
            </a:r>
          </a:p>
        </p:txBody>
      </p:sp>
      <p:sp>
        <p:nvSpPr>
          <p:cNvPr id="27" name="TextBox 26"/>
          <p:cNvSpPr txBox="1"/>
          <p:nvPr/>
        </p:nvSpPr>
        <p:spPr>
          <a:xfrm>
            <a:off x="3657600" y="4672584"/>
            <a:ext cx="3840480" cy="502920"/>
          </a:xfrm>
          <a:prstGeom prst="rect">
            <a:avLst/>
          </a:prstGeom>
          <a:noFill/>
        </p:spPr>
        <p:txBody>
          <a:bodyPr wrap="square">
            <a:spAutoFit/>
          </a:bodyPr>
          <a:lstStyle/>
          <a:p>
            <a:pPr algn="l"/>
            <a:r>
              <a:rPr sz="1200" b="0" i="0">
                <a:solidFill>
                  <a:srgbClr val="5B91CC"/>
                </a:solidFill>
                <a:latin typeface="Arial"/>
              </a:rPr>
              <a:t>$2.493.587 – $7.979.479</a:t>
            </a:r>
          </a:p>
        </p:txBody>
      </p:sp>
      <p:sp>
        <p:nvSpPr>
          <p:cNvPr id="28" name="Rectangle 27"/>
          <p:cNvSpPr/>
          <p:nvPr/>
        </p:nvSpPr>
        <p:spPr>
          <a:xfrm>
            <a:off x="274320" y="5394959"/>
            <a:ext cx="228600" cy="658368"/>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94360" y="5468112"/>
            <a:ext cx="2926080" cy="502920"/>
          </a:xfrm>
          <a:prstGeom prst="rect">
            <a:avLst/>
          </a:prstGeom>
          <a:noFill/>
        </p:spPr>
        <p:txBody>
          <a:bodyPr wrap="square">
            <a:spAutoFit/>
          </a:bodyPr>
          <a:lstStyle/>
          <a:p>
            <a:pPr algn="l"/>
            <a:r>
              <a:rPr sz="1200" b="1" i="0">
                <a:solidFill>
                  <a:srgbClr val="FFFFFF"/>
                </a:solidFill>
                <a:latin typeface="Arial"/>
              </a:rPr>
              <a:t>SECTORES ACOMODADOS</a:t>
            </a:r>
          </a:p>
        </p:txBody>
      </p:sp>
      <p:sp>
        <p:nvSpPr>
          <p:cNvPr id="30" name="TextBox 29"/>
          <p:cNvSpPr txBox="1"/>
          <p:nvPr/>
        </p:nvSpPr>
        <p:spPr>
          <a:xfrm>
            <a:off x="3657600" y="5468112"/>
            <a:ext cx="3840480" cy="502920"/>
          </a:xfrm>
          <a:prstGeom prst="rect">
            <a:avLst/>
          </a:prstGeom>
          <a:noFill/>
        </p:spPr>
        <p:txBody>
          <a:bodyPr wrap="square">
            <a:spAutoFit/>
          </a:bodyPr>
          <a:lstStyle/>
          <a:p>
            <a:pPr algn="l"/>
            <a:r>
              <a:rPr sz="1200" b="0" i="0">
                <a:solidFill>
                  <a:srgbClr val="5B91CC"/>
                </a:solidFill>
                <a:latin typeface="Arial"/>
              </a:rPr>
              <a:t>mas de $7.979.479</a:t>
            </a:r>
          </a:p>
        </p:txBody>
      </p:sp>
      <p:pic>
        <p:nvPicPr>
          <p:cNvPr id="31" name="Picture 30"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32" name="TextBox 31"/>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9601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64592"/>
            <a:ext cx="8595360" cy="621792"/>
          </a:xfrm>
          <a:prstGeom prst="rect">
            <a:avLst/>
          </a:prstGeom>
          <a:noFill/>
        </p:spPr>
        <p:txBody>
          <a:bodyPr wrap="square">
            <a:spAutoFit/>
          </a:bodyPr>
          <a:lstStyle/>
          <a:p>
            <a:pPr algn="ctr"/>
            <a:r>
              <a:rPr sz="2800" b="1" i="0">
                <a:solidFill>
                  <a:srgbClr val="FFFFFF"/>
                </a:solidFill>
                <a:latin typeface="Arial Black"/>
              </a:rPr>
              <a:t>LA ZONA GRIS QUE NADIE NOMBRA</a:t>
            </a:r>
          </a:p>
        </p:txBody>
      </p:sp>
      <p:sp>
        <p:nvSpPr>
          <p:cNvPr id="5" name="Rectangle 4"/>
          <p:cNvSpPr/>
          <p:nvPr/>
        </p:nvSpPr>
        <p:spPr>
          <a:xfrm>
            <a:off x="274320" y="1097280"/>
            <a:ext cx="3657600" cy="201168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74320" y="1143000"/>
            <a:ext cx="3657600" cy="457200"/>
          </a:xfrm>
          <a:prstGeom prst="rect">
            <a:avLst/>
          </a:prstGeom>
          <a:noFill/>
        </p:spPr>
        <p:txBody>
          <a:bodyPr wrap="square">
            <a:spAutoFit/>
          </a:bodyPr>
          <a:lstStyle/>
          <a:p>
            <a:pPr algn="ctr"/>
            <a:r>
              <a:rPr sz="1200" b="1" i="0">
                <a:solidFill>
                  <a:srgbClr val="FFFFFF"/>
                </a:solidFill>
                <a:latin typeface="Arial"/>
              </a:rPr>
              <a:t>LINEA DE POBREZA</a:t>
            </a:r>
          </a:p>
        </p:txBody>
      </p:sp>
      <p:sp>
        <p:nvSpPr>
          <p:cNvPr id="7" name="TextBox 6"/>
          <p:cNvSpPr txBox="1"/>
          <p:nvPr/>
        </p:nvSpPr>
        <p:spPr>
          <a:xfrm>
            <a:off x="274320" y="1600200"/>
            <a:ext cx="3657600" cy="1005840"/>
          </a:xfrm>
          <a:prstGeom prst="rect">
            <a:avLst/>
          </a:prstGeom>
          <a:noFill/>
        </p:spPr>
        <p:txBody>
          <a:bodyPr wrap="square">
            <a:spAutoFit/>
          </a:bodyPr>
          <a:lstStyle/>
          <a:p>
            <a:pPr algn="ctr"/>
            <a:r>
              <a:rPr sz="4000" b="1" i="0">
                <a:solidFill>
                  <a:srgbClr val="FFFFFF"/>
                </a:solidFill>
                <a:latin typeface="Arial Black"/>
              </a:rPr>
              <a:t>$1.577.314</a:t>
            </a:r>
          </a:p>
        </p:txBody>
      </p:sp>
      <p:sp>
        <p:nvSpPr>
          <p:cNvPr id="8" name="TextBox 7"/>
          <p:cNvSpPr txBox="1"/>
          <p:nvPr/>
        </p:nvSpPr>
        <p:spPr>
          <a:xfrm>
            <a:off x="274320" y="2606040"/>
            <a:ext cx="3657600" cy="365760"/>
          </a:xfrm>
          <a:prstGeom prst="rect">
            <a:avLst/>
          </a:prstGeom>
          <a:noFill/>
        </p:spPr>
        <p:txBody>
          <a:bodyPr wrap="square">
            <a:spAutoFit/>
          </a:bodyPr>
          <a:lstStyle/>
          <a:p>
            <a:pPr algn="ctr"/>
            <a:r>
              <a:rPr sz="1200" b="0" i="0">
                <a:solidFill>
                  <a:srgbClr val="FFCCCC"/>
                </a:solidFill>
                <a:latin typeface="Arial"/>
              </a:rPr>
              <a:t>CBT — hogar 4 personas</a:t>
            </a:r>
          </a:p>
        </p:txBody>
      </p:sp>
      <p:sp>
        <p:nvSpPr>
          <p:cNvPr id="9" name="TextBox 8"/>
          <p:cNvSpPr txBox="1"/>
          <p:nvPr/>
        </p:nvSpPr>
        <p:spPr>
          <a:xfrm>
            <a:off x="4023360" y="1645920"/>
            <a:ext cx="1097280" cy="1188720"/>
          </a:xfrm>
          <a:prstGeom prst="rect">
            <a:avLst/>
          </a:prstGeom>
          <a:noFill/>
        </p:spPr>
        <p:txBody>
          <a:bodyPr wrap="square">
            <a:spAutoFit/>
          </a:bodyPr>
          <a:lstStyle/>
          <a:p>
            <a:pPr algn="ctr"/>
            <a:r>
              <a:rPr sz="1200" b="1" i="0">
                <a:solidFill>
                  <a:srgbClr val="1E4D96"/>
                </a:solidFill>
                <a:latin typeface="Arial"/>
              </a:rPr>
              <a:t>$916.273
de diferencia</a:t>
            </a:r>
          </a:p>
        </p:txBody>
      </p:sp>
      <p:sp>
        <p:nvSpPr>
          <p:cNvPr id="10" name="Rectangle 9"/>
          <p:cNvSpPr/>
          <p:nvPr/>
        </p:nvSpPr>
        <p:spPr>
          <a:xfrm>
            <a:off x="4160520" y="2286000"/>
            <a:ext cx="822960" cy="457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212080" y="1097280"/>
            <a:ext cx="3657600" cy="201168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212080" y="1143000"/>
            <a:ext cx="3657600" cy="457200"/>
          </a:xfrm>
          <a:prstGeom prst="rect">
            <a:avLst/>
          </a:prstGeom>
          <a:noFill/>
        </p:spPr>
        <p:txBody>
          <a:bodyPr wrap="square">
            <a:spAutoFit/>
          </a:bodyPr>
          <a:lstStyle/>
          <a:p>
            <a:pPr algn="ctr"/>
            <a:r>
              <a:rPr sz="1200" b="1" i="0">
                <a:solidFill>
                  <a:srgbClr val="FFFFFF"/>
                </a:solidFill>
                <a:latin typeface="Arial"/>
              </a:rPr>
              <a:t>PISO CLASE MEDIA</a:t>
            </a:r>
          </a:p>
        </p:txBody>
      </p:sp>
      <p:sp>
        <p:nvSpPr>
          <p:cNvPr id="13" name="TextBox 12"/>
          <p:cNvSpPr txBox="1"/>
          <p:nvPr/>
        </p:nvSpPr>
        <p:spPr>
          <a:xfrm>
            <a:off x="5212080" y="1600200"/>
            <a:ext cx="3657600" cy="1005840"/>
          </a:xfrm>
          <a:prstGeom prst="rect">
            <a:avLst/>
          </a:prstGeom>
          <a:noFill/>
        </p:spPr>
        <p:txBody>
          <a:bodyPr wrap="square">
            <a:spAutoFit/>
          </a:bodyPr>
          <a:lstStyle/>
          <a:p>
            <a:pPr algn="ctr"/>
            <a:r>
              <a:rPr sz="4000" b="1" i="0">
                <a:solidFill>
                  <a:srgbClr val="FFFFFF"/>
                </a:solidFill>
                <a:latin typeface="Arial Black"/>
              </a:rPr>
              <a:t>$2.493.587</a:t>
            </a:r>
          </a:p>
        </p:txBody>
      </p:sp>
      <p:sp>
        <p:nvSpPr>
          <p:cNvPr id="14" name="TextBox 13"/>
          <p:cNvSpPr txBox="1"/>
          <p:nvPr/>
        </p:nvSpPr>
        <p:spPr>
          <a:xfrm>
            <a:off x="5212080" y="2606040"/>
            <a:ext cx="3657600" cy="365760"/>
          </a:xfrm>
          <a:prstGeom prst="rect">
            <a:avLst/>
          </a:prstGeom>
          <a:noFill/>
        </p:spPr>
        <p:txBody>
          <a:bodyPr wrap="square">
            <a:spAutoFit/>
          </a:bodyPr>
          <a:lstStyle/>
          <a:p>
            <a:pPr algn="ctr"/>
            <a:r>
              <a:rPr sz="1200" b="0" i="0">
                <a:solidFill>
                  <a:srgbClr val="CCDDFF"/>
                </a:solidFill>
                <a:latin typeface="Arial"/>
              </a:rPr>
              <a:t>hogar 4 personas — Idecba</a:t>
            </a:r>
          </a:p>
        </p:txBody>
      </p:sp>
      <p:sp>
        <p:nvSpPr>
          <p:cNvPr id="15" name="Rectangle 14"/>
          <p:cNvSpPr/>
          <p:nvPr/>
        </p:nvSpPr>
        <p:spPr>
          <a:xfrm>
            <a:off x="274320" y="3246120"/>
            <a:ext cx="8595360" cy="137160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65760" y="3310128"/>
            <a:ext cx="8412480" cy="457200"/>
          </a:xfrm>
          <a:prstGeom prst="rect">
            <a:avLst/>
          </a:prstGeom>
          <a:noFill/>
        </p:spPr>
        <p:txBody>
          <a:bodyPr wrap="square">
            <a:spAutoFit/>
          </a:bodyPr>
          <a:lstStyle/>
          <a:p>
            <a:pPr algn="ctr"/>
            <a:r>
              <a:rPr sz="1400" b="1" i="0">
                <a:solidFill>
                  <a:srgbClr val="FFFFFF"/>
                </a:solidFill>
                <a:latin typeface="Arial"/>
              </a:rPr>
              <a:t>ZONA GRIS — 2 estratos en equilibrio precario</a:t>
            </a:r>
          </a:p>
        </p:txBody>
      </p:sp>
      <p:sp>
        <p:nvSpPr>
          <p:cNvPr id="17" name="TextBox 16"/>
          <p:cNvSpPr txBox="1"/>
          <p:nvPr/>
        </p:nvSpPr>
        <p:spPr>
          <a:xfrm>
            <a:off x="365760" y="3767328"/>
            <a:ext cx="8412480" cy="502920"/>
          </a:xfrm>
          <a:prstGeom prst="rect">
            <a:avLst/>
          </a:prstGeom>
          <a:noFill/>
        </p:spPr>
        <p:txBody>
          <a:bodyPr wrap="square">
            <a:spAutoFit/>
          </a:bodyPr>
          <a:lstStyle/>
          <a:p>
            <a:pPr algn="ctr"/>
            <a:r>
              <a:rPr sz="1200" b="0" i="0">
                <a:solidFill>
                  <a:srgbClr val="FFFFFF"/>
                </a:solidFill>
                <a:latin typeface="Arial"/>
              </a:rPr>
              <a:t>No pobres vulnerables  ($1.577.314 – $1.994.870)     +     Sector medio fragil  ($1.994.870 – $2.493.587)</a:t>
            </a:r>
          </a:p>
        </p:txBody>
      </p:sp>
      <p:sp>
        <p:nvSpPr>
          <p:cNvPr id="18" name="TextBox 17"/>
          <p:cNvSpPr txBox="1"/>
          <p:nvPr/>
        </p:nvSpPr>
        <p:spPr>
          <a:xfrm>
            <a:off x="365760" y="4297680"/>
            <a:ext cx="8412480" cy="411480"/>
          </a:xfrm>
          <a:prstGeom prst="rect">
            <a:avLst/>
          </a:prstGeom>
          <a:noFill/>
        </p:spPr>
        <p:txBody>
          <a:bodyPr wrap="square">
            <a:spAutoFit/>
          </a:bodyPr>
          <a:lstStyle/>
          <a:p>
            <a:pPr algn="ctr"/>
            <a:r>
              <a:rPr sz="1200" b="1" i="0">
                <a:solidFill>
                  <a:srgbClr val="FFF0CC"/>
                </a:solidFill>
                <a:latin typeface="Arial"/>
              </a:rPr>
              <a:t>Tecnicamente no pobres. Estructuralmente inestables. Un shock los empuja hacia abajo.</a:t>
            </a:r>
          </a:p>
        </p:txBody>
      </p:sp>
      <p:pic>
        <p:nvPicPr>
          <p:cNvPr id="19" name="Picture 18"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0" name="TextBox 19"/>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
        <p:nvSpPr>
          <p:cNvPr id="21" name="TextBox 20"/>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9601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594360"/>
          </a:xfrm>
          <a:prstGeom prst="rect">
            <a:avLst/>
          </a:prstGeom>
          <a:noFill/>
        </p:spPr>
        <p:txBody>
          <a:bodyPr wrap="square">
            <a:spAutoFit/>
          </a:bodyPr>
          <a:lstStyle/>
          <a:p>
            <a:pPr algn="ctr"/>
            <a:r>
              <a:rPr sz="2400" b="1" i="0">
                <a:solidFill>
                  <a:srgbClr val="FFFFFF"/>
                </a:solidFill>
                <a:latin typeface="Arial Black"/>
              </a:rPr>
              <a:t>LA PIRAMIDE COMPLETA: CUANTO SEPARA CADA ESTRATO</a:t>
            </a:r>
          </a:p>
        </p:txBody>
      </p:sp>
      <p:pic>
        <p:nvPicPr>
          <p:cNvPr id="5" name="Picture 4" descr="clase_media_caba_2026_estratos.png"/>
          <p:cNvPicPr>
            <a:picLocks noChangeAspect="1"/>
          </p:cNvPicPr>
          <p:nvPr/>
        </p:nvPicPr>
        <p:blipFill>
          <a:blip r:embed="rId2"/>
          <a:stretch>
            <a:fillRect/>
          </a:stretch>
        </p:blipFill>
        <p:spPr>
          <a:xfrm>
            <a:off x="365760" y="1051560"/>
            <a:ext cx="8412480" cy="5166360"/>
          </a:xfrm>
          <a:prstGeom prst="rect">
            <a:avLst/>
          </a:prstGeom>
        </p:spPr>
      </p:pic>
      <p:pic>
        <p:nvPicPr>
          <p:cNvPr id="6" name="Picture 5" descr="Kartal_Logo_trans.png"/>
          <p:cNvPicPr>
            <a:picLocks noChangeAspect="1"/>
          </p:cNvPicPr>
          <p:nvPr/>
        </p:nvPicPr>
        <p:blipFill>
          <a:blip r:embed="rId3"/>
          <a:stretch>
            <a:fillRect/>
          </a:stretch>
        </p:blipFill>
        <p:spPr>
          <a:xfrm>
            <a:off x="7772400" y="118872"/>
            <a:ext cx="1188720" cy="502920"/>
          </a:xfrm>
          <a:prstGeom prst="rect">
            <a:avLst/>
          </a:prstGeom>
        </p:spPr>
      </p:pic>
      <p:sp>
        <p:nvSpPr>
          <p:cNvPr id="7" name="TextBox 6"/>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
        <p:nvSpPr>
          <p:cNvPr id="8" name="TextBox 7"/>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274320"/>
            <a:ext cx="8595360" cy="685800"/>
          </a:xfrm>
          <a:prstGeom prst="rect">
            <a:avLst/>
          </a:prstGeom>
          <a:noFill/>
        </p:spPr>
        <p:txBody>
          <a:bodyPr wrap="square">
            <a:spAutoFit/>
          </a:bodyPr>
          <a:lstStyle/>
          <a:p>
            <a:pPr algn="ctr"/>
            <a:r>
              <a:rPr sz="3200" b="1" i="0">
                <a:solidFill>
                  <a:srgbClr val="FFFFFF"/>
                </a:solidFill>
                <a:latin typeface="Arial Black"/>
              </a:rPr>
              <a:t>TRES CANASTAS, TRES PISOS</a:t>
            </a:r>
          </a:p>
        </p:txBody>
      </p:sp>
      <p:sp>
        <p:nvSpPr>
          <p:cNvPr id="4" name="TextBox 3"/>
          <p:cNvSpPr txBox="1"/>
          <p:nvPr/>
        </p:nvSpPr>
        <p:spPr>
          <a:xfrm>
            <a:off x="274320" y="960120"/>
            <a:ext cx="8595360" cy="411480"/>
          </a:xfrm>
          <a:prstGeom prst="rect">
            <a:avLst/>
          </a:prstGeom>
          <a:noFill/>
        </p:spPr>
        <p:txBody>
          <a:bodyPr wrap="square">
            <a:spAutoFit/>
          </a:bodyPr>
          <a:lstStyle/>
          <a:p>
            <a:pPr algn="ctr"/>
            <a:r>
              <a:rPr sz="1500" b="0" i="0">
                <a:solidFill>
                  <a:srgbClr val="5B91CC"/>
                </a:solidFill>
                <a:latin typeface="Arial"/>
              </a:rPr>
              <a:t>Los montos que definen donde empieza cada nivel  ·  Junio 2026</a:t>
            </a:r>
          </a:p>
        </p:txBody>
      </p:sp>
      <p:sp>
        <p:nvSpPr>
          <p:cNvPr id="5" name="Rectangle 4"/>
          <p:cNvSpPr/>
          <p:nvPr/>
        </p:nvSpPr>
        <p:spPr>
          <a:xfrm>
            <a:off x="365760" y="1508760"/>
            <a:ext cx="2651760" cy="502920"/>
          </a:xfrm>
          <a:prstGeom prst="rect">
            <a:avLst/>
          </a:prstGeom>
          <a:solidFill>
            <a:srgbClr val="8B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1536192"/>
            <a:ext cx="2651760" cy="448056"/>
          </a:xfrm>
          <a:prstGeom prst="rect">
            <a:avLst/>
          </a:prstGeom>
          <a:noFill/>
        </p:spPr>
        <p:txBody>
          <a:bodyPr wrap="square">
            <a:spAutoFit/>
          </a:bodyPr>
          <a:lstStyle/>
          <a:p>
            <a:pPr algn="ctr"/>
            <a:r>
              <a:rPr sz="1800" b="1" i="0">
                <a:solidFill>
                  <a:srgbClr val="FFFFFF"/>
                </a:solidFill>
                <a:latin typeface="Arial Black"/>
              </a:rPr>
              <a:t>CBA</a:t>
            </a:r>
          </a:p>
        </p:txBody>
      </p:sp>
      <p:sp>
        <p:nvSpPr>
          <p:cNvPr id="7" name="TextBox 6"/>
          <p:cNvSpPr txBox="1"/>
          <p:nvPr/>
        </p:nvSpPr>
        <p:spPr>
          <a:xfrm>
            <a:off x="365760" y="2103120"/>
            <a:ext cx="2651760" cy="1188720"/>
          </a:xfrm>
          <a:prstGeom prst="rect">
            <a:avLst/>
          </a:prstGeom>
          <a:noFill/>
        </p:spPr>
        <p:txBody>
          <a:bodyPr wrap="square">
            <a:spAutoFit/>
          </a:bodyPr>
          <a:lstStyle/>
          <a:p>
            <a:pPr algn="ctr"/>
            <a:r>
              <a:rPr sz="3200" b="1" i="0">
                <a:solidFill>
                  <a:srgbClr val="B8952A"/>
                </a:solidFill>
                <a:latin typeface="Arial Black"/>
              </a:rPr>
              <a:t>$858.407</a:t>
            </a:r>
          </a:p>
        </p:txBody>
      </p:sp>
      <p:sp>
        <p:nvSpPr>
          <p:cNvPr id="8" name="Rectangle 7"/>
          <p:cNvSpPr/>
          <p:nvPr/>
        </p:nvSpPr>
        <p:spPr>
          <a:xfrm>
            <a:off x="731520" y="3337560"/>
            <a:ext cx="1920240" cy="22860"/>
          </a:xfrm>
          <a:prstGeom prst="rect">
            <a:avLst/>
          </a:prstGeom>
          <a:solidFill>
            <a:srgbClr val="8B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3474720"/>
            <a:ext cx="2468880" cy="1371600"/>
          </a:xfrm>
          <a:prstGeom prst="rect">
            <a:avLst/>
          </a:prstGeom>
          <a:noFill/>
        </p:spPr>
        <p:txBody>
          <a:bodyPr wrap="square">
            <a:spAutoFit/>
          </a:bodyPr>
          <a:lstStyle/>
          <a:p>
            <a:pPr algn="ctr"/>
            <a:r>
              <a:rPr sz="1200" b="0" i="0">
                <a:solidFill>
                  <a:srgbClr val="FFFFFF"/>
                </a:solidFill>
                <a:latin typeface="Arial"/>
              </a:rPr>
              <a:t>Canasta Basica Alimentaria
Linea de indigencia
Solo alimentos minimos</a:t>
            </a:r>
          </a:p>
        </p:txBody>
      </p:sp>
      <p:sp>
        <p:nvSpPr>
          <p:cNvPr id="10" name="Rectangle 9"/>
          <p:cNvSpPr/>
          <p:nvPr/>
        </p:nvSpPr>
        <p:spPr>
          <a:xfrm>
            <a:off x="3246120" y="1508760"/>
            <a:ext cx="2651760" cy="5029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246120" y="1536192"/>
            <a:ext cx="2651760" cy="448056"/>
          </a:xfrm>
          <a:prstGeom prst="rect">
            <a:avLst/>
          </a:prstGeom>
          <a:noFill/>
        </p:spPr>
        <p:txBody>
          <a:bodyPr wrap="square">
            <a:spAutoFit/>
          </a:bodyPr>
          <a:lstStyle/>
          <a:p>
            <a:pPr algn="ctr"/>
            <a:r>
              <a:rPr sz="1800" b="1" i="0">
                <a:solidFill>
                  <a:srgbClr val="FFFFFF"/>
                </a:solidFill>
                <a:latin typeface="Arial Black"/>
              </a:rPr>
              <a:t>CBT</a:t>
            </a:r>
          </a:p>
        </p:txBody>
      </p:sp>
      <p:sp>
        <p:nvSpPr>
          <p:cNvPr id="12" name="TextBox 11"/>
          <p:cNvSpPr txBox="1"/>
          <p:nvPr/>
        </p:nvSpPr>
        <p:spPr>
          <a:xfrm>
            <a:off x="3246120" y="2103120"/>
            <a:ext cx="2651760" cy="1188720"/>
          </a:xfrm>
          <a:prstGeom prst="rect">
            <a:avLst/>
          </a:prstGeom>
          <a:noFill/>
        </p:spPr>
        <p:txBody>
          <a:bodyPr wrap="square">
            <a:spAutoFit/>
          </a:bodyPr>
          <a:lstStyle/>
          <a:p>
            <a:pPr algn="ctr"/>
            <a:r>
              <a:rPr sz="3200" b="1" i="0">
                <a:solidFill>
                  <a:srgbClr val="B8952A"/>
                </a:solidFill>
                <a:latin typeface="Arial Black"/>
              </a:rPr>
              <a:t>$1.577.314</a:t>
            </a:r>
          </a:p>
        </p:txBody>
      </p:sp>
      <p:sp>
        <p:nvSpPr>
          <p:cNvPr id="13" name="Rectangle 12"/>
          <p:cNvSpPr/>
          <p:nvPr/>
        </p:nvSpPr>
        <p:spPr>
          <a:xfrm>
            <a:off x="3611879" y="3337560"/>
            <a:ext cx="1920240" cy="2286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337560" y="3474720"/>
            <a:ext cx="2468880" cy="1371600"/>
          </a:xfrm>
          <a:prstGeom prst="rect">
            <a:avLst/>
          </a:prstGeom>
          <a:noFill/>
        </p:spPr>
        <p:txBody>
          <a:bodyPr wrap="square">
            <a:spAutoFit/>
          </a:bodyPr>
          <a:lstStyle/>
          <a:p>
            <a:pPr algn="ctr"/>
            <a:r>
              <a:rPr sz="1200" b="0" i="0">
                <a:solidFill>
                  <a:srgbClr val="FFFFFF"/>
                </a:solidFill>
                <a:latin typeface="Arial"/>
              </a:rPr>
              <a:t>Canasta Basica Total
Linea de pobreza
Alim. + bienes basicos</a:t>
            </a:r>
          </a:p>
        </p:txBody>
      </p:sp>
      <p:sp>
        <p:nvSpPr>
          <p:cNvPr id="15" name="Rectangle 14"/>
          <p:cNvSpPr/>
          <p:nvPr/>
        </p:nvSpPr>
        <p:spPr>
          <a:xfrm>
            <a:off x="6126480" y="1508760"/>
            <a:ext cx="2651760" cy="50292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126480" y="1536192"/>
            <a:ext cx="2651760" cy="448056"/>
          </a:xfrm>
          <a:prstGeom prst="rect">
            <a:avLst/>
          </a:prstGeom>
          <a:noFill/>
        </p:spPr>
        <p:txBody>
          <a:bodyPr wrap="square">
            <a:spAutoFit/>
          </a:bodyPr>
          <a:lstStyle/>
          <a:p>
            <a:pPr algn="ctr"/>
            <a:r>
              <a:rPr sz="1800" b="1" i="0">
                <a:solidFill>
                  <a:srgbClr val="FFFFFF"/>
                </a:solidFill>
                <a:latin typeface="Arial Black"/>
              </a:rPr>
              <a:t>CTS</a:t>
            </a:r>
          </a:p>
        </p:txBody>
      </p:sp>
      <p:sp>
        <p:nvSpPr>
          <p:cNvPr id="17" name="TextBox 16"/>
          <p:cNvSpPr txBox="1"/>
          <p:nvPr/>
        </p:nvSpPr>
        <p:spPr>
          <a:xfrm>
            <a:off x="6126480" y="2103120"/>
            <a:ext cx="2651760" cy="1188720"/>
          </a:xfrm>
          <a:prstGeom prst="rect">
            <a:avLst/>
          </a:prstGeom>
          <a:noFill/>
        </p:spPr>
        <p:txBody>
          <a:bodyPr wrap="square">
            <a:spAutoFit/>
          </a:bodyPr>
          <a:lstStyle/>
          <a:p>
            <a:pPr algn="ctr"/>
            <a:r>
              <a:rPr sz="3200" b="1" i="0">
                <a:solidFill>
                  <a:srgbClr val="B8952A"/>
                </a:solidFill>
                <a:latin typeface="Arial Black"/>
              </a:rPr>
              <a:t>$1.994.870</a:t>
            </a:r>
          </a:p>
        </p:txBody>
      </p:sp>
      <p:sp>
        <p:nvSpPr>
          <p:cNvPr id="18" name="Rectangle 17"/>
          <p:cNvSpPr/>
          <p:nvPr/>
        </p:nvSpPr>
        <p:spPr>
          <a:xfrm>
            <a:off x="6492240" y="3337560"/>
            <a:ext cx="192024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217920" y="3474720"/>
            <a:ext cx="2468880" cy="1371600"/>
          </a:xfrm>
          <a:prstGeom prst="rect">
            <a:avLst/>
          </a:prstGeom>
          <a:noFill/>
        </p:spPr>
        <p:txBody>
          <a:bodyPr wrap="square">
            <a:spAutoFit/>
          </a:bodyPr>
          <a:lstStyle/>
          <a:p>
            <a:pPr algn="ctr"/>
            <a:r>
              <a:rPr sz="1200" b="0" i="0">
                <a:solidFill>
                  <a:srgbClr val="FFFFFF"/>
                </a:solidFill>
                <a:latin typeface="Arial"/>
              </a:rPr>
              <a:t>Canasta Total del Sistema
Piso no pobres vulnerables
Servicios + calidad</a:t>
            </a:r>
          </a:p>
        </p:txBody>
      </p:sp>
      <p:sp>
        <p:nvSpPr>
          <p:cNvPr id="20" name="Rectangle 19"/>
          <p:cNvSpPr/>
          <p:nvPr/>
        </p:nvSpPr>
        <p:spPr>
          <a:xfrm>
            <a:off x="365760" y="4983480"/>
            <a:ext cx="8412480" cy="50292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11480" y="5010912"/>
            <a:ext cx="8321040" cy="448056"/>
          </a:xfrm>
          <a:prstGeom prst="rect">
            <a:avLst/>
          </a:prstGeom>
          <a:noFill/>
        </p:spPr>
        <p:txBody>
          <a:bodyPr wrap="square">
            <a:spAutoFit/>
          </a:bodyPr>
          <a:lstStyle/>
          <a:p>
            <a:pPr algn="ctr"/>
            <a:r>
              <a:rPr sz="1300" b="1" i="0">
                <a:solidFill>
                  <a:srgbClr val="17253D"/>
                </a:solidFill>
                <a:latin typeface="Arial"/>
              </a:rPr>
              <a:t>La clase media empieza recien en $2.493.587 — 2,9 veces la linea de pobreza.</a:t>
            </a:r>
          </a:p>
        </p:txBody>
      </p:sp>
      <p:pic>
        <p:nvPicPr>
          <p:cNvPr id="22" name="Picture 21"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3" name="TextBox 22"/>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9601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64592"/>
            <a:ext cx="8595360" cy="621792"/>
          </a:xfrm>
          <a:prstGeom prst="rect">
            <a:avLst/>
          </a:prstGeom>
          <a:noFill/>
        </p:spPr>
        <p:txBody>
          <a:bodyPr wrap="square">
            <a:spAutoFit/>
          </a:bodyPr>
          <a:lstStyle/>
          <a:p>
            <a:pPr algn="ctr"/>
            <a:r>
              <a:rPr sz="2400" b="1" i="0">
                <a:solidFill>
                  <a:srgbClr val="FFFFFF"/>
                </a:solidFill>
                <a:latin typeface="Arial Black"/>
              </a:rPr>
              <a:t>LA INFLACION QUE MUEVE LOS UMBRALES CADA MES</a:t>
            </a:r>
          </a:p>
        </p:txBody>
      </p:sp>
      <p:pic>
        <p:nvPicPr>
          <p:cNvPr id="5" name="Picture 4" descr="clase_media_caba_2026_inflacion.png"/>
          <p:cNvPicPr>
            <a:picLocks noChangeAspect="1"/>
          </p:cNvPicPr>
          <p:nvPr/>
        </p:nvPicPr>
        <p:blipFill>
          <a:blip r:embed="rId2"/>
          <a:stretch>
            <a:fillRect/>
          </a:stretch>
        </p:blipFill>
        <p:spPr>
          <a:xfrm>
            <a:off x="1097280" y="1097280"/>
            <a:ext cx="6949440" cy="4480560"/>
          </a:xfrm>
          <a:prstGeom prst="rect">
            <a:avLst/>
          </a:prstGeom>
        </p:spPr>
      </p:pic>
      <p:sp>
        <p:nvSpPr>
          <p:cNvPr id="6" name="TextBox 5"/>
          <p:cNvSpPr txBox="1"/>
          <p:nvPr/>
        </p:nvSpPr>
        <p:spPr>
          <a:xfrm>
            <a:off x="274320" y="5623560"/>
            <a:ext cx="8595360" cy="411480"/>
          </a:xfrm>
          <a:prstGeom prst="rect">
            <a:avLst/>
          </a:prstGeom>
          <a:noFill/>
        </p:spPr>
        <p:txBody>
          <a:bodyPr wrap="square">
            <a:spAutoFit/>
          </a:bodyPr>
          <a:lstStyle/>
          <a:p>
            <a:pPr algn="ctr"/>
            <a:r>
              <a:rPr sz="1300" b="1" i="0">
                <a:solidFill>
                  <a:srgbClr val="17253D"/>
                </a:solidFill>
                <a:latin typeface="Arial"/>
              </a:rPr>
              <a:t>IPCBA junio 2026: +1,8% mensual  ·  +32,6% interanual  ·  +16% acumulado 2026</a:t>
            </a:r>
          </a:p>
        </p:txBody>
      </p:sp>
      <p:pic>
        <p:nvPicPr>
          <p:cNvPr id="7" name="Picture 6" descr="Kartal_Logo_trans.png"/>
          <p:cNvPicPr>
            <a:picLocks noChangeAspect="1"/>
          </p:cNvPicPr>
          <p:nvPr/>
        </p:nvPicPr>
        <p:blipFill>
          <a:blip r:embed="rId3"/>
          <a:stretch>
            <a:fillRect/>
          </a:stretch>
        </p:blipFill>
        <p:spPr>
          <a:xfrm>
            <a:off x="7772400" y="118872"/>
            <a:ext cx="1188720" cy="502920"/>
          </a:xfrm>
          <a:prstGeom prst="rect">
            <a:avLst/>
          </a:prstGeom>
        </p:spPr>
      </p:pic>
      <p:sp>
        <p:nvSpPr>
          <p:cNvPr id="8" name="TextBox 7"/>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
        <p:nvSpPr>
          <p:cNvPr id="9" name="TextBox 8"/>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274320"/>
            <a:ext cx="8595360" cy="685800"/>
          </a:xfrm>
          <a:prstGeom prst="rect">
            <a:avLst/>
          </a:prstGeom>
          <a:noFill/>
        </p:spPr>
        <p:txBody>
          <a:bodyPr wrap="square">
            <a:spAutoFit/>
          </a:bodyPr>
          <a:lstStyle/>
          <a:p>
            <a:pPr algn="ctr"/>
            <a:r>
              <a:rPr sz="3000" b="1" i="0">
                <a:solidFill>
                  <a:srgbClr val="FFFFFF"/>
                </a:solidFill>
                <a:latin typeface="Arial Black"/>
              </a:rPr>
              <a:t>LOS COSTOS FIJOS SUBEN MAS RAPIDO</a:t>
            </a:r>
          </a:p>
        </p:txBody>
      </p:sp>
      <p:sp>
        <p:nvSpPr>
          <p:cNvPr id="4" name="Rectangle 3"/>
          <p:cNvSpPr/>
          <p:nvPr/>
        </p:nvSpPr>
        <p:spPr>
          <a:xfrm>
            <a:off x="320040" y="1188720"/>
            <a:ext cx="1920240" cy="45720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20040" y="1216152"/>
            <a:ext cx="1920240" cy="402336"/>
          </a:xfrm>
          <a:prstGeom prst="rect">
            <a:avLst/>
          </a:prstGeom>
          <a:noFill/>
        </p:spPr>
        <p:txBody>
          <a:bodyPr wrap="square">
            <a:spAutoFit/>
          </a:bodyPr>
          <a:lstStyle/>
          <a:p>
            <a:pPr algn="ctr"/>
            <a:r>
              <a:rPr sz="1200" b="1" i="0">
                <a:solidFill>
                  <a:srgbClr val="FFFFFF"/>
                </a:solidFill>
                <a:latin typeface="Arial"/>
              </a:rPr>
              <a:t>ALIMENTOS</a:t>
            </a:r>
          </a:p>
        </p:txBody>
      </p:sp>
      <p:sp>
        <p:nvSpPr>
          <p:cNvPr id="6" name="TextBox 5"/>
          <p:cNvSpPr txBox="1"/>
          <p:nvPr/>
        </p:nvSpPr>
        <p:spPr>
          <a:xfrm>
            <a:off x="320040" y="1783080"/>
            <a:ext cx="1920240" cy="1463040"/>
          </a:xfrm>
          <a:prstGeom prst="rect">
            <a:avLst/>
          </a:prstGeom>
          <a:noFill/>
        </p:spPr>
        <p:txBody>
          <a:bodyPr wrap="square">
            <a:spAutoFit/>
          </a:bodyPr>
          <a:lstStyle/>
          <a:p>
            <a:pPr algn="ctr"/>
            <a:r>
              <a:rPr sz="4800" b="1" i="0">
                <a:solidFill>
                  <a:srgbClr val="B8952A"/>
                </a:solidFill>
                <a:latin typeface="Arial Black"/>
              </a:rPr>
              <a:t>+1,6%</a:t>
            </a:r>
          </a:p>
        </p:txBody>
      </p:sp>
      <p:sp>
        <p:nvSpPr>
          <p:cNvPr id="7" name="TextBox 6"/>
          <p:cNvSpPr txBox="1"/>
          <p:nvPr/>
        </p:nvSpPr>
        <p:spPr>
          <a:xfrm>
            <a:off x="320040" y="3200400"/>
            <a:ext cx="1920240" cy="548640"/>
          </a:xfrm>
          <a:prstGeom prst="rect">
            <a:avLst/>
          </a:prstGeom>
          <a:noFill/>
        </p:spPr>
        <p:txBody>
          <a:bodyPr wrap="square">
            <a:spAutoFit/>
          </a:bodyPr>
          <a:lstStyle/>
          <a:p>
            <a:pPr algn="ctr"/>
            <a:r>
              <a:rPr sz="1100" b="0" i="0">
                <a:solidFill>
                  <a:srgbClr val="5B91CC"/>
                </a:solidFill>
                <a:latin typeface="Arial"/>
              </a:rPr>
              <a:t>variacion
mensual</a:t>
            </a:r>
          </a:p>
        </p:txBody>
      </p:sp>
      <p:sp>
        <p:nvSpPr>
          <p:cNvPr id="8" name="Rectangle 7"/>
          <p:cNvSpPr/>
          <p:nvPr/>
        </p:nvSpPr>
        <p:spPr>
          <a:xfrm>
            <a:off x="594359" y="3794760"/>
            <a:ext cx="137160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11479" y="3931920"/>
            <a:ext cx="1737360" cy="731520"/>
          </a:xfrm>
          <a:prstGeom prst="rect">
            <a:avLst/>
          </a:prstGeom>
          <a:noFill/>
        </p:spPr>
        <p:txBody>
          <a:bodyPr wrap="square">
            <a:spAutoFit/>
          </a:bodyPr>
          <a:lstStyle/>
          <a:p>
            <a:pPr algn="ctr"/>
            <a:r>
              <a:rPr sz="1100" b="0" i="0">
                <a:solidFill>
                  <a:srgbClr val="FFFFFF"/>
                </a:solidFill>
                <a:latin typeface="Arial"/>
              </a:rPr>
              <a:t>por debajo
del promedio</a:t>
            </a:r>
          </a:p>
        </p:txBody>
      </p:sp>
      <p:sp>
        <p:nvSpPr>
          <p:cNvPr id="10" name="Rectangle 9"/>
          <p:cNvSpPr/>
          <p:nvPr/>
        </p:nvSpPr>
        <p:spPr>
          <a:xfrm>
            <a:off x="2468880" y="1188720"/>
            <a:ext cx="1920240" cy="45720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2468880" y="1216152"/>
            <a:ext cx="1920240" cy="402336"/>
          </a:xfrm>
          <a:prstGeom prst="rect">
            <a:avLst/>
          </a:prstGeom>
          <a:noFill/>
        </p:spPr>
        <p:txBody>
          <a:bodyPr wrap="square">
            <a:spAutoFit/>
          </a:bodyPr>
          <a:lstStyle/>
          <a:p>
            <a:pPr algn="ctr"/>
            <a:r>
              <a:rPr sz="1200" b="1" i="0">
                <a:solidFill>
                  <a:srgbClr val="FFFFFF"/>
                </a:solidFill>
                <a:latin typeface="Arial"/>
              </a:rPr>
              <a:t>IPCBA GRAL.</a:t>
            </a:r>
          </a:p>
        </p:txBody>
      </p:sp>
      <p:sp>
        <p:nvSpPr>
          <p:cNvPr id="12" name="TextBox 11"/>
          <p:cNvSpPr txBox="1"/>
          <p:nvPr/>
        </p:nvSpPr>
        <p:spPr>
          <a:xfrm>
            <a:off x="2468880" y="1783080"/>
            <a:ext cx="1920240" cy="1463040"/>
          </a:xfrm>
          <a:prstGeom prst="rect">
            <a:avLst/>
          </a:prstGeom>
          <a:noFill/>
        </p:spPr>
        <p:txBody>
          <a:bodyPr wrap="square">
            <a:spAutoFit/>
          </a:bodyPr>
          <a:lstStyle/>
          <a:p>
            <a:pPr algn="ctr"/>
            <a:r>
              <a:rPr sz="4800" b="1" i="0">
                <a:solidFill>
                  <a:srgbClr val="B8952A"/>
                </a:solidFill>
                <a:latin typeface="Arial Black"/>
              </a:rPr>
              <a:t>+1,8%</a:t>
            </a:r>
          </a:p>
        </p:txBody>
      </p:sp>
      <p:sp>
        <p:nvSpPr>
          <p:cNvPr id="13" name="TextBox 12"/>
          <p:cNvSpPr txBox="1"/>
          <p:nvPr/>
        </p:nvSpPr>
        <p:spPr>
          <a:xfrm>
            <a:off x="2468880" y="3200400"/>
            <a:ext cx="1920240" cy="548640"/>
          </a:xfrm>
          <a:prstGeom prst="rect">
            <a:avLst/>
          </a:prstGeom>
          <a:noFill/>
        </p:spPr>
        <p:txBody>
          <a:bodyPr wrap="square">
            <a:spAutoFit/>
          </a:bodyPr>
          <a:lstStyle/>
          <a:p>
            <a:pPr algn="ctr"/>
            <a:r>
              <a:rPr sz="1100" b="0" i="0">
                <a:solidFill>
                  <a:srgbClr val="5B91CC"/>
                </a:solidFill>
                <a:latin typeface="Arial"/>
              </a:rPr>
              <a:t>variacion
mensual</a:t>
            </a:r>
          </a:p>
        </p:txBody>
      </p:sp>
      <p:sp>
        <p:nvSpPr>
          <p:cNvPr id="14" name="Rectangle 13"/>
          <p:cNvSpPr/>
          <p:nvPr/>
        </p:nvSpPr>
        <p:spPr>
          <a:xfrm>
            <a:off x="2743200" y="3794760"/>
            <a:ext cx="1371600" cy="2286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560320" y="3931920"/>
            <a:ext cx="1737360" cy="731520"/>
          </a:xfrm>
          <a:prstGeom prst="rect">
            <a:avLst/>
          </a:prstGeom>
          <a:noFill/>
        </p:spPr>
        <p:txBody>
          <a:bodyPr wrap="square">
            <a:spAutoFit/>
          </a:bodyPr>
          <a:lstStyle/>
          <a:p>
            <a:pPr algn="ctr"/>
            <a:r>
              <a:rPr sz="1100" b="0" i="0">
                <a:solidFill>
                  <a:srgbClr val="FFFFFF"/>
                </a:solidFill>
                <a:latin typeface="Arial"/>
              </a:rPr>
              <a:t>referencia
del mes</a:t>
            </a:r>
          </a:p>
        </p:txBody>
      </p:sp>
      <p:sp>
        <p:nvSpPr>
          <p:cNvPr id="16" name="Rectangle 15"/>
          <p:cNvSpPr/>
          <p:nvPr/>
        </p:nvSpPr>
        <p:spPr>
          <a:xfrm>
            <a:off x="4617720" y="1188720"/>
            <a:ext cx="1920240" cy="45720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617720" y="1216152"/>
            <a:ext cx="1920240" cy="402336"/>
          </a:xfrm>
          <a:prstGeom prst="rect">
            <a:avLst/>
          </a:prstGeom>
          <a:noFill/>
        </p:spPr>
        <p:txBody>
          <a:bodyPr wrap="square">
            <a:spAutoFit/>
          </a:bodyPr>
          <a:lstStyle/>
          <a:p>
            <a:pPr algn="ctr"/>
            <a:r>
              <a:rPr sz="1200" b="1" i="0">
                <a:solidFill>
                  <a:srgbClr val="FFFFFF"/>
                </a:solidFill>
                <a:latin typeface="Arial"/>
              </a:rPr>
              <a:t>TRANSPORTE</a:t>
            </a:r>
          </a:p>
        </p:txBody>
      </p:sp>
      <p:sp>
        <p:nvSpPr>
          <p:cNvPr id="18" name="TextBox 17"/>
          <p:cNvSpPr txBox="1"/>
          <p:nvPr/>
        </p:nvSpPr>
        <p:spPr>
          <a:xfrm>
            <a:off x="4617720" y="1783080"/>
            <a:ext cx="1920240" cy="1463040"/>
          </a:xfrm>
          <a:prstGeom prst="rect">
            <a:avLst/>
          </a:prstGeom>
          <a:noFill/>
        </p:spPr>
        <p:txBody>
          <a:bodyPr wrap="square">
            <a:spAutoFit/>
          </a:bodyPr>
          <a:lstStyle/>
          <a:p>
            <a:pPr algn="ctr"/>
            <a:r>
              <a:rPr sz="4800" b="1" i="0">
                <a:solidFill>
                  <a:srgbClr val="B8952A"/>
                </a:solidFill>
                <a:latin typeface="Arial Black"/>
              </a:rPr>
              <a:t>+2,1%</a:t>
            </a:r>
          </a:p>
        </p:txBody>
      </p:sp>
      <p:sp>
        <p:nvSpPr>
          <p:cNvPr id="19" name="TextBox 18"/>
          <p:cNvSpPr txBox="1"/>
          <p:nvPr/>
        </p:nvSpPr>
        <p:spPr>
          <a:xfrm>
            <a:off x="4617720" y="3200400"/>
            <a:ext cx="1920240" cy="548640"/>
          </a:xfrm>
          <a:prstGeom prst="rect">
            <a:avLst/>
          </a:prstGeom>
          <a:noFill/>
        </p:spPr>
        <p:txBody>
          <a:bodyPr wrap="square">
            <a:spAutoFit/>
          </a:bodyPr>
          <a:lstStyle/>
          <a:p>
            <a:pPr algn="ctr"/>
            <a:r>
              <a:rPr sz="1100" b="0" i="0">
                <a:solidFill>
                  <a:srgbClr val="5B91CC"/>
                </a:solidFill>
                <a:latin typeface="Arial"/>
              </a:rPr>
              <a:t>variacion
mensual</a:t>
            </a:r>
          </a:p>
        </p:txBody>
      </p:sp>
      <p:sp>
        <p:nvSpPr>
          <p:cNvPr id="20" name="Rectangle 19"/>
          <p:cNvSpPr/>
          <p:nvPr/>
        </p:nvSpPr>
        <p:spPr>
          <a:xfrm>
            <a:off x="4892040" y="3794760"/>
            <a:ext cx="1371600" cy="2286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709159" y="3931920"/>
            <a:ext cx="1737360" cy="731520"/>
          </a:xfrm>
          <a:prstGeom prst="rect">
            <a:avLst/>
          </a:prstGeom>
          <a:noFill/>
        </p:spPr>
        <p:txBody>
          <a:bodyPr wrap="square">
            <a:spAutoFit/>
          </a:bodyPr>
          <a:lstStyle/>
          <a:p>
            <a:pPr algn="ctr"/>
            <a:r>
              <a:rPr sz="1100" b="0" i="0">
                <a:solidFill>
                  <a:srgbClr val="FFFFFF"/>
                </a:solidFill>
                <a:latin typeface="Arial"/>
              </a:rPr>
              <a:t>por encima
del promedio</a:t>
            </a:r>
          </a:p>
        </p:txBody>
      </p:sp>
      <p:sp>
        <p:nvSpPr>
          <p:cNvPr id="22" name="Rectangle 21"/>
          <p:cNvSpPr/>
          <p:nvPr/>
        </p:nvSpPr>
        <p:spPr>
          <a:xfrm>
            <a:off x="6766560" y="1188720"/>
            <a:ext cx="1920240" cy="45720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66560" y="1216152"/>
            <a:ext cx="1920240" cy="402336"/>
          </a:xfrm>
          <a:prstGeom prst="rect">
            <a:avLst/>
          </a:prstGeom>
          <a:noFill/>
        </p:spPr>
        <p:txBody>
          <a:bodyPr wrap="square">
            <a:spAutoFit/>
          </a:bodyPr>
          <a:lstStyle/>
          <a:p>
            <a:pPr algn="ctr"/>
            <a:r>
              <a:rPr sz="1200" b="1" i="0">
                <a:solidFill>
                  <a:srgbClr val="FFFFFF"/>
                </a:solidFill>
                <a:latin typeface="Arial"/>
              </a:rPr>
              <a:t>VIVIENDA</a:t>
            </a:r>
          </a:p>
        </p:txBody>
      </p:sp>
      <p:sp>
        <p:nvSpPr>
          <p:cNvPr id="24" name="TextBox 23"/>
          <p:cNvSpPr txBox="1"/>
          <p:nvPr/>
        </p:nvSpPr>
        <p:spPr>
          <a:xfrm>
            <a:off x="6766560" y="1783080"/>
            <a:ext cx="1920240" cy="1463040"/>
          </a:xfrm>
          <a:prstGeom prst="rect">
            <a:avLst/>
          </a:prstGeom>
          <a:noFill/>
        </p:spPr>
        <p:txBody>
          <a:bodyPr wrap="square">
            <a:spAutoFit/>
          </a:bodyPr>
          <a:lstStyle/>
          <a:p>
            <a:pPr algn="ctr"/>
            <a:r>
              <a:rPr sz="4800" b="1" i="0">
                <a:solidFill>
                  <a:srgbClr val="B8952A"/>
                </a:solidFill>
                <a:latin typeface="Arial Black"/>
              </a:rPr>
              <a:t>+2,2%</a:t>
            </a:r>
          </a:p>
        </p:txBody>
      </p:sp>
      <p:sp>
        <p:nvSpPr>
          <p:cNvPr id="25" name="TextBox 24"/>
          <p:cNvSpPr txBox="1"/>
          <p:nvPr/>
        </p:nvSpPr>
        <p:spPr>
          <a:xfrm>
            <a:off x="6766560" y="3200400"/>
            <a:ext cx="1920240" cy="548640"/>
          </a:xfrm>
          <a:prstGeom prst="rect">
            <a:avLst/>
          </a:prstGeom>
          <a:noFill/>
        </p:spPr>
        <p:txBody>
          <a:bodyPr wrap="square">
            <a:spAutoFit/>
          </a:bodyPr>
          <a:lstStyle/>
          <a:p>
            <a:pPr algn="ctr"/>
            <a:r>
              <a:rPr sz="1100" b="0" i="0">
                <a:solidFill>
                  <a:srgbClr val="5B91CC"/>
                </a:solidFill>
                <a:latin typeface="Arial"/>
              </a:rPr>
              <a:t>variacion
mensual</a:t>
            </a:r>
          </a:p>
        </p:txBody>
      </p:sp>
      <p:sp>
        <p:nvSpPr>
          <p:cNvPr id="26" name="Rectangle 25"/>
          <p:cNvSpPr/>
          <p:nvPr/>
        </p:nvSpPr>
        <p:spPr>
          <a:xfrm>
            <a:off x="7040880" y="3794760"/>
            <a:ext cx="1371600" cy="2286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858000" y="3931920"/>
            <a:ext cx="1737360" cy="731520"/>
          </a:xfrm>
          <a:prstGeom prst="rect">
            <a:avLst/>
          </a:prstGeom>
          <a:noFill/>
        </p:spPr>
        <p:txBody>
          <a:bodyPr wrap="square">
            <a:spAutoFit/>
          </a:bodyPr>
          <a:lstStyle/>
          <a:p>
            <a:pPr algn="ctr"/>
            <a:r>
              <a:rPr sz="1100" b="0" i="0">
                <a:solidFill>
                  <a:srgbClr val="FFFFFF"/>
                </a:solidFill>
                <a:latin typeface="Arial"/>
              </a:rPr>
              <a:t>el que mas
presiona</a:t>
            </a:r>
          </a:p>
        </p:txBody>
      </p:sp>
      <p:sp>
        <p:nvSpPr>
          <p:cNvPr id="28" name="Rectangle 27"/>
          <p:cNvSpPr/>
          <p:nvPr/>
        </p:nvSpPr>
        <p:spPr>
          <a:xfrm>
            <a:off x="274320" y="4892040"/>
            <a:ext cx="8595360" cy="54864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365760" y="4919472"/>
            <a:ext cx="8412480" cy="493776"/>
          </a:xfrm>
          <a:prstGeom prst="rect">
            <a:avLst/>
          </a:prstGeom>
          <a:noFill/>
        </p:spPr>
        <p:txBody>
          <a:bodyPr wrap="square">
            <a:spAutoFit/>
          </a:bodyPr>
          <a:lstStyle/>
          <a:p>
            <a:pPr algn="ctr"/>
            <a:r>
              <a:rPr sz="1300" b="1" i="0">
                <a:solidFill>
                  <a:srgbClr val="17253D"/>
                </a:solidFill>
                <a:latin typeface="Arial"/>
              </a:rPr>
              <a:t>Vivienda y transporte representan el 40-55% del gasto de los hogares en zona gris. Suben mas que la inflacion general.</a:t>
            </a:r>
          </a:p>
        </p:txBody>
      </p:sp>
      <p:pic>
        <p:nvPicPr>
          <p:cNvPr id="30" name="Picture 29"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31" name="TextBox 30"/>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9601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594360"/>
          </a:xfrm>
          <a:prstGeom prst="rect">
            <a:avLst/>
          </a:prstGeom>
          <a:noFill/>
        </p:spPr>
        <p:txBody>
          <a:bodyPr wrap="square">
            <a:spAutoFit/>
          </a:bodyPr>
          <a:lstStyle/>
          <a:p>
            <a:pPr algn="ctr"/>
            <a:r>
              <a:rPr sz="2600" b="1" i="0">
                <a:solidFill>
                  <a:srgbClr val="FFFFFF"/>
                </a:solidFill>
                <a:latin typeface="Arial Black"/>
              </a:rPr>
              <a:t>LO QUE ESTO SIGNIFICA PARA LAS EMPRESAS</a:t>
            </a:r>
          </a:p>
        </p:txBody>
      </p:sp>
      <p:sp>
        <p:nvSpPr>
          <p:cNvPr id="5" name="Rectangle 4"/>
          <p:cNvSpPr/>
          <p:nvPr/>
        </p:nvSpPr>
        <p:spPr>
          <a:xfrm>
            <a:off x="274320" y="1097280"/>
            <a:ext cx="109728" cy="13258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02920" y="1143000"/>
            <a:ext cx="3474720" cy="438912"/>
          </a:xfrm>
          <a:prstGeom prst="rect">
            <a:avLst/>
          </a:prstGeom>
          <a:noFill/>
        </p:spPr>
        <p:txBody>
          <a:bodyPr wrap="square">
            <a:spAutoFit/>
          </a:bodyPr>
          <a:lstStyle/>
          <a:p>
            <a:pPr algn="l"/>
            <a:r>
              <a:rPr sz="1200" b="1" i="0">
                <a:solidFill>
                  <a:srgbClr val="1E4D96"/>
                </a:solidFill>
                <a:latin typeface="Arial"/>
              </a:rPr>
              <a:t>CONSUMO MASIVO / RETAIL</a:t>
            </a:r>
          </a:p>
        </p:txBody>
      </p:sp>
      <p:sp>
        <p:nvSpPr>
          <p:cNvPr id="7" name="TextBox 6"/>
          <p:cNvSpPr txBox="1"/>
          <p:nvPr/>
        </p:nvSpPr>
        <p:spPr>
          <a:xfrm>
            <a:off x="502920" y="1600200"/>
            <a:ext cx="5120640" cy="777240"/>
          </a:xfrm>
          <a:prstGeom prst="rect">
            <a:avLst/>
          </a:prstGeom>
          <a:noFill/>
        </p:spPr>
        <p:txBody>
          <a:bodyPr wrap="square">
            <a:spAutoFit/>
          </a:bodyPr>
          <a:lstStyle/>
          <a:p>
            <a:pPr algn="l"/>
            <a:r>
              <a:rPr sz="1100" b="0" i="0">
                <a:solidFill>
                  <a:srgbClr val="17253D"/>
                </a:solidFill>
                <a:latin typeface="Arial"/>
              </a:rPr>
              <a:t>La zona gris ($1,6M – $2,5M/mes) es un segmento de alta sensibilidad. Una suba de precio que supere +2% puede rotar demanda hacia opciones mas economicas.</a:t>
            </a:r>
          </a:p>
        </p:txBody>
      </p:sp>
      <p:sp>
        <p:nvSpPr>
          <p:cNvPr id="8" name="Rectangle 7"/>
          <p:cNvSpPr/>
          <p:nvPr/>
        </p:nvSpPr>
        <p:spPr>
          <a:xfrm>
            <a:off x="5989320" y="1417319"/>
            <a:ext cx="2834640" cy="5029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007608" y="1435607"/>
            <a:ext cx="2798064" cy="466344"/>
          </a:xfrm>
          <a:prstGeom prst="rect">
            <a:avLst/>
          </a:prstGeom>
          <a:noFill/>
        </p:spPr>
        <p:txBody>
          <a:bodyPr wrap="square">
            <a:spAutoFit/>
          </a:bodyPr>
          <a:lstStyle/>
          <a:p>
            <a:pPr algn="ctr"/>
            <a:r>
              <a:rPr sz="1000" b="1" i="0">
                <a:solidFill>
                  <a:srgbClr val="FFFFFF"/>
                </a:solidFill>
                <a:latin typeface="Arial"/>
              </a:rPr>
              <a:t>Segmentar clientes por estrato Idecba antes del 15/07</a:t>
            </a:r>
          </a:p>
        </p:txBody>
      </p:sp>
      <p:sp>
        <p:nvSpPr>
          <p:cNvPr id="10" name="Rectangle 9"/>
          <p:cNvSpPr/>
          <p:nvPr/>
        </p:nvSpPr>
        <p:spPr>
          <a:xfrm>
            <a:off x="274320" y="2670048"/>
            <a:ext cx="109728" cy="132588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02920" y="2715768"/>
            <a:ext cx="3474720" cy="438912"/>
          </a:xfrm>
          <a:prstGeom prst="rect">
            <a:avLst/>
          </a:prstGeom>
          <a:noFill/>
        </p:spPr>
        <p:txBody>
          <a:bodyPr wrap="square">
            <a:spAutoFit/>
          </a:bodyPr>
          <a:lstStyle/>
          <a:p>
            <a:pPr algn="l"/>
            <a:r>
              <a:rPr sz="1200" b="1" i="0">
                <a:solidFill>
                  <a:srgbClr val="E36C09"/>
                </a:solidFill>
                <a:latin typeface="Arial"/>
              </a:rPr>
              <a:t>VIVIENDA Y SERVICIOS</a:t>
            </a:r>
          </a:p>
        </p:txBody>
      </p:sp>
      <p:sp>
        <p:nvSpPr>
          <p:cNvPr id="12" name="TextBox 11"/>
          <p:cNvSpPr txBox="1"/>
          <p:nvPr/>
        </p:nvSpPr>
        <p:spPr>
          <a:xfrm>
            <a:off x="502920" y="3172968"/>
            <a:ext cx="5120640" cy="777240"/>
          </a:xfrm>
          <a:prstGeom prst="rect">
            <a:avLst/>
          </a:prstGeom>
          <a:noFill/>
        </p:spPr>
        <p:txBody>
          <a:bodyPr wrap="square">
            <a:spAutoFit/>
          </a:bodyPr>
          <a:lstStyle/>
          <a:p>
            <a:pPr algn="l"/>
            <a:r>
              <a:rPr sz="1100" b="0" i="0">
                <a:solidFill>
                  <a:srgbClr val="17253D"/>
                </a:solidFill>
                <a:latin typeface="Arial"/>
              </a:rPr>
              <a:t>Vivienda es el rubro de mayor inflacion (+2,2%). Las politicas de precio en alquileres y expensas tienen impacto directo sobre la composicion de la demanda en zona gris.</a:t>
            </a:r>
          </a:p>
        </p:txBody>
      </p:sp>
      <p:sp>
        <p:nvSpPr>
          <p:cNvPr id="13" name="Rectangle 12"/>
          <p:cNvSpPr/>
          <p:nvPr/>
        </p:nvSpPr>
        <p:spPr>
          <a:xfrm>
            <a:off x="5989320" y="2990088"/>
            <a:ext cx="2834640" cy="50292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007608" y="3008376"/>
            <a:ext cx="2798064" cy="466344"/>
          </a:xfrm>
          <a:prstGeom prst="rect">
            <a:avLst/>
          </a:prstGeom>
          <a:noFill/>
        </p:spPr>
        <p:txBody>
          <a:bodyPr wrap="square">
            <a:spAutoFit/>
          </a:bodyPr>
          <a:lstStyle/>
          <a:p>
            <a:pPr algn="ctr"/>
            <a:r>
              <a:rPr sz="1000" b="1" i="0">
                <a:solidFill>
                  <a:srgbClr val="FFFFFF"/>
                </a:solidFill>
                <a:latin typeface="Arial"/>
              </a:rPr>
              <a:t>Revisar politica de precios de alquiler con impacto en zona fragil</a:t>
            </a:r>
          </a:p>
        </p:txBody>
      </p:sp>
      <p:sp>
        <p:nvSpPr>
          <p:cNvPr id="15" name="Rectangle 14"/>
          <p:cNvSpPr/>
          <p:nvPr/>
        </p:nvSpPr>
        <p:spPr>
          <a:xfrm>
            <a:off x="274320" y="4242816"/>
            <a:ext cx="109728" cy="132588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02920" y="4288536"/>
            <a:ext cx="3474720" cy="438912"/>
          </a:xfrm>
          <a:prstGeom prst="rect">
            <a:avLst/>
          </a:prstGeom>
          <a:noFill/>
        </p:spPr>
        <p:txBody>
          <a:bodyPr wrap="square">
            <a:spAutoFit/>
          </a:bodyPr>
          <a:lstStyle/>
          <a:p>
            <a:pPr algn="l"/>
            <a:r>
              <a:rPr sz="1200" b="1" i="0">
                <a:solidFill>
                  <a:srgbClr val="2E6CB8"/>
                </a:solidFill>
                <a:latin typeface="Arial"/>
              </a:rPr>
              <a:t>ESTRATEGIA DE PRODUCTO</a:t>
            </a:r>
          </a:p>
        </p:txBody>
      </p:sp>
      <p:sp>
        <p:nvSpPr>
          <p:cNvPr id="17" name="TextBox 16"/>
          <p:cNvSpPr txBox="1"/>
          <p:nvPr/>
        </p:nvSpPr>
        <p:spPr>
          <a:xfrm>
            <a:off x="502920" y="4745736"/>
            <a:ext cx="5120640" cy="777240"/>
          </a:xfrm>
          <a:prstGeom prst="rect">
            <a:avLst/>
          </a:prstGeom>
          <a:noFill/>
        </p:spPr>
        <p:txBody>
          <a:bodyPr wrap="square">
            <a:spAutoFit/>
          </a:bodyPr>
          <a:lstStyle/>
          <a:p>
            <a:pPr algn="l"/>
            <a:r>
              <a:rPr sz="1100" b="0" i="0">
                <a:solidFill>
                  <a:srgbClr val="17253D"/>
                </a:solidFill>
                <a:latin typeface="Arial"/>
              </a:rPr>
              <a:t>El mercado de clase media no crece — se fragmenta hacia abajo. Las empresas que no contemplen el segmento medio fragil van a perder cuota en el H2 2026.</a:t>
            </a:r>
          </a:p>
        </p:txBody>
      </p:sp>
      <p:sp>
        <p:nvSpPr>
          <p:cNvPr id="18" name="Rectangle 17"/>
          <p:cNvSpPr/>
          <p:nvPr/>
        </p:nvSpPr>
        <p:spPr>
          <a:xfrm>
            <a:off x="5989320" y="4562855"/>
            <a:ext cx="2834640" cy="50292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007608" y="4581144"/>
            <a:ext cx="2798064" cy="466344"/>
          </a:xfrm>
          <a:prstGeom prst="rect">
            <a:avLst/>
          </a:prstGeom>
          <a:noFill/>
        </p:spPr>
        <p:txBody>
          <a:bodyPr wrap="square">
            <a:spAutoFit/>
          </a:bodyPr>
          <a:lstStyle/>
          <a:p>
            <a:pPr algn="ctr"/>
            <a:r>
              <a:rPr sz="1000" b="1" i="0">
                <a:solidFill>
                  <a:srgbClr val="FFFFFF"/>
                </a:solidFill>
                <a:latin typeface="Arial"/>
              </a:rPr>
              <a:t>Desarrollar oferta diferenciada para zona gris antes del 01/09</a:t>
            </a:r>
          </a:p>
        </p:txBody>
      </p:sp>
      <p:pic>
        <p:nvPicPr>
          <p:cNvPr id="20" name="Picture 19"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1" name="TextBox 20"/>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«Ser clase media en Buenos Aires no es una condición estable — es una conquista que hay que renovar cada mes contra la inflación.»</a:t>
            </a:r>
          </a:p>
        </p:txBody>
      </p:sp>
      <p:sp>
        <p:nvSpPr>
          <p:cNvPr id="22" name="TextBox 21"/>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