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 La Mitad del Ano Trabajando para el Estado. Un asalariado argentino formal trabaja hasta el 1 de julio para cumplir con todas sus obligaciones tributarias. La carga formal supera el 50% del ingreso total. Fuente exclusiva: IARAF, publicado el 1 de julio de 2026.</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 Tres vectores de decision para empresas. (1) El costo laboral real incluye el 33-42% de impuestos al trabajo que el empleado ni ve; cualquier costeo que no los incorpore esta mal. (2) Los beneficios no remunerativos son mas eficientes fiscalmente que aumentos nominales para el perfil de menor ingreso. (3) La demanda del mercado interno esta estructuralmente comprimida por la carga tributaria — esto limita el volumen de ventas potencial.</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 La pregunta que resume el informe. La carga tributaria formal del asalariado argentino supera el 50% del ingreso. El sistema es regresivo: quien menos gana, mas paga proporcionalmente. Desde el 2 de julio, el asalariado trabaja para si mismo. La pregunta no es cuantitativa — es sobre la calidad del gasto publico que recibe a cambio. Fuente: IARAF 2026.</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 El dato que lo dice todo. De cada peso que genera un trabajador formal argentino, aproximadamente la mitad va al Estado en diferentes conceptos tributarios. La mitad restante es lo que el trabajador efectivamente puede gastar o ahorrar. Esto incluye aportes personales, contribuciones patronales, IVA, IIBB, Ganancias y tributos patrimoniales. Fuente: IARAF 2026.</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 CALENDARIO — Los 4 perfiles y su Dia de la Independencia Tributaria. Los casos 2 y 3 (ingreso medio) son los menos cargados en terminos relativos: 172 y 174 dias. Los casos 1 y 4 comparten el mismo dia: 1 de julio (182 dias). La paradoja: el trabajador de menor sueldo que no puede ahorrar y el de mayor sueldo que paga Ganancias terminan igualados en carga porcentual.</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CARGA DESAGREGADA — El grafico muestra como se compone la carga tributaria por perfil y tipo de tributo. Los impuestos al trabajo (NAVY) son el componente dominante. Los tributos indirectos al consumo (ROJO) son regresivos: mas peso sobre quien consume todo su ingreso. Ganancias (AMBAR) solo aplica a casos 3 y 4. La linea dorada marca el 50% del ingreso total.</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PARADOJA REGRESIVA — El hallazgo mas importante del informe IARAF. El asalariado de menor ingreso (caso 1) paga mas proporcion de su ingreso en impuestos que los casos 2 y 3. No porque Ganancias sea regresivo (solo aplica a los casos 3 y 4) sino por dos mecanismos: (1) topes en aportes personales que benefician mas a los ingresos altos; (2) IVA y tributos al consumo que pesan mas sobre quien no puede ahorrar.</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EQUIVALENCIA POR HORA — Para hacerlo concreto: de cada hora de trabajo, entre 28 y 30 minutos se van a impuestos. Los 30 a 32 minutos restantes son lo que el trabajador efectivamente se lleva. El caso 4 (mayor ingreso, paga Ganancias) dedica 29 minutos y 55 segundos de cada hora al Estado. El caso 2 (menor carga relativa) dedica 28 minutos y 4 segundos.</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CHART DIAS — El grafico muestra los dias trabajados para el Estado (rojo/ambar) y los dias libres (verde) para los 4 perfiles. La barra roja de los casos 1 y 4 llega exactamente al 1 de julio (182 dias). Los casos 2 y 3 son marginalmente mejores: 172 y 174 dias. La proporcion es casi identica para todos los perfiles — el sistema no diferencia sustantivamente.</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150 TRIBUTOS — La carga tributaria proviene de 3 niveles de gobierno. El Estado Nacional genera el mayor bloque (42,26% en el caso 1) pero, despues de coparticipacion, recibe el 38%. Las provincias generan el 4,85% pero reciben el 7,3% via coparticipacion. Los municipios generan el 2,07% y reciben el 3,8%. Los 80 tributos mas relevantes de los 150 vigentes explican aproximadamente el 80% de la carga total.</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CAMBIO 2025-2026 — La variacion fue minima. Bajar 5 tributos de 155 a 150 redujo la carga formal en 0,1 pp para los perfiles 1, 2 y 3. En terminos de dias, solo los casos 2 y 3 ganaron 1 dia cada uno. El caso 4 no registro cambio porque la baja en tributos indirectos fue compensada por el aumento de valuaciones fiscales de inmuebles y automotores en municipios y provincias.</a:t>
            </a:r>
          </a:p>
          <a:p>
            <a:r>
              <a:t>«Hasta el 1 de julio, el asalariado argentino trabaja para el Estado. Desde el 2, trabaja para el.»</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Rectangle 1"/>
          <p:cNvSpPr/>
          <p:nvPr/>
        </p:nvSpPr>
        <p:spPr>
          <a:xfrm>
            <a:off x="1645920" y="3063240"/>
            <a:ext cx="5852160" cy="5029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8229600" cy="1097280"/>
          </a:xfrm>
          <a:prstGeom prst="rect">
            <a:avLst/>
          </a:prstGeom>
          <a:noFill/>
        </p:spPr>
        <p:txBody>
          <a:bodyPr wrap="square">
            <a:spAutoFit/>
          </a:bodyPr>
          <a:lstStyle/>
          <a:p>
            <a:pPr algn="ctr"/>
            <a:r>
              <a:rPr sz="4400" b="1" i="0">
                <a:solidFill>
                  <a:srgbClr val="FFFFFF"/>
                </a:solidFill>
                <a:latin typeface="Arial Black"/>
              </a:rPr>
              <a:t>LA MITAD DEL ANO</a:t>
            </a:r>
          </a:p>
        </p:txBody>
      </p:sp>
      <p:sp>
        <p:nvSpPr>
          <p:cNvPr id="4" name="TextBox 3"/>
          <p:cNvSpPr txBox="1"/>
          <p:nvPr/>
        </p:nvSpPr>
        <p:spPr>
          <a:xfrm>
            <a:off x="457200" y="1783080"/>
            <a:ext cx="8229600" cy="1005840"/>
          </a:xfrm>
          <a:prstGeom prst="rect">
            <a:avLst/>
          </a:prstGeom>
          <a:noFill/>
        </p:spPr>
        <p:txBody>
          <a:bodyPr wrap="square">
            <a:spAutoFit/>
          </a:bodyPr>
          <a:lstStyle/>
          <a:p>
            <a:pPr algn="ctr"/>
            <a:r>
              <a:rPr sz="3400" b="1" i="0">
                <a:solidFill>
                  <a:srgbClr val="B8952A"/>
                </a:solidFill>
                <a:latin typeface="Arial Black"/>
              </a:rPr>
              <a:t>TRABAJANDO PARA EL ESTADO</a:t>
            </a:r>
          </a:p>
        </p:txBody>
      </p:sp>
      <p:sp>
        <p:nvSpPr>
          <p:cNvPr id="5" name="TextBox 4"/>
          <p:cNvSpPr txBox="1"/>
          <p:nvPr/>
        </p:nvSpPr>
        <p:spPr>
          <a:xfrm>
            <a:off x="640080" y="2788920"/>
            <a:ext cx="7863840" cy="777240"/>
          </a:xfrm>
          <a:prstGeom prst="rect">
            <a:avLst/>
          </a:prstGeom>
          <a:noFill/>
        </p:spPr>
        <p:txBody>
          <a:bodyPr wrap="square">
            <a:spAutoFit/>
          </a:bodyPr>
          <a:lstStyle/>
          <a:p>
            <a:pPr algn="ctr"/>
            <a:r>
              <a:rPr sz="1500" b="0" i="0">
                <a:solidFill>
                  <a:srgbClr val="5B91CC"/>
                </a:solidFill>
                <a:latin typeface="Arial"/>
              </a:rPr>
              <a:t>La carga tributaria formal sobre el asalariado argentino supera el 50%.
El sistema es regresivo: quien menos gana, mas paga proporcionalmente.</a:t>
            </a:r>
          </a:p>
        </p:txBody>
      </p:sp>
      <p:sp>
        <p:nvSpPr>
          <p:cNvPr id="6" name="Rectangle 5"/>
          <p:cNvSpPr/>
          <p:nvPr/>
        </p:nvSpPr>
        <p:spPr>
          <a:xfrm>
            <a:off x="1645920" y="3154680"/>
            <a:ext cx="5852160" cy="50292"/>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3291840"/>
            <a:ext cx="8229600" cy="411480"/>
          </a:xfrm>
          <a:prstGeom prst="rect">
            <a:avLst/>
          </a:prstGeom>
          <a:noFill/>
        </p:spPr>
        <p:txBody>
          <a:bodyPr wrap="square">
            <a:spAutoFit/>
          </a:bodyPr>
          <a:lstStyle/>
          <a:p>
            <a:pPr algn="ctr"/>
            <a:r>
              <a:rPr sz="1300" b="1" i="0">
                <a:solidFill>
                  <a:srgbClr val="B8952A"/>
                </a:solidFill>
                <a:latin typeface="Arial"/>
              </a:rPr>
              <a:t>ESTRATEGIA · DECISION · EJECUCION</a:t>
            </a:r>
          </a:p>
        </p:txBody>
      </p:sp>
      <p:sp>
        <p:nvSpPr>
          <p:cNvPr id="8" name="TextBox 7"/>
          <p:cNvSpPr txBox="1"/>
          <p:nvPr/>
        </p:nvSpPr>
        <p:spPr>
          <a:xfrm>
            <a:off x="457200" y="3840480"/>
            <a:ext cx="8229600" cy="347472"/>
          </a:xfrm>
          <a:prstGeom prst="rect">
            <a:avLst/>
          </a:prstGeom>
          <a:noFill/>
        </p:spPr>
        <p:txBody>
          <a:bodyPr wrap="square">
            <a:spAutoFit/>
          </a:bodyPr>
          <a:lstStyle/>
          <a:p>
            <a:pPr algn="ctr"/>
            <a:r>
              <a:rPr sz="1100" b="0" i="1">
                <a:solidFill>
                  <a:srgbClr val="5B91CC"/>
                </a:solidFill>
                <a:latin typeface="Arial"/>
              </a:rPr>
              <a:t>Fuente: IARAF — Instituto Argentino de Analisis Fiscal | Publicado 1 de julio de 2026</a:t>
            </a:r>
          </a:p>
        </p:txBody>
      </p:sp>
      <p:sp>
        <p:nvSpPr>
          <p:cNvPr id="9" name="TextBox 8"/>
          <p:cNvSpPr txBox="1"/>
          <p:nvPr/>
        </p:nvSpPr>
        <p:spPr>
          <a:xfrm>
            <a:off x="457200" y="6199632"/>
            <a:ext cx="8229600" cy="347472"/>
          </a:xfrm>
          <a:prstGeom prst="rect">
            <a:avLst/>
          </a:prstGeom>
          <a:noFill/>
        </p:spPr>
        <p:txBody>
          <a:bodyPr wrap="square">
            <a:spAutoFit/>
          </a:bodyPr>
          <a:lstStyle/>
          <a:p>
            <a:pPr algn="ctr"/>
            <a:r>
              <a:rPr sz="1000" b="0" i="0">
                <a:solidFill>
                  <a:srgbClr val="2E6CB8"/>
                </a:solidFill>
                <a:latin typeface="Arial"/>
              </a:rPr>
              <a:t>KARTAL Consulting | kartal.com.ar | Miercoles 2 de Julio de 2026</a:t>
            </a:r>
          </a:p>
        </p:txBody>
      </p:sp>
      <p:pic>
        <p:nvPicPr>
          <p:cNvPr id="10" name="Picture 9" descr="Kartal_Logo_trans.png"/>
          <p:cNvPicPr>
            <a:picLocks noChangeAspect="1"/>
          </p:cNvPicPr>
          <p:nvPr/>
        </p:nvPicPr>
        <p:blipFill>
          <a:blip r:embed="rId2"/>
          <a:stretch>
            <a:fillRect/>
          </a:stretch>
        </p:blipFill>
        <p:spPr>
          <a:xfrm>
            <a:off x="7772400" y="5577840"/>
            <a:ext cx="1188720" cy="475488"/>
          </a:xfrm>
          <a:prstGeom prst="rect">
            <a:avLst/>
          </a:prstGeom>
        </p:spPr>
      </p:pic>
      <p:sp>
        <p:nvSpPr>
          <p:cNvPr id="11" name="TextBox 10"/>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594360"/>
          </a:xfrm>
          <a:prstGeom prst="rect">
            <a:avLst/>
          </a:prstGeom>
          <a:noFill/>
        </p:spPr>
        <p:txBody>
          <a:bodyPr wrap="square">
            <a:spAutoFit/>
          </a:bodyPr>
          <a:lstStyle/>
          <a:p>
            <a:pPr algn="ctr"/>
            <a:r>
              <a:rPr sz="2400" b="1" i="0">
                <a:solidFill>
                  <a:srgbClr val="FFFFFF"/>
                </a:solidFill>
                <a:latin typeface="Arial Black"/>
              </a:rPr>
              <a:t>LO QUE ESTO IMPLICA PARA SU EMPRESA</a:t>
            </a:r>
          </a:p>
        </p:txBody>
      </p:sp>
      <p:sp>
        <p:nvSpPr>
          <p:cNvPr id="3" name="Rectangle 2"/>
          <p:cNvSpPr/>
          <p:nvPr/>
        </p:nvSpPr>
        <p:spPr>
          <a:xfrm>
            <a:off x="365760" y="850392"/>
            <a:ext cx="8412480" cy="36576"/>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987552"/>
            <a:ext cx="109728" cy="1389888"/>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 y="987552"/>
            <a:ext cx="8266175" cy="1389888"/>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8368" y="1078992"/>
            <a:ext cx="7863840" cy="411480"/>
          </a:xfrm>
          <a:prstGeom prst="rect">
            <a:avLst/>
          </a:prstGeom>
          <a:noFill/>
        </p:spPr>
        <p:txBody>
          <a:bodyPr wrap="square">
            <a:spAutoFit/>
          </a:bodyPr>
          <a:lstStyle/>
          <a:p>
            <a:pPr algn="l"/>
            <a:r>
              <a:rPr sz="1500" b="1" i="0">
                <a:solidFill>
                  <a:srgbClr val="B8952A"/>
                </a:solidFill>
                <a:latin typeface="Arial Black"/>
              </a:rPr>
              <a:t>EL COSTO LABORAL REAL ES MAYOR</a:t>
            </a:r>
          </a:p>
        </p:txBody>
      </p:sp>
      <p:sp>
        <p:nvSpPr>
          <p:cNvPr id="7" name="TextBox 6"/>
          <p:cNvSpPr txBox="1"/>
          <p:nvPr/>
        </p:nvSpPr>
        <p:spPr>
          <a:xfrm>
            <a:off x="658368" y="1536192"/>
            <a:ext cx="7863840" cy="731520"/>
          </a:xfrm>
          <a:prstGeom prst="rect">
            <a:avLst/>
          </a:prstGeom>
          <a:noFill/>
        </p:spPr>
        <p:txBody>
          <a:bodyPr wrap="square">
            <a:spAutoFit/>
          </a:bodyPr>
          <a:lstStyle/>
          <a:p>
            <a:pPr algn="l"/>
            <a:r>
              <a:rPr sz="1200" b="0" i="0">
                <a:solidFill>
                  <a:srgbClr val="FFFFFF"/>
                </a:solidFill>
                <a:latin typeface="Calibri"/>
              </a:rPr>
              <a:t>Entre el 33% y el 42% del costo de nomina son impuestos al trabajo antes de que el empleado vea un peso. El recibo de sueldo subestima el verdadero costo economico del empleo formal entre un 15% y 25%.</a:t>
            </a:r>
          </a:p>
        </p:txBody>
      </p:sp>
      <p:sp>
        <p:nvSpPr>
          <p:cNvPr id="8" name="Rectangle 7"/>
          <p:cNvSpPr/>
          <p:nvPr/>
        </p:nvSpPr>
        <p:spPr>
          <a:xfrm>
            <a:off x="365760" y="2523744"/>
            <a:ext cx="109728" cy="1389888"/>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12064" y="2523744"/>
            <a:ext cx="8266175" cy="1389888"/>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 y="2615184"/>
            <a:ext cx="7863840" cy="411480"/>
          </a:xfrm>
          <a:prstGeom prst="rect">
            <a:avLst/>
          </a:prstGeom>
          <a:noFill/>
        </p:spPr>
        <p:txBody>
          <a:bodyPr wrap="square">
            <a:spAutoFit/>
          </a:bodyPr>
          <a:lstStyle/>
          <a:p>
            <a:pPr algn="l"/>
            <a:r>
              <a:rPr sz="1500" b="1" i="0">
                <a:solidFill>
                  <a:srgbClr val="C00000"/>
                </a:solidFill>
                <a:latin typeface="Arial Black"/>
              </a:rPr>
              <a:t>LOS BENEFICIOS NO REMUNERATIVOS VALEN MAS</a:t>
            </a:r>
          </a:p>
        </p:txBody>
      </p:sp>
      <p:sp>
        <p:nvSpPr>
          <p:cNvPr id="11" name="TextBox 10"/>
          <p:cNvSpPr txBox="1"/>
          <p:nvPr/>
        </p:nvSpPr>
        <p:spPr>
          <a:xfrm>
            <a:off x="658368" y="3072384"/>
            <a:ext cx="7863840" cy="731520"/>
          </a:xfrm>
          <a:prstGeom prst="rect">
            <a:avLst/>
          </a:prstGeom>
          <a:noFill/>
        </p:spPr>
        <p:txBody>
          <a:bodyPr wrap="square">
            <a:spAutoFit/>
          </a:bodyPr>
          <a:lstStyle/>
          <a:p>
            <a:pPr algn="l"/>
            <a:r>
              <a:rPr sz="1200" b="0" i="0">
                <a:solidFill>
                  <a:srgbClr val="FFFFFF"/>
                </a:solidFill>
                <a:latin typeface="Calibri"/>
              </a:rPr>
              <a:t>Vales de comida, medicina prepaga o transporte reducen la carga tributaria mas que un aumento nominal equivalente. Especialmente para el Caso 1 que consume el 100% de su ingreso.</a:t>
            </a:r>
          </a:p>
        </p:txBody>
      </p:sp>
      <p:sp>
        <p:nvSpPr>
          <p:cNvPr id="12" name="Rectangle 11"/>
          <p:cNvSpPr/>
          <p:nvPr/>
        </p:nvSpPr>
        <p:spPr>
          <a:xfrm>
            <a:off x="365760" y="4059935"/>
            <a:ext cx="109728" cy="1389888"/>
          </a:xfrm>
          <a:prstGeom prst="rect">
            <a:avLst/>
          </a:prstGeom>
          <a:solidFill>
            <a:srgbClr val="5B91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12064" y="4059935"/>
            <a:ext cx="8266175" cy="1389888"/>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8368" y="4151375"/>
            <a:ext cx="7863840" cy="411480"/>
          </a:xfrm>
          <a:prstGeom prst="rect">
            <a:avLst/>
          </a:prstGeom>
          <a:noFill/>
        </p:spPr>
        <p:txBody>
          <a:bodyPr wrap="square">
            <a:spAutoFit/>
          </a:bodyPr>
          <a:lstStyle/>
          <a:p>
            <a:pPr algn="l"/>
            <a:r>
              <a:rPr sz="1500" b="1" i="0">
                <a:solidFill>
                  <a:srgbClr val="5B91CC"/>
                </a:solidFill>
                <a:latin typeface="Arial Black"/>
              </a:rPr>
              <a:t>EL CONSUMO DEL ASALARIADO ESTA COMPRIMIDO</a:t>
            </a:r>
          </a:p>
        </p:txBody>
      </p:sp>
      <p:sp>
        <p:nvSpPr>
          <p:cNvPr id="15" name="TextBox 14"/>
          <p:cNvSpPr txBox="1"/>
          <p:nvPr/>
        </p:nvSpPr>
        <p:spPr>
          <a:xfrm>
            <a:off x="658368" y="4608575"/>
            <a:ext cx="7863840" cy="731520"/>
          </a:xfrm>
          <a:prstGeom prst="rect">
            <a:avLst/>
          </a:prstGeom>
          <a:noFill/>
        </p:spPr>
        <p:txBody>
          <a:bodyPr wrap="square">
            <a:spAutoFit/>
          </a:bodyPr>
          <a:lstStyle/>
          <a:p>
            <a:pPr algn="l"/>
            <a:r>
              <a:rPr sz="1200" b="0" i="0">
                <a:solidFill>
                  <a:srgbClr val="FFFFFF"/>
                </a:solidFill>
                <a:latin typeface="Calibri"/>
              </a:rPr>
              <a:t>Quien cobra el sueldo ya entrego el 50% en impuestos. De lo que consume, paga otro 12-16% en IVA e IIBB. El mercado interno opera con demanda sistematicamente suprimida por la estructura tributaria.</a:t>
            </a:r>
          </a:p>
        </p:txBody>
      </p:sp>
      <p:pic>
        <p:nvPicPr>
          <p:cNvPr id="16" name="Picture 15" descr="Kartal_Logo_trans.png"/>
          <p:cNvPicPr>
            <a:picLocks noChangeAspect="1"/>
          </p:cNvPicPr>
          <p:nvPr/>
        </p:nvPicPr>
        <p:blipFill>
          <a:blip r:embed="rId2"/>
          <a:stretch>
            <a:fillRect/>
          </a:stretch>
        </p:blipFill>
        <p:spPr>
          <a:xfrm>
            <a:off x="7772400" y="109728"/>
            <a:ext cx="1188720" cy="475488"/>
          </a:xfrm>
          <a:prstGeom prst="rect">
            <a:avLst/>
          </a:prstGeom>
        </p:spPr>
      </p:pic>
      <p:sp>
        <p:nvSpPr>
          <p:cNvPr id="17" name="TextBox 16"/>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40080" y="1188720"/>
            <a:ext cx="7863840" cy="356616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508760"/>
            <a:ext cx="7315200" cy="777240"/>
          </a:xfrm>
          <a:prstGeom prst="rect">
            <a:avLst/>
          </a:prstGeom>
          <a:noFill/>
        </p:spPr>
        <p:txBody>
          <a:bodyPr wrap="square">
            <a:spAutoFit/>
          </a:bodyPr>
          <a:lstStyle/>
          <a:p>
            <a:pPr algn="ctr"/>
            <a:r>
              <a:rPr sz="2600" b="1" i="1">
                <a:solidFill>
                  <a:srgbClr val="B8952A"/>
                </a:solidFill>
                <a:latin typeface="Arial Black"/>
              </a:rPr>
              <a:t>"Hasta el 1 de julio, el asalariado</a:t>
            </a:r>
          </a:p>
        </p:txBody>
      </p:sp>
      <p:sp>
        <p:nvSpPr>
          <p:cNvPr id="5" name="TextBox 4"/>
          <p:cNvSpPr txBox="1"/>
          <p:nvPr/>
        </p:nvSpPr>
        <p:spPr>
          <a:xfrm>
            <a:off x="914400" y="2267712"/>
            <a:ext cx="7315200" cy="777240"/>
          </a:xfrm>
          <a:prstGeom prst="rect">
            <a:avLst/>
          </a:prstGeom>
          <a:noFill/>
        </p:spPr>
        <p:txBody>
          <a:bodyPr wrap="square">
            <a:spAutoFit/>
          </a:bodyPr>
          <a:lstStyle/>
          <a:p>
            <a:pPr algn="ctr"/>
            <a:r>
              <a:rPr sz="2600" b="1" i="1">
                <a:solidFill>
                  <a:srgbClr val="B8952A"/>
                </a:solidFill>
                <a:latin typeface="Arial Black"/>
              </a:rPr>
              <a:t>argentino trabaja para el Estado.</a:t>
            </a:r>
          </a:p>
        </p:txBody>
      </p:sp>
      <p:sp>
        <p:nvSpPr>
          <p:cNvPr id="6" name="TextBox 5"/>
          <p:cNvSpPr txBox="1"/>
          <p:nvPr/>
        </p:nvSpPr>
        <p:spPr>
          <a:xfrm>
            <a:off x="914400" y="3017520"/>
            <a:ext cx="7315200" cy="685800"/>
          </a:xfrm>
          <a:prstGeom prst="rect">
            <a:avLst/>
          </a:prstGeom>
          <a:noFill/>
        </p:spPr>
        <p:txBody>
          <a:bodyPr wrap="square">
            <a:spAutoFit/>
          </a:bodyPr>
          <a:lstStyle/>
          <a:p>
            <a:pPr algn="ctr"/>
            <a:r>
              <a:rPr sz="2200" b="1" i="1">
                <a:solidFill>
                  <a:srgbClr val="FFFFFF"/>
                </a:solidFill>
                <a:latin typeface="Arial Black"/>
              </a:rPr>
              <a:t>La pregunta no es si la carga es alta.</a:t>
            </a:r>
          </a:p>
        </p:txBody>
      </p:sp>
      <p:sp>
        <p:nvSpPr>
          <p:cNvPr id="7" name="TextBox 6"/>
          <p:cNvSpPr txBox="1"/>
          <p:nvPr/>
        </p:nvSpPr>
        <p:spPr>
          <a:xfrm>
            <a:off x="914400" y="3675887"/>
            <a:ext cx="7315200" cy="685800"/>
          </a:xfrm>
          <a:prstGeom prst="rect">
            <a:avLst/>
          </a:prstGeom>
          <a:noFill/>
        </p:spPr>
        <p:txBody>
          <a:bodyPr wrap="square">
            <a:spAutoFit/>
          </a:bodyPr>
          <a:lstStyle/>
          <a:p>
            <a:pPr algn="ctr"/>
            <a:r>
              <a:rPr sz="1800" b="0" i="1">
                <a:solidFill>
                  <a:srgbClr val="5B91CC"/>
                </a:solidFill>
                <a:latin typeface="Arial"/>
              </a:rPr>
              <a:t>Es si el Estado entrega a cambio un servicio equivalente."</a:t>
            </a:r>
          </a:p>
        </p:txBody>
      </p:sp>
      <p:sp>
        <p:nvSpPr>
          <p:cNvPr id="8" name="Rectangle 7"/>
          <p:cNvSpPr/>
          <p:nvPr/>
        </p:nvSpPr>
        <p:spPr>
          <a:xfrm>
            <a:off x="2286000" y="4526280"/>
            <a:ext cx="4572000" cy="4572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4645152"/>
            <a:ext cx="7315200" cy="411480"/>
          </a:xfrm>
          <a:prstGeom prst="rect">
            <a:avLst/>
          </a:prstGeom>
          <a:noFill/>
        </p:spPr>
        <p:txBody>
          <a:bodyPr wrap="square">
            <a:spAutoFit/>
          </a:bodyPr>
          <a:lstStyle/>
          <a:p>
            <a:pPr algn="ctr"/>
            <a:r>
              <a:rPr sz="1300" b="0" i="0">
                <a:solidFill>
                  <a:srgbClr val="5B91CC"/>
                </a:solidFill>
                <a:latin typeface="Arial"/>
              </a:rPr>
              <a:t>Agop Karagoz — Director, Kartal Consulting</a:t>
            </a:r>
          </a:p>
        </p:txBody>
      </p:sp>
      <p:sp>
        <p:nvSpPr>
          <p:cNvPr id="10" name="TextBox 9"/>
          <p:cNvSpPr txBox="1"/>
          <p:nvPr/>
        </p:nvSpPr>
        <p:spPr>
          <a:xfrm>
            <a:off x="457200" y="5394960"/>
            <a:ext cx="8229600" cy="411480"/>
          </a:xfrm>
          <a:prstGeom prst="rect">
            <a:avLst/>
          </a:prstGeom>
          <a:noFill/>
        </p:spPr>
        <p:txBody>
          <a:bodyPr wrap="square">
            <a:spAutoFit/>
          </a:bodyPr>
          <a:lstStyle/>
          <a:p>
            <a:pPr algn="ctr"/>
            <a:r>
              <a:rPr sz="1200" b="0" i="0">
                <a:solidFill>
                  <a:srgbClr val="2E6CB8"/>
                </a:solidFill>
                <a:latin typeface="Arial"/>
              </a:rPr>
              <a:t>Informe completo: kartal.com.ar/informes/carga_tributaria_asalariados_2026.php</a:t>
            </a:r>
          </a:p>
        </p:txBody>
      </p:sp>
      <p:sp>
        <p:nvSpPr>
          <p:cNvPr id="11" name="TextBox 10"/>
          <p:cNvSpPr txBox="1"/>
          <p:nvPr/>
        </p:nvSpPr>
        <p:spPr>
          <a:xfrm>
            <a:off x="457200" y="5897880"/>
            <a:ext cx="8229600" cy="347472"/>
          </a:xfrm>
          <a:prstGeom prst="rect">
            <a:avLst/>
          </a:prstGeom>
          <a:noFill/>
        </p:spPr>
        <p:txBody>
          <a:bodyPr wrap="square">
            <a:spAutoFit/>
          </a:bodyPr>
          <a:lstStyle/>
          <a:p>
            <a:pPr algn="ctr"/>
            <a:r>
              <a:rPr sz="900" b="0" i="1">
                <a:solidFill>
                  <a:srgbClr val="AAAAAA"/>
                </a:solidFill>
                <a:latin typeface="Arial"/>
              </a:rPr>
              <a:t>Fuente: IARAF — Instituto Argentino de Analisis Fiscal. Publicado 1 de julio de 2026.</a:t>
            </a:r>
          </a:p>
        </p:txBody>
      </p:sp>
      <p:sp>
        <p:nvSpPr>
          <p:cNvPr id="12" name="TextBox 11"/>
          <p:cNvSpPr txBox="1"/>
          <p:nvPr/>
        </p:nvSpPr>
        <p:spPr>
          <a:xfrm>
            <a:off x="457200" y="6291072"/>
            <a:ext cx="8229600" cy="292608"/>
          </a:xfrm>
          <a:prstGeom prst="rect">
            <a:avLst/>
          </a:prstGeom>
          <a:noFill/>
        </p:spPr>
        <p:txBody>
          <a:bodyPr wrap="square">
            <a:spAutoFit/>
          </a:bodyPr>
          <a:lstStyle/>
          <a:p>
            <a:pPr algn="ctr"/>
            <a:r>
              <a:rPr sz="900" b="0" i="0">
                <a:solidFill>
                  <a:srgbClr val="2E6CB8"/>
                </a:solidFill>
                <a:latin typeface="Arial"/>
              </a:rPr>
              <a:t>KARTAL Consulting | kartal.com.ar | La Mitad del Ano Trabajando para el Estado</a:t>
            </a:r>
          </a:p>
        </p:txBody>
      </p:sp>
      <p:pic>
        <p:nvPicPr>
          <p:cNvPr id="13" name="Picture 12" descr="Kartal_Logo_trans.png"/>
          <p:cNvPicPr>
            <a:picLocks noChangeAspect="1"/>
          </p:cNvPicPr>
          <p:nvPr/>
        </p:nvPicPr>
        <p:blipFill>
          <a:blip r:embed="rId2"/>
          <a:stretch>
            <a:fillRect/>
          </a:stretch>
        </p:blipFill>
        <p:spPr>
          <a:xfrm>
            <a:off x="7772400" y="5577840"/>
            <a:ext cx="1188720" cy="475488"/>
          </a:xfrm>
          <a:prstGeom prst="rect">
            <a:avLst/>
          </a:prstGeom>
        </p:spPr>
      </p:pic>
      <p:sp>
        <p:nvSpPr>
          <p:cNvPr id="14" name="TextBox 13"/>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457200" y="274320"/>
            <a:ext cx="8229600" cy="640080"/>
          </a:xfrm>
          <a:prstGeom prst="rect">
            <a:avLst/>
          </a:prstGeom>
          <a:noFill/>
        </p:spPr>
        <p:txBody>
          <a:bodyPr wrap="square">
            <a:spAutoFit/>
          </a:bodyPr>
          <a:lstStyle/>
          <a:p>
            <a:pPr algn="ctr"/>
            <a:r>
              <a:rPr sz="2000" b="1" i="0">
                <a:solidFill>
                  <a:srgbClr val="FFFFFF"/>
                </a:solidFill>
                <a:latin typeface="Arial Black"/>
              </a:rPr>
              <a:t>DE CADA PESO QUE GENERA UN ASALARIADO FORMAL...</a:t>
            </a:r>
          </a:p>
        </p:txBody>
      </p:sp>
      <p:sp>
        <p:nvSpPr>
          <p:cNvPr id="3" name="Rectangle 2"/>
          <p:cNvSpPr/>
          <p:nvPr/>
        </p:nvSpPr>
        <p:spPr>
          <a:xfrm>
            <a:off x="457200" y="886968"/>
            <a:ext cx="8229600" cy="36576"/>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1005840"/>
            <a:ext cx="4069080" cy="4389120"/>
          </a:xfrm>
          <a:prstGeom prst="rect">
            <a:avLst/>
          </a:prstGeom>
          <a:solidFill>
            <a:srgbClr val="3A10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143000"/>
            <a:ext cx="3886200" cy="1828800"/>
          </a:xfrm>
          <a:prstGeom prst="rect">
            <a:avLst/>
          </a:prstGeom>
          <a:noFill/>
        </p:spPr>
        <p:txBody>
          <a:bodyPr wrap="square">
            <a:spAutoFit/>
          </a:bodyPr>
          <a:lstStyle/>
          <a:p>
            <a:pPr algn="ctr"/>
            <a:r>
              <a:rPr sz="7800" b="1" i="0">
                <a:solidFill>
                  <a:srgbClr val="C00000"/>
                </a:solidFill>
                <a:latin typeface="Arial Black"/>
              </a:rPr>
              <a:t>~50%</a:t>
            </a:r>
          </a:p>
        </p:txBody>
      </p:sp>
      <p:sp>
        <p:nvSpPr>
          <p:cNvPr id="6" name="TextBox 5"/>
          <p:cNvSpPr txBox="1"/>
          <p:nvPr/>
        </p:nvSpPr>
        <p:spPr>
          <a:xfrm>
            <a:off x="548640" y="2999232"/>
            <a:ext cx="3886200" cy="640080"/>
          </a:xfrm>
          <a:prstGeom prst="rect">
            <a:avLst/>
          </a:prstGeom>
          <a:noFill/>
        </p:spPr>
        <p:txBody>
          <a:bodyPr wrap="square">
            <a:spAutoFit/>
          </a:bodyPr>
          <a:lstStyle/>
          <a:p>
            <a:pPr algn="ctr"/>
            <a:r>
              <a:rPr sz="2400" b="1" i="0">
                <a:solidFill>
                  <a:srgbClr val="FF9999"/>
                </a:solidFill>
                <a:latin typeface="Arial Black"/>
              </a:rPr>
              <a:t>va al ESTADO</a:t>
            </a:r>
          </a:p>
        </p:txBody>
      </p:sp>
      <p:sp>
        <p:nvSpPr>
          <p:cNvPr id="7" name="TextBox 6"/>
          <p:cNvSpPr txBox="1"/>
          <p:nvPr/>
        </p:nvSpPr>
        <p:spPr>
          <a:xfrm>
            <a:off x="548640" y="3703320"/>
            <a:ext cx="3886200" cy="685800"/>
          </a:xfrm>
          <a:prstGeom prst="rect">
            <a:avLst/>
          </a:prstGeom>
          <a:noFill/>
        </p:spPr>
        <p:txBody>
          <a:bodyPr wrap="square">
            <a:spAutoFit/>
          </a:bodyPr>
          <a:lstStyle/>
          <a:p>
            <a:pPr algn="ctr"/>
            <a:r>
              <a:rPr sz="1200" b="0" i="0">
                <a:solidFill>
                  <a:srgbClr val="FFCCCC"/>
                </a:solidFill>
                <a:latin typeface="Calibri"/>
              </a:rPr>
              <a:t>impuestos al trabajo +
IVA y consumo +
Ganancias + Patrimoniales</a:t>
            </a:r>
          </a:p>
        </p:txBody>
      </p:sp>
      <p:sp>
        <p:nvSpPr>
          <p:cNvPr id="8" name="Rectangle 7"/>
          <p:cNvSpPr/>
          <p:nvPr/>
        </p:nvSpPr>
        <p:spPr>
          <a:xfrm>
            <a:off x="4617720" y="1005840"/>
            <a:ext cx="4069080" cy="4389120"/>
          </a:xfrm>
          <a:prstGeom prst="rect">
            <a:avLst/>
          </a:prstGeom>
          <a:solidFill>
            <a:srgbClr val="0A2A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709160" y="1143000"/>
            <a:ext cx="3886200" cy="1828800"/>
          </a:xfrm>
          <a:prstGeom prst="rect">
            <a:avLst/>
          </a:prstGeom>
          <a:noFill/>
        </p:spPr>
        <p:txBody>
          <a:bodyPr wrap="square">
            <a:spAutoFit/>
          </a:bodyPr>
          <a:lstStyle/>
          <a:p>
            <a:pPr algn="ctr"/>
            <a:r>
              <a:rPr sz="7800" b="1" i="0">
                <a:solidFill>
                  <a:srgbClr val="375623"/>
                </a:solidFill>
                <a:latin typeface="Arial Black"/>
              </a:rPr>
              <a:t>~50%</a:t>
            </a:r>
          </a:p>
        </p:txBody>
      </p:sp>
      <p:sp>
        <p:nvSpPr>
          <p:cNvPr id="10" name="TextBox 9"/>
          <p:cNvSpPr txBox="1"/>
          <p:nvPr/>
        </p:nvSpPr>
        <p:spPr>
          <a:xfrm>
            <a:off x="4709160" y="2999232"/>
            <a:ext cx="3886200" cy="640080"/>
          </a:xfrm>
          <a:prstGeom prst="rect">
            <a:avLst/>
          </a:prstGeom>
          <a:noFill/>
        </p:spPr>
        <p:txBody>
          <a:bodyPr wrap="square">
            <a:spAutoFit/>
          </a:bodyPr>
          <a:lstStyle/>
          <a:p>
            <a:pPr algn="ctr"/>
            <a:r>
              <a:rPr sz="2000" b="1" i="0">
                <a:solidFill>
                  <a:srgbClr val="88CC88"/>
                </a:solidFill>
                <a:latin typeface="Arial Black"/>
              </a:rPr>
              <a:t>para el TRABAJADOR</a:t>
            </a:r>
          </a:p>
        </p:txBody>
      </p:sp>
      <p:sp>
        <p:nvSpPr>
          <p:cNvPr id="11" name="TextBox 10"/>
          <p:cNvSpPr txBox="1"/>
          <p:nvPr/>
        </p:nvSpPr>
        <p:spPr>
          <a:xfrm>
            <a:off x="4709160" y="3703320"/>
            <a:ext cx="3886200" cy="685800"/>
          </a:xfrm>
          <a:prstGeom prst="rect">
            <a:avLst/>
          </a:prstGeom>
          <a:noFill/>
        </p:spPr>
        <p:txBody>
          <a:bodyPr wrap="square">
            <a:spAutoFit/>
          </a:bodyPr>
          <a:lstStyle/>
          <a:p>
            <a:pPr algn="ctr"/>
            <a:r>
              <a:rPr sz="1200" b="0" i="0">
                <a:solidFill>
                  <a:srgbClr val="99CC99"/>
                </a:solidFill>
                <a:latin typeface="Calibri"/>
              </a:rPr>
              <a:t>lo que queda despues
de todos los tributos
de 3 niveles de gobierno</a:t>
            </a:r>
          </a:p>
        </p:txBody>
      </p:sp>
      <p:pic>
        <p:nvPicPr>
          <p:cNvPr id="12" name="Picture 11" descr="Kartal_Logo_trans.png"/>
          <p:cNvPicPr>
            <a:picLocks noChangeAspect="1"/>
          </p:cNvPicPr>
          <p:nvPr/>
        </p:nvPicPr>
        <p:blipFill>
          <a:blip r:embed="rId2"/>
          <a:stretch>
            <a:fillRect/>
          </a:stretch>
        </p:blipFill>
        <p:spPr>
          <a:xfrm>
            <a:off x="7772400" y="109728"/>
            <a:ext cx="1188720" cy="475488"/>
          </a:xfrm>
          <a:prstGeom prst="rect">
            <a:avLst/>
          </a:prstGeom>
        </p:spPr>
      </p:pic>
      <p:sp>
        <p:nvSpPr>
          <p:cNvPr id="13" name="TextBox 12"/>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58368"/>
          </a:xfrm>
          <a:prstGeom prst="rect">
            <a:avLst/>
          </a:prstGeom>
          <a:noFill/>
        </p:spPr>
        <p:txBody>
          <a:bodyPr wrap="square">
            <a:spAutoFit/>
          </a:bodyPr>
          <a:lstStyle/>
          <a:p>
            <a:pPr algn="ctr"/>
            <a:r>
              <a:rPr sz="2400" b="1" i="0">
                <a:solidFill>
                  <a:srgbClr val="17253D"/>
                </a:solidFill>
                <a:latin typeface="Arial Black"/>
              </a:rPr>
              <a:t>HASTA ESTE DIA, TRABAJO PARA EL ESTADO</a:t>
            </a:r>
          </a:p>
        </p:txBody>
      </p:sp>
      <p:sp>
        <p:nvSpPr>
          <p:cNvPr id="3" name="Rectangle 2"/>
          <p:cNvSpPr/>
          <p:nvPr/>
        </p:nvSpPr>
        <p:spPr>
          <a:xfrm>
            <a:off x="365760" y="914400"/>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24128"/>
            <a:ext cx="2103120" cy="4983480"/>
          </a:xfrm>
          <a:prstGeom prst="rect">
            <a:avLst/>
          </a:prstGeom>
          <a:solidFill>
            <a:srgbClr val="FCE4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38912" y="1097280"/>
            <a:ext cx="1956816" cy="868680"/>
          </a:xfrm>
          <a:prstGeom prst="rect">
            <a:avLst/>
          </a:prstGeom>
          <a:noFill/>
        </p:spPr>
        <p:txBody>
          <a:bodyPr wrap="square">
            <a:spAutoFit/>
          </a:bodyPr>
          <a:lstStyle/>
          <a:p>
            <a:pPr algn="ctr"/>
            <a:r>
              <a:rPr sz="1100" b="0" i="0">
                <a:solidFill>
                  <a:srgbClr val="17253D"/>
                </a:solidFill>
                <a:latin typeface="Calibri"/>
              </a:rPr>
              <a:t>Caso 1
$2,06M/mes
alquila, sin auto</a:t>
            </a:r>
          </a:p>
        </p:txBody>
      </p:sp>
      <p:sp>
        <p:nvSpPr>
          <p:cNvPr id="6" name="Rectangle 5"/>
          <p:cNvSpPr/>
          <p:nvPr/>
        </p:nvSpPr>
        <p:spPr>
          <a:xfrm>
            <a:off x="502920" y="2029968"/>
            <a:ext cx="1828800" cy="36576"/>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38912" y="2121408"/>
            <a:ext cx="1956816" cy="713232"/>
          </a:xfrm>
          <a:prstGeom prst="rect">
            <a:avLst/>
          </a:prstGeom>
          <a:noFill/>
        </p:spPr>
        <p:txBody>
          <a:bodyPr wrap="square">
            <a:spAutoFit/>
          </a:bodyPr>
          <a:lstStyle/>
          <a:p>
            <a:pPr algn="ctr"/>
            <a:r>
              <a:rPr sz="2200" b="1" i="0">
                <a:solidFill>
                  <a:srgbClr val="C00000"/>
                </a:solidFill>
                <a:latin typeface="Arial Black"/>
              </a:rPr>
              <a:t>1 de julio</a:t>
            </a:r>
          </a:p>
        </p:txBody>
      </p:sp>
      <p:sp>
        <p:nvSpPr>
          <p:cNvPr id="8" name="TextBox 7"/>
          <p:cNvSpPr txBox="1"/>
          <p:nvPr/>
        </p:nvSpPr>
        <p:spPr>
          <a:xfrm>
            <a:off x="438912" y="2907792"/>
            <a:ext cx="1956816" cy="475488"/>
          </a:xfrm>
          <a:prstGeom prst="rect">
            <a:avLst/>
          </a:prstGeom>
          <a:noFill/>
        </p:spPr>
        <p:txBody>
          <a:bodyPr wrap="square">
            <a:spAutoFit/>
          </a:bodyPr>
          <a:lstStyle/>
          <a:p>
            <a:pPr algn="ctr"/>
            <a:r>
              <a:rPr sz="1600" b="1" i="0">
                <a:solidFill>
                  <a:srgbClr val="C00000"/>
                </a:solidFill>
                <a:latin typeface="Arial"/>
              </a:rPr>
              <a:t>182 dias</a:t>
            </a:r>
          </a:p>
        </p:txBody>
      </p:sp>
      <p:sp>
        <p:nvSpPr>
          <p:cNvPr id="9" name="TextBox 8"/>
          <p:cNvSpPr txBox="1"/>
          <p:nvPr/>
        </p:nvSpPr>
        <p:spPr>
          <a:xfrm>
            <a:off x="438912" y="3429000"/>
            <a:ext cx="1956816" cy="594360"/>
          </a:xfrm>
          <a:prstGeom prst="rect">
            <a:avLst/>
          </a:prstGeom>
          <a:noFill/>
        </p:spPr>
        <p:txBody>
          <a:bodyPr wrap="square">
            <a:spAutoFit/>
          </a:bodyPr>
          <a:lstStyle/>
          <a:p>
            <a:pPr algn="ctr"/>
            <a:r>
              <a:rPr sz="1100" b="0" i="0">
                <a:solidFill>
                  <a:srgbClr val="595959"/>
                </a:solidFill>
                <a:latin typeface="Calibri"/>
              </a:rPr>
              <a:t>trabajando
para el Estado</a:t>
            </a:r>
          </a:p>
        </p:txBody>
      </p:sp>
      <p:sp>
        <p:nvSpPr>
          <p:cNvPr id="10" name="TextBox 9"/>
          <p:cNvSpPr txBox="1"/>
          <p:nvPr/>
        </p:nvSpPr>
        <p:spPr>
          <a:xfrm>
            <a:off x="438912" y="4160520"/>
            <a:ext cx="1956816" cy="365760"/>
          </a:xfrm>
          <a:prstGeom prst="rect">
            <a:avLst/>
          </a:prstGeom>
          <a:noFill/>
        </p:spPr>
        <p:txBody>
          <a:bodyPr wrap="square">
            <a:spAutoFit/>
          </a:bodyPr>
          <a:lstStyle/>
          <a:p>
            <a:pPr algn="ctr"/>
            <a:r>
              <a:rPr sz="1100" b="1" i="0">
                <a:solidFill>
                  <a:srgbClr val="375623"/>
                </a:solidFill>
                <a:latin typeface="Calibri"/>
              </a:rPr>
              <a:t>183 dias libres</a:t>
            </a:r>
          </a:p>
        </p:txBody>
      </p:sp>
      <p:sp>
        <p:nvSpPr>
          <p:cNvPr id="11" name="Rectangle 10"/>
          <p:cNvSpPr/>
          <p:nvPr/>
        </p:nvSpPr>
        <p:spPr>
          <a:xfrm>
            <a:off x="2560320" y="1024128"/>
            <a:ext cx="2103120" cy="4983480"/>
          </a:xfrm>
          <a:prstGeom prst="rect">
            <a:avLst/>
          </a:prstGeom>
          <a:solidFill>
            <a:srgbClr val="FFF2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633472" y="1097280"/>
            <a:ext cx="1956816" cy="868680"/>
          </a:xfrm>
          <a:prstGeom prst="rect">
            <a:avLst/>
          </a:prstGeom>
          <a:noFill/>
        </p:spPr>
        <p:txBody>
          <a:bodyPr wrap="square">
            <a:spAutoFit/>
          </a:bodyPr>
          <a:lstStyle/>
          <a:p>
            <a:pPr algn="ctr"/>
            <a:r>
              <a:rPr sz="1100" b="0" i="0">
                <a:solidFill>
                  <a:srgbClr val="17253D"/>
                </a:solidFill>
                <a:latin typeface="Calibri"/>
              </a:rPr>
              <a:t>Caso 2
$4,49M/mes
vivienda + auto</a:t>
            </a:r>
          </a:p>
        </p:txBody>
      </p:sp>
      <p:sp>
        <p:nvSpPr>
          <p:cNvPr id="13" name="Rectangle 12"/>
          <p:cNvSpPr/>
          <p:nvPr/>
        </p:nvSpPr>
        <p:spPr>
          <a:xfrm>
            <a:off x="2697479" y="2029968"/>
            <a:ext cx="1828800" cy="365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2633472" y="2121408"/>
            <a:ext cx="1956816" cy="713232"/>
          </a:xfrm>
          <a:prstGeom prst="rect">
            <a:avLst/>
          </a:prstGeom>
          <a:noFill/>
        </p:spPr>
        <p:txBody>
          <a:bodyPr wrap="square">
            <a:spAutoFit/>
          </a:bodyPr>
          <a:lstStyle/>
          <a:p>
            <a:pPr algn="ctr"/>
            <a:r>
              <a:rPr sz="2200" b="1" i="0">
                <a:solidFill>
                  <a:srgbClr val="E36C09"/>
                </a:solidFill>
                <a:latin typeface="Arial Black"/>
              </a:rPr>
              <a:t>21 de junio</a:t>
            </a:r>
          </a:p>
        </p:txBody>
      </p:sp>
      <p:sp>
        <p:nvSpPr>
          <p:cNvPr id="15" name="TextBox 14"/>
          <p:cNvSpPr txBox="1"/>
          <p:nvPr/>
        </p:nvSpPr>
        <p:spPr>
          <a:xfrm>
            <a:off x="2633472" y="2907792"/>
            <a:ext cx="1956816" cy="475488"/>
          </a:xfrm>
          <a:prstGeom prst="rect">
            <a:avLst/>
          </a:prstGeom>
          <a:noFill/>
        </p:spPr>
        <p:txBody>
          <a:bodyPr wrap="square">
            <a:spAutoFit/>
          </a:bodyPr>
          <a:lstStyle/>
          <a:p>
            <a:pPr algn="ctr"/>
            <a:r>
              <a:rPr sz="1600" b="1" i="0">
                <a:solidFill>
                  <a:srgbClr val="E36C09"/>
                </a:solidFill>
                <a:latin typeface="Arial"/>
              </a:rPr>
              <a:t>172 dias</a:t>
            </a:r>
          </a:p>
        </p:txBody>
      </p:sp>
      <p:sp>
        <p:nvSpPr>
          <p:cNvPr id="16" name="TextBox 15"/>
          <p:cNvSpPr txBox="1"/>
          <p:nvPr/>
        </p:nvSpPr>
        <p:spPr>
          <a:xfrm>
            <a:off x="2633472" y="3429000"/>
            <a:ext cx="1956816" cy="594360"/>
          </a:xfrm>
          <a:prstGeom prst="rect">
            <a:avLst/>
          </a:prstGeom>
          <a:noFill/>
        </p:spPr>
        <p:txBody>
          <a:bodyPr wrap="square">
            <a:spAutoFit/>
          </a:bodyPr>
          <a:lstStyle/>
          <a:p>
            <a:pPr algn="ctr"/>
            <a:r>
              <a:rPr sz="1100" b="0" i="0">
                <a:solidFill>
                  <a:srgbClr val="595959"/>
                </a:solidFill>
                <a:latin typeface="Calibri"/>
              </a:rPr>
              <a:t>trabajando
para el Estado</a:t>
            </a:r>
          </a:p>
        </p:txBody>
      </p:sp>
      <p:sp>
        <p:nvSpPr>
          <p:cNvPr id="17" name="TextBox 16"/>
          <p:cNvSpPr txBox="1"/>
          <p:nvPr/>
        </p:nvSpPr>
        <p:spPr>
          <a:xfrm>
            <a:off x="2633472" y="4160520"/>
            <a:ext cx="1956816" cy="365760"/>
          </a:xfrm>
          <a:prstGeom prst="rect">
            <a:avLst/>
          </a:prstGeom>
          <a:noFill/>
        </p:spPr>
        <p:txBody>
          <a:bodyPr wrap="square">
            <a:spAutoFit/>
          </a:bodyPr>
          <a:lstStyle/>
          <a:p>
            <a:pPr algn="ctr"/>
            <a:r>
              <a:rPr sz="1100" b="1" i="0">
                <a:solidFill>
                  <a:srgbClr val="375623"/>
                </a:solidFill>
                <a:latin typeface="Calibri"/>
              </a:rPr>
              <a:t>193 dias libres</a:t>
            </a:r>
          </a:p>
        </p:txBody>
      </p:sp>
      <p:sp>
        <p:nvSpPr>
          <p:cNvPr id="18" name="Rectangle 17"/>
          <p:cNvSpPr/>
          <p:nvPr/>
        </p:nvSpPr>
        <p:spPr>
          <a:xfrm>
            <a:off x="4754880" y="1024128"/>
            <a:ext cx="2103120" cy="4983480"/>
          </a:xfrm>
          <a:prstGeom prst="rect">
            <a:avLst/>
          </a:prstGeom>
          <a:solidFill>
            <a:srgbClr val="FFF2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828032" y="1097280"/>
            <a:ext cx="1956816" cy="868680"/>
          </a:xfrm>
          <a:prstGeom prst="rect">
            <a:avLst/>
          </a:prstGeom>
          <a:noFill/>
        </p:spPr>
        <p:txBody>
          <a:bodyPr wrap="square">
            <a:spAutoFit/>
          </a:bodyPr>
          <a:lstStyle/>
          <a:p>
            <a:pPr algn="ctr"/>
            <a:r>
              <a:rPr sz="1100" b="0" i="0">
                <a:solidFill>
                  <a:srgbClr val="17253D"/>
                </a:solidFill>
                <a:latin typeface="Calibri"/>
              </a:rPr>
              <a:t>Caso 3
$6,57M/mes
vivienda mejor</a:t>
            </a:r>
          </a:p>
        </p:txBody>
      </p:sp>
      <p:sp>
        <p:nvSpPr>
          <p:cNvPr id="20" name="Rectangle 19"/>
          <p:cNvSpPr/>
          <p:nvPr/>
        </p:nvSpPr>
        <p:spPr>
          <a:xfrm>
            <a:off x="4892040" y="2029968"/>
            <a:ext cx="1828800" cy="36576"/>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828032" y="2121408"/>
            <a:ext cx="1956816" cy="713232"/>
          </a:xfrm>
          <a:prstGeom prst="rect">
            <a:avLst/>
          </a:prstGeom>
          <a:noFill/>
        </p:spPr>
        <p:txBody>
          <a:bodyPr wrap="square">
            <a:spAutoFit/>
          </a:bodyPr>
          <a:lstStyle/>
          <a:p>
            <a:pPr algn="ctr"/>
            <a:r>
              <a:rPr sz="2200" b="1" i="0">
                <a:solidFill>
                  <a:srgbClr val="E36C09"/>
                </a:solidFill>
                <a:latin typeface="Arial Black"/>
              </a:rPr>
              <a:t>23 de junio</a:t>
            </a:r>
          </a:p>
        </p:txBody>
      </p:sp>
      <p:sp>
        <p:nvSpPr>
          <p:cNvPr id="22" name="TextBox 21"/>
          <p:cNvSpPr txBox="1"/>
          <p:nvPr/>
        </p:nvSpPr>
        <p:spPr>
          <a:xfrm>
            <a:off x="4828032" y="2907792"/>
            <a:ext cx="1956816" cy="475488"/>
          </a:xfrm>
          <a:prstGeom prst="rect">
            <a:avLst/>
          </a:prstGeom>
          <a:noFill/>
        </p:spPr>
        <p:txBody>
          <a:bodyPr wrap="square">
            <a:spAutoFit/>
          </a:bodyPr>
          <a:lstStyle/>
          <a:p>
            <a:pPr algn="ctr"/>
            <a:r>
              <a:rPr sz="1600" b="1" i="0">
                <a:solidFill>
                  <a:srgbClr val="E36C09"/>
                </a:solidFill>
                <a:latin typeface="Arial"/>
              </a:rPr>
              <a:t>174 dias</a:t>
            </a:r>
          </a:p>
        </p:txBody>
      </p:sp>
      <p:sp>
        <p:nvSpPr>
          <p:cNvPr id="23" name="TextBox 22"/>
          <p:cNvSpPr txBox="1"/>
          <p:nvPr/>
        </p:nvSpPr>
        <p:spPr>
          <a:xfrm>
            <a:off x="4828032" y="3429000"/>
            <a:ext cx="1956816" cy="594360"/>
          </a:xfrm>
          <a:prstGeom prst="rect">
            <a:avLst/>
          </a:prstGeom>
          <a:noFill/>
        </p:spPr>
        <p:txBody>
          <a:bodyPr wrap="square">
            <a:spAutoFit/>
          </a:bodyPr>
          <a:lstStyle/>
          <a:p>
            <a:pPr algn="ctr"/>
            <a:r>
              <a:rPr sz="1100" b="0" i="0">
                <a:solidFill>
                  <a:srgbClr val="595959"/>
                </a:solidFill>
                <a:latin typeface="Calibri"/>
              </a:rPr>
              <a:t>trabajando
para el Estado</a:t>
            </a:r>
          </a:p>
        </p:txBody>
      </p:sp>
      <p:sp>
        <p:nvSpPr>
          <p:cNvPr id="24" name="TextBox 23"/>
          <p:cNvSpPr txBox="1"/>
          <p:nvPr/>
        </p:nvSpPr>
        <p:spPr>
          <a:xfrm>
            <a:off x="4828032" y="4160520"/>
            <a:ext cx="1956816" cy="365760"/>
          </a:xfrm>
          <a:prstGeom prst="rect">
            <a:avLst/>
          </a:prstGeom>
          <a:noFill/>
        </p:spPr>
        <p:txBody>
          <a:bodyPr wrap="square">
            <a:spAutoFit/>
          </a:bodyPr>
          <a:lstStyle/>
          <a:p>
            <a:pPr algn="ctr"/>
            <a:r>
              <a:rPr sz="1100" b="1" i="0">
                <a:solidFill>
                  <a:srgbClr val="375623"/>
                </a:solidFill>
                <a:latin typeface="Calibri"/>
              </a:rPr>
              <a:t>191 dias libres</a:t>
            </a:r>
          </a:p>
        </p:txBody>
      </p:sp>
      <p:sp>
        <p:nvSpPr>
          <p:cNvPr id="25" name="Rectangle 24"/>
          <p:cNvSpPr/>
          <p:nvPr/>
        </p:nvSpPr>
        <p:spPr>
          <a:xfrm>
            <a:off x="6949440" y="1024128"/>
            <a:ext cx="2103120" cy="4983480"/>
          </a:xfrm>
          <a:prstGeom prst="rect">
            <a:avLst/>
          </a:prstGeom>
          <a:solidFill>
            <a:srgbClr val="FCE4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022592" y="1097280"/>
            <a:ext cx="1956816" cy="868680"/>
          </a:xfrm>
          <a:prstGeom prst="rect">
            <a:avLst/>
          </a:prstGeom>
          <a:noFill/>
        </p:spPr>
        <p:txBody>
          <a:bodyPr wrap="square">
            <a:spAutoFit/>
          </a:bodyPr>
          <a:lstStyle/>
          <a:p>
            <a:pPr algn="ctr"/>
            <a:r>
              <a:rPr sz="1100" b="0" i="0">
                <a:solidFill>
                  <a:srgbClr val="17253D"/>
                </a:solidFill>
                <a:latin typeface="Calibri"/>
              </a:rPr>
              <a:t>Caso 4
$9,43M/mes
barrio privado</a:t>
            </a:r>
          </a:p>
        </p:txBody>
      </p:sp>
      <p:sp>
        <p:nvSpPr>
          <p:cNvPr id="27" name="Rectangle 26"/>
          <p:cNvSpPr/>
          <p:nvPr/>
        </p:nvSpPr>
        <p:spPr>
          <a:xfrm>
            <a:off x="7086600" y="2029968"/>
            <a:ext cx="1828800" cy="36576"/>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7022592" y="2121408"/>
            <a:ext cx="1956816" cy="713232"/>
          </a:xfrm>
          <a:prstGeom prst="rect">
            <a:avLst/>
          </a:prstGeom>
          <a:noFill/>
        </p:spPr>
        <p:txBody>
          <a:bodyPr wrap="square">
            <a:spAutoFit/>
          </a:bodyPr>
          <a:lstStyle/>
          <a:p>
            <a:pPr algn="ctr"/>
            <a:r>
              <a:rPr sz="2200" b="1" i="0">
                <a:solidFill>
                  <a:srgbClr val="C00000"/>
                </a:solidFill>
                <a:latin typeface="Arial Black"/>
              </a:rPr>
              <a:t>1 de julio</a:t>
            </a:r>
          </a:p>
        </p:txBody>
      </p:sp>
      <p:sp>
        <p:nvSpPr>
          <p:cNvPr id="29" name="TextBox 28"/>
          <p:cNvSpPr txBox="1"/>
          <p:nvPr/>
        </p:nvSpPr>
        <p:spPr>
          <a:xfrm>
            <a:off x="7022592" y="2907792"/>
            <a:ext cx="1956816" cy="475488"/>
          </a:xfrm>
          <a:prstGeom prst="rect">
            <a:avLst/>
          </a:prstGeom>
          <a:noFill/>
        </p:spPr>
        <p:txBody>
          <a:bodyPr wrap="square">
            <a:spAutoFit/>
          </a:bodyPr>
          <a:lstStyle/>
          <a:p>
            <a:pPr algn="ctr"/>
            <a:r>
              <a:rPr sz="1600" b="1" i="0">
                <a:solidFill>
                  <a:srgbClr val="C00000"/>
                </a:solidFill>
                <a:latin typeface="Arial"/>
              </a:rPr>
              <a:t>182 dias</a:t>
            </a:r>
          </a:p>
        </p:txBody>
      </p:sp>
      <p:sp>
        <p:nvSpPr>
          <p:cNvPr id="30" name="TextBox 29"/>
          <p:cNvSpPr txBox="1"/>
          <p:nvPr/>
        </p:nvSpPr>
        <p:spPr>
          <a:xfrm>
            <a:off x="7022592" y="3429000"/>
            <a:ext cx="1956816" cy="594360"/>
          </a:xfrm>
          <a:prstGeom prst="rect">
            <a:avLst/>
          </a:prstGeom>
          <a:noFill/>
        </p:spPr>
        <p:txBody>
          <a:bodyPr wrap="square">
            <a:spAutoFit/>
          </a:bodyPr>
          <a:lstStyle/>
          <a:p>
            <a:pPr algn="ctr"/>
            <a:r>
              <a:rPr sz="1100" b="0" i="0">
                <a:solidFill>
                  <a:srgbClr val="595959"/>
                </a:solidFill>
                <a:latin typeface="Calibri"/>
              </a:rPr>
              <a:t>trabajando
para el Estado</a:t>
            </a:r>
          </a:p>
        </p:txBody>
      </p:sp>
      <p:sp>
        <p:nvSpPr>
          <p:cNvPr id="31" name="TextBox 30"/>
          <p:cNvSpPr txBox="1"/>
          <p:nvPr/>
        </p:nvSpPr>
        <p:spPr>
          <a:xfrm>
            <a:off x="7022592" y="4160520"/>
            <a:ext cx="1956816" cy="365760"/>
          </a:xfrm>
          <a:prstGeom prst="rect">
            <a:avLst/>
          </a:prstGeom>
          <a:noFill/>
        </p:spPr>
        <p:txBody>
          <a:bodyPr wrap="square">
            <a:spAutoFit/>
          </a:bodyPr>
          <a:lstStyle/>
          <a:p>
            <a:pPr algn="ctr"/>
            <a:r>
              <a:rPr sz="1100" b="1" i="0">
                <a:solidFill>
                  <a:srgbClr val="375623"/>
                </a:solidFill>
                <a:latin typeface="Calibri"/>
              </a:rPr>
              <a:t>183 dias libres</a:t>
            </a:r>
          </a:p>
        </p:txBody>
      </p:sp>
      <p:sp>
        <p:nvSpPr>
          <p:cNvPr id="32" name="TextBox 31"/>
          <p:cNvSpPr txBox="1"/>
          <p:nvPr/>
        </p:nvSpPr>
        <p:spPr>
          <a:xfrm>
            <a:off x="365760" y="5257800"/>
            <a:ext cx="8412480" cy="502920"/>
          </a:xfrm>
          <a:prstGeom prst="rect">
            <a:avLst/>
          </a:prstGeom>
          <a:noFill/>
        </p:spPr>
        <p:txBody>
          <a:bodyPr wrap="square">
            <a:spAutoFit/>
          </a:bodyPr>
          <a:lstStyle/>
          <a:p>
            <a:pPr algn="ctr"/>
            <a:r>
              <a:rPr sz="1150" b="0" i="1">
                <a:solidFill>
                  <a:srgbClr val="595959"/>
                </a:solidFill>
                <a:latin typeface="Calibri"/>
              </a:rPr>
              <a:t>PARADOJA: el Caso 1 (menor ingreso) tiene el mismo dia de independencia que el Caso 4 (mayor ingreso). El sistema no es mas liviano para quien menos gana.</a:t>
            </a:r>
          </a:p>
        </p:txBody>
      </p:sp>
      <p:pic>
        <p:nvPicPr>
          <p:cNvPr id="33" name="Picture 32" descr="Kartal_Logo_trans.png"/>
          <p:cNvPicPr>
            <a:picLocks noChangeAspect="1"/>
          </p:cNvPicPr>
          <p:nvPr/>
        </p:nvPicPr>
        <p:blipFill>
          <a:blip r:embed="rId2"/>
          <a:stretch>
            <a:fillRect/>
          </a:stretch>
        </p:blipFill>
        <p:spPr>
          <a:xfrm>
            <a:off x="7772400" y="109728"/>
            <a:ext cx="1188720" cy="475488"/>
          </a:xfrm>
          <a:prstGeom prst="rect">
            <a:avLst/>
          </a:prstGeom>
        </p:spPr>
      </p:pic>
      <p:sp>
        <p:nvSpPr>
          <p:cNvPr id="34" name="TextBox 33"/>
          <p:cNvSpPr txBox="1"/>
          <p:nvPr/>
        </p:nvSpPr>
        <p:spPr>
          <a:xfrm>
            <a:off x="365760" y="6108192"/>
            <a:ext cx="3657600" cy="256032"/>
          </a:xfrm>
          <a:prstGeom prst="rect">
            <a:avLst/>
          </a:prstGeom>
          <a:noFill/>
        </p:spPr>
        <p:txBody>
          <a:bodyPr wrap="square">
            <a:spAutoFit/>
          </a:bodyPr>
          <a:lstStyle/>
          <a:p>
            <a:pPr algn="l"/>
            <a:r>
              <a:rPr sz="800" b="0" i="0">
                <a:solidFill>
                  <a:srgbClr val="AAAAAA"/>
                </a:solidFill>
                <a:latin typeface="Arial"/>
              </a:rPr>
              <a:t>Fuente: IARAF 2026</a:t>
            </a:r>
          </a:p>
        </p:txBody>
      </p:sp>
      <p:sp>
        <p:nvSpPr>
          <p:cNvPr id="35" name="TextBox 34"/>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594360"/>
          </a:xfrm>
          <a:prstGeom prst="rect">
            <a:avLst/>
          </a:prstGeom>
          <a:noFill/>
        </p:spPr>
        <p:txBody>
          <a:bodyPr wrap="square">
            <a:spAutoFit/>
          </a:bodyPr>
          <a:lstStyle/>
          <a:p>
            <a:pPr algn="ctr"/>
            <a:r>
              <a:rPr sz="2600" b="1" i="0">
                <a:solidFill>
                  <a:srgbClr val="FFFFFF"/>
                </a:solidFill>
                <a:latin typeface="Arial Black"/>
              </a:rPr>
              <a:t>COMO SE DESAGREGA EL 50%</a:t>
            </a:r>
          </a:p>
        </p:txBody>
      </p:sp>
      <p:sp>
        <p:nvSpPr>
          <p:cNvPr id="3" name="Rectangle 2"/>
          <p:cNvSpPr/>
          <p:nvPr/>
        </p:nvSpPr>
        <p:spPr>
          <a:xfrm>
            <a:off x="365760" y="850392"/>
            <a:ext cx="8412480" cy="36576"/>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arga_tributaria_asalariados_2026_carga_desagregada.png"/>
          <p:cNvPicPr>
            <a:picLocks noChangeAspect="1"/>
          </p:cNvPicPr>
          <p:nvPr/>
        </p:nvPicPr>
        <p:blipFill>
          <a:blip r:embed="rId2"/>
          <a:stretch>
            <a:fillRect/>
          </a:stretch>
        </p:blipFill>
        <p:spPr>
          <a:xfrm>
            <a:off x="182880" y="914400"/>
            <a:ext cx="8778240" cy="5257800"/>
          </a:xfrm>
          <a:prstGeom prst="rect">
            <a:avLst/>
          </a:prstGeom>
        </p:spPr>
      </p:pic>
      <p:pic>
        <p:nvPicPr>
          <p:cNvPr id="5" name="Picture 4" descr="Kartal_Logo_trans.png"/>
          <p:cNvPicPr>
            <a:picLocks noChangeAspect="1"/>
          </p:cNvPicPr>
          <p:nvPr/>
        </p:nvPicPr>
        <p:blipFill>
          <a:blip r:embed="rId3"/>
          <a:stretch>
            <a:fillRect/>
          </a:stretch>
        </p:blipFill>
        <p:spPr>
          <a:xfrm>
            <a:off x="7772400" y="109728"/>
            <a:ext cx="1188720" cy="475488"/>
          </a:xfrm>
          <a:prstGeom prst="rect">
            <a:avLst/>
          </a:prstGeom>
        </p:spPr>
      </p:pic>
      <p:sp>
        <p:nvSpPr>
          <p:cNvPr id="6" name="TextBox 5"/>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40080"/>
          </a:xfrm>
          <a:prstGeom prst="rect">
            <a:avLst/>
          </a:prstGeom>
          <a:noFill/>
        </p:spPr>
        <p:txBody>
          <a:bodyPr wrap="square">
            <a:spAutoFit/>
          </a:bodyPr>
          <a:lstStyle/>
          <a:p>
            <a:pPr algn="ctr"/>
            <a:r>
              <a:rPr sz="2700" b="1" i="0">
                <a:solidFill>
                  <a:srgbClr val="17253D"/>
                </a:solidFill>
                <a:latin typeface="Arial Black"/>
              </a:rPr>
              <a:t>EL QUE MENOS GANA, MAS PAGA</a:t>
            </a:r>
          </a:p>
        </p:txBody>
      </p:sp>
      <p:sp>
        <p:nvSpPr>
          <p:cNvPr id="3" name="Rectangle 2"/>
          <p:cNvSpPr/>
          <p:nvPr/>
        </p:nvSpPr>
        <p:spPr>
          <a:xfrm>
            <a:off x="365760" y="896112"/>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05840"/>
            <a:ext cx="8412480" cy="1280160"/>
          </a:xfrm>
          <a:prstGeom prst="rect">
            <a:avLst/>
          </a:prstGeom>
          <a:solidFill>
            <a:srgbClr val="FEF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78992"/>
            <a:ext cx="8046720" cy="411480"/>
          </a:xfrm>
          <a:prstGeom prst="rect">
            <a:avLst/>
          </a:prstGeom>
          <a:noFill/>
        </p:spPr>
        <p:txBody>
          <a:bodyPr wrap="square">
            <a:spAutoFit/>
          </a:bodyPr>
          <a:lstStyle/>
          <a:p>
            <a:pPr algn="l"/>
            <a:r>
              <a:rPr sz="1400" b="1" i="0">
                <a:solidFill>
                  <a:srgbClr val="17253D"/>
                </a:solidFill>
                <a:latin typeface="Arial"/>
              </a:rPr>
              <a:t>Caso 1 tiene ingresos 118% mas bajos que Caso 2...</a:t>
            </a:r>
          </a:p>
        </p:txBody>
      </p:sp>
      <p:sp>
        <p:nvSpPr>
          <p:cNvPr id="6" name="TextBox 5"/>
          <p:cNvSpPr txBox="1"/>
          <p:nvPr/>
        </p:nvSpPr>
        <p:spPr>
          <a:xfrm>
            <a:off x="548640" y="1508760"/>
            <a:ext cx="8046720" cy="411480"/>
          </a:xfrm>
          <a:prstGeom prst="rect">
            <a:avLst/>
          </a:prstGeom>
          <a:noFill/>
        </p:spPr>
        <p:txBody>
          <a:bodyPr wrap="square">
            <a:spAutoFit/>
          </a:bodyPr>
          <a:lstStyle/>
          <a:p>
            <a:pPr algn="l"/>
            <a:r>
              <a:rPr sz="1400" b="1" i="0">
                <a:solidFill>
                  <a:srgbClr val="C00000"/>
                </a:solidFill>
                <a:latin typeface="Arial"/>
              </a:rPr>
              <a:t>...pero paga 2 pp MAS de su ingreso en impuestos.</a:t>
            </a:r>
          </a:p>
        </p:txBody>
      </p:sp>
      <p:sp>
        <p:nvSpPr>
          <p:cNvPr id="7" name="TextBox 6"/>
          <p:cNvSpPr txBox="1"/>
          <p:nvPr/>
        </p:nvSpPr>
        <p:spPr>
          <a:xfrm>
            <a:off x="548640" y="1938528"/>
            <a:ext cx="8046720" cy="411480"/>
          </a:xfrm>
          <a:prstGeom prst="rect">
            <a:avLst/>
          </a:prstGeom>
          <a:noFill/>
        </p:spPr>
        <p:txBody>
          <a:bodyPr wrap="square">
            <a:spAutoFit/>
          </a:bodyPr>
          <a:lstStyle/>
          <a:p>
            <a:pPr algn="l"/>
            <a:r>
              <a:rPr sz="1300" b="0" i="0">
                <a:solidFill>
                  <a:srgbClr val="C00000"/>
                </a:solidFill>
                <a:latin typeface="Arial"/>
              </a:rPr>
              <a:t>Y 1,5 pp mas que el Caso 3, cuyo ingreso es 219% mas alto.</a:t>
            </a:r>
          </a:p>
        </p:txBody>
      </p:sp>
      <p:sp>
        <p:nvSpPr>
          <p:cNvPr id="8" name="Rectangle 7"/>
          <p:cNvSpPr/>
          <p:nvPr/>
        </p:nvSpPr>
        <p:spPr>
          <a:xfrm>
            <a:off x="365760" y="2468880"/>
            <a:ext cx="457200" cy="13258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5760" y="2880360"/>
            <a:ext cx="457200" cy="502920"/>
          </a:xfrm>
          <a:prstGeom prst="rect">
            <a:avLst/>
          </a:prstGeom>
          <a:noFill/>
        </p:spPr>
        <p:txBody>
          <a:bodyPr wrap="square">
            <a:spAutoFit/>
          </a:bodyPr>
          <a:lstStyle/>
          <a:p>
            <a:pPr algn="ctr"/>
            <a:r>
              <a:rPr sz="900" b="1" i="0">
                <a:solidFill>
                  <a:srgbClr val="FFFFFF"/>
                </a:solidFill>
                <a:latin typeface="Arial"/>
              </a:rPr>
              <a:t>CAUSA 1</a:t>
            </a:r>
          </a:p>
        </p:txBody>
      </p:sp>
      <p:sp>
        <p:nvSpPr>
          <p:cNvPr id="10" name="Rectangle 9"/>
          <p:cNvSpPr/>
          <p:nvPr/>
        </p:nvSpPr>
        <p:spPr>
          <a:xfrm>
            <a:off x="859536" y="2468880"/>
            <a:ext cx="7918704" cy="1325880"/>
          </a:xfrm>
          <a:prstGeom prst="rect">
            <a:avLst/>
          </a:prstGeom>
          <a:solidFill>
            <a:srgbClr val="FCE4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60120" y="2542032"/>
            <a:ext cx="7680960" cy="411480"/>
          </a:xfrm>
          <a:prstGeom prst="rect">
            <a:avLst/>
          </a:prstGeom>
          <a:noFill/>
        </p:spPr>
        <p:txBody>
          <a:bodyPr wrap="square">
            <a:spAutoFit/>
          </a:bodyPr>
          <a:lstStyle/>
          <a:p>
            <a:pPr algn="l"/>
            <a:r>
              <a:rPr sz="1400" b="1" i="0">
                <a:solidFill>
                  <a:srgbClr val="17253D"/>
                </a:solidFill>
                <a:latin typeface="Arial"/>
              </a:rPr>
              <a:t>APORTES PERSONALES CON TOPE</a:t>
            </a:r>
          </a:p>
        </p:txBody>
      </p:sp>
      <p:sp>
        <p:nvSpPr>
          <p:cNvPr id="12" name="TextBox 11"/>
          <p:cNvSpPr txBox="1"/>
          <p:nvPr/>
        </p:nvSpPr>
        <p:spPr>
          <a:xfrm>
            <a:off x="960120" y="2971800"/>
            <a:ext cx="7680960" cy="731520"/>
          </a:xfrm>
          <a:prstGeom prst="rect">
            <a:avLst/>
          </a:prstGeom>
          <a:noFill/>
        </p:spPr>
        <p:txBody>
          <a:bodyPr wrap="square">
            <a:spAutoFit/>
          </a:bodyPr>
          <a:lstStyle/>
          <a:p>
            <a:pPr algn="l"/>
            <a:r>
              <a:rPr sz="1200" b="0" i="0">
                <a:solidFill>
                  <a:srgbClr val="333333"/>
                </a:solidFill>
                <a:latin typeface="Calibri"/>
              </a:rPr>
              <a:t>A partir de cierto ingreso, los aportes dejan de crecer en proporcion.
El Caso 4 paga 7,46 pp MENOS que el Caso 1 solo por este mecanismo.</a:t>
            </a:r>
          </a:p>
        </p:txBody>
      </p:sp>
      <p:sp>
        <p:nvSpPr>
          <p:cNvPr id="13" name="Rectangle 12"/>
          <p:cNvSpPr/>
          <p:nvPr/>
        </p:nvSpPr>
        <p:spPr>
          <a:xfrm>
            <a:off x="365760" y="3977639"/>
            <a:ext cx="457200" cy="132588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65760" y="4389120"/>
            <a:ext cx="457200" cy="502920"/>
          </a:xfrm>
          <a:prstGeom prst="rect">
            <a:avLst/>
          </a:prstGeom>
          <a:noFill/>
        </p:spPr>
        <p:txBody>
          <a:bodyPr wrap="square">
            <a:spAutoFit/>
          </a:bodyPr>
          <a:lstStyle/>
          <a:p>
            <a:pPr algn="ctr"/>
            <a:r>
              <a:rPr sz="900" b="1" i="0">
                <a:solidFill>
                  <a:srgbClr val="FFFFFF"/>
                </a:solidFill>
                <a:latin typeface="Arial"/>
              </a:rPr>
              <a:t>CAUSA 2</a:t>
            </a:r>
          </a:p>
        </p:txBody>
      </p:sp>
      <p:sp>
        <p:nvSpPr>
          <p:cNvPr id="15" name="Rectangle 14"/>
          <p:cNvSpPr/>
          <p:nvPr/>
        </p:nvSpPr>
        <p:spPr>
          <a:xfrm>
            <a:off x="859536" y="3977639"/>
            <a:ext cx="7918704" cy="1325880"/>
          </a:xfrm>
          <a:prstGeom prst="rect">
            <a:avLst/>
          </a:prstGeom>
          <a:solidFill>
            <a:srgbClr val="FFF2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0120" y="4050791"/>
            <a:ext cx="7680960" cy="411480"/>
          </a:xfrm>
          <a:prstGeom prst="rect">
            <a:avLst/>
          </a:prstGeom>
          <a:noFill/>
        </p:spPr>
        <p:txBody>
          <a:bodyPr wrap="square">
            <a:spAutoFit/>
          </a:bodyPr>
          <a:lstStyle/>
          <a:p>
            <a:pPr algn="l"/>
            <a:r>
              <a:rPr sz="1400" b="1" i="0">
                <a:solidFill>
                  <a:srgbClr val="17253D"/>
                </a:solidFill>
                <a:latin typeface="Arial"/>
              </a:rPr>
              <a:t>IVA Y TRIBUTOS INDIRECTOS REGRESIVOS</a:t>
            </a:r>
          </a:p>
        </p:txBody>
      </p:sp>
      <p:sp>
        <p:nvSpPr>
          <p:cNvPr id="17" name="TextBox 16"/>
          <p:cNvSpPr txBox="1"/>
          <p:nvPr/>
        </p:nvSpPr>
        <p:spPr>
          <a:xfrm>
            <a:off x="960120" y="4480559"/>
            <a:ext cx="7680960" cy="731520"/>
          </a:xfrm>
          <a:prstGeom prst="rect">
            <a:avLst/>
          </a:prstGeom>
          <a:noFill/>
        </p:spPr>
        <p:txBody>
          <a:bodyPr wrap="square">
            <a:spAutoFit/>
          </a:bodyPr>
          <a:lstStyle/>
          <a:p>
            <a:pPr algn="l"/>
            <a:r>
              <a:rPr sz="1200" b="0" i="0">
                <a:solidFill>
                  <a:srgbClr val="333333"/>
                </a:solidFill>
                <a:latin typeface="Calibri"/>
              </a:rPr>
              <a:t>El Caso 1 consume el 100% de su ingreso disponible.
Consume todo → paga 15,6% en tributos al consumo.
El Caso 4 ahorra 19% → paga solo 11,8% en los mismos tributos.</a:t>
            </a:r>
          </a:p>
        </p:txBody>
      </p:sp>
      <p:pic>
        <p:nvPicPr>
          <p:cNvPr id="18" name="Picture 17" descr="Kartal_Logo_trans.png"/>
          <p:cNvPicPr>
            <a:picLocks noChangeAspect="1"/>
          </p:cNvPicPr>
          <p:nvPr/>
        </p:nvPicPr>
        <p:blipFill>
          <a:blip r:embed="rId2"/>
          <a:stretch>
            <a:fillRect/>
          </a:stretch>
        </p:blipFill>
        <p:spPr>
          <a:xfrm>
            <a:off x="7772400" y="109728"/>
            <a:ext cx="1188720" cy="475488"/>
          </a:xfrm>
          <a:prstGeom prst="rect">
            <a:avLst/>
          </a:prstGeom>
        </p:spPr>
      </p:pic>
      <p:sp>
        <p:nvSpPr>
          <p:cNvPr id="19" name="TextBox 18"/>
          <p:cNvSpPr txBox="1"/>
          <p:nvPr/>
        </p:nvSpPr>
        <p:spPr>
          <a:xfrm>
            <a:off x="365760" y="6108192"/>
            <a:ext cx="3657600" cy="256032"/>
          </a:xfrm>
          <a:prstGeom prst="rect">
            <a:avLst/>
          </a:prstGeom>
          <a:noFill/>
        </p:spPr>
        <p:txBody>
          <a:bodyPr wrap="square">
            <a:spAutoFit/>
          </a:bodyPr>
          <a:lstStyle/>
          <a:p>
            <a:pPr algn="l"/>
            <a:r>
              <a:rPr sz="800" b="0" i="0">
                <a:solidFill>
                  <a:srgbClr val="AAAAAA"/>
                </a:solidFill>
                <a:latin typeface="Arial"/>
              </a:rPr>
              <a:t>Fuente: IARAF 2026</a:t>
            </a:r>
          </a:p>
        </p:txBody>
      </p:sp>
      <p:sp>
        <p:nvSpPr>
          <p:cNvPr id="20" name="TextBox 19"/>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457200" y="256032"/>
            <a:ext cx="8229600" cy="594360"/>
          </a:xfrm>
          <a:prstGeom prst="rect">
            <a:avLst/>
          </a:prstGeom>
          <a:noFill/>
        </p:spPr>
        <p:txBody>
          <a:bodyPr wrap="square">
            <a:spAutoFit/>
          </a:bodyPr>
          <a:lstStyle/>
          <a:p>
            <a:pPr algn="ctr"/>
            <a:r>
              <a:rPr sz="2400" b="1" i="0">
                <a:solidFill>
                  <a:srgbClr val="FFFFFF"/>
                </a:solidFill>
                <a:latin typeface="Arial Black"/>
              </a:rPr>
              <a:t>DE CADA HORA DE TRABAJO...</a:t>
            </a:r>
          </a:p>
        </p:txBody>
      </p:sp>
      <p:sp>
        <p:nvSpPr>
          <p:cNvPr id="3" name="Rectangle 2"/>
          <p:cNvSpPr/>
          <p:nvPr/>
        </p:nvSpPr>
        <p:spPr>
          <a:xfrm>
            <a:off x="457200" y="850392"/>
            <a:ext cx="8229600" cy="36576"/>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74320" y="1005840"/>
            <a:ext cx="2057400" cy="36576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20040" y="1188720"/>
            <a:ext cx="1965960" cy="1463040"/>
          </a:xfrm>
          <a:prstGeom prst="rect">
            <a:avLst/>
          </a:prstGeom>
          <a:noFill/>
        </p:spPr>
        <p:txBody>
          <a:bodyPr wrap="square">
            <a:spAutoFit/>
          </a:bodyPr>
          <a:lstStyle/>
          <a:p>
            <a:pPr algn="ctr"/>
            <a:r>
              <a:rPr sz="4400" b="1" i="0">
                <a:solidFill>
                  <a:srgbClr val="B8952A"/>
                </a:solidFill>
                <a:latin typeface="Arial Black"/>
              </a:rPr>
              <a:t>28:18</a:t>
            </a:r>
          </a:p>
        </p:txBody>
      </p:sp>
      <p:sp>
        <p:nvSpPr>
          <p:cNvPr id="6" name="TextBox 5"/>
          <p:cNvSpPr txBox="1"/>
          <p:nvPr/>
        </p:nvSpPr>
        <p:spPr>
          <a:xfrm>
            <a:off x="320040" y="2697480"/>
            <a:ext cx="1965960" cy="685800"/>
          </a:xfrm>
          <a:prstGeom prst="rect">
            <a:avLst/>
          </a:prstGeom>
          <a:noFill/>
        </p:spPr>
        <p:txBody>
          <a:bodyPr wrap="square">
            <a:spAutoFit/>
          </a:bodyPr>
          <a:lstStyle/>
          <a:p>
            <a:pPr algn="ctr"/>
            <a:r>
              <a:rPr sz="1200" b="0" i="0">
                <a:solidFill>
                  <a:srgbClr val="5B91CC"/>
                </a:solidFill>
                <a:latin typeface="Calibri"/>
              </a:rPr>
              <a:t>min:seg
para el Estado</a:t>
            </a:r>
          </a:p>
        </p:txBody>
      </p:sp>
      <p:sp>
        <p:nvSpPr>
          <p:cNvPr id="7" name="Rectangle 6"/>
          <p:cNvSpPr/>
          <p:nvPr/>
        </p:nvSpPr>
        <p:spPr>
          <a:xfrm>
            <a:off x="502920" y="3401568"/>
            <a:ext cx="160020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20040" y="3493008"/>
            <a:ext cx="1965960" cy="1097280"/>
          </a:xfrm>
          <a:prstGeom prst="rect">
            <a:avLst/>
          </a:prstGeom>
          <a:noFill/>
        </p:spPr>
        <p:txBody>
          <a:bodyPr wrap="square">
            <a:spAutoFit/>
          </a:bodyPr>
          <a:lstStyle/>
          <a:p>
            <a:pPr algn="ctr"/>
            <a:r>
              <a:rPr sz="3400" b="1" i="0">
                <a:solidFill>
                  <a:srgbClr val="375623"/>
                </a:solidFill>
                <a:latin typeface="Arial Black"/>
              </a:rPr>
              <a:t>32:42</a:t>
            </a:r>
          </a:p>
        </p:txBody>
      </p:sp>
      <p:sp>
        <p:nvSpPr>
          <p:cNvPr id="9" name="TextBox 8"/>
          <p:cNvSpPr txBox="1"/>
          <p:nvPr/>
        </p:nvSpPr>
        <p:spPr>
          <a:xfrm>
            <a:off x="320040" y="4526280"/>
            <a:ext cx="1965960" cy="502920"/>
          </a:xfrm>
          <a:prstGeom prst="rect">
            <a:avLst/>
          </a:prstGeom>
          <a:noFill/>
        </p:spPr>
        <p:txBody>
          <a:bodyPr wrap="square">
            <a:spAutoFit/>
          </a:bodyPr>
          <a:lstStyle/>
          <a:p>
            <a:pPr algn="ctr"/>
            <a:r>
              <a:rPr sz="1200" b="0" i="0">
                <a:solidFill>
                  <a:srgbClr val="99CC99"/>
                </a:solidFill>
                <a:latin typeface="Calibri"/>
              </a:rPr>
              <a:t>min:seg
para vos</a:t>
            </a:r>
          </a:p>
        </p:txBody>
      </p:sp>
      <p:sp>
        <p:nvSpPr>
          <p:cNvPr id="10" name="TextBox 9"/>
          <p:cNvSpPr txBox="1"/>
          <p:nvPr/>
        </p:nvSpPr>
        <p:spPr>
          <a:xfrm>
            <a:off x="320040" y="5120640"/>
            <a:ext cx="1965960" cy="502920"/>
          </a:xfrm>
          <a:prstGeom prst="rect">
            <a:avLst/>
          </a:prstGeom>
          <a:noFill/>
        </p:spPr>
        <p:txBody>
          <a:bodyPr wrap="square">
            <a:spAutoFit/>
          </a:bodyPr>
          <a:lstStyle/>
          <a:p>
            <a:pPr algn="ctr"/>
            <a:r>
              <a:rPr sz="1000" b="0" i="1">
                <a:solidFill>
                  <a:srgbClr val="5B91CC"/>
                </a:solidFill>
                <a:latin typeface="Calibri"/>
              </a:rPr>
              <a:t>Caso 1
$2,06M/mes</a:t>
            </a:r>
          </a:p>
        </p:txBody>
      </p:sp>
      <p:sp>
        <p:nvSpPr>
          <p:cNvPr id="11" name="Rectangle 10"/>
          <p:cNvSpPr/>
          <p:nvPr/>
        </p:nvSpPr>
        <p:spPr>
          <a:xfrm>
            <a:off x="2377440" y="1005840"/>
            <a:ext cx="2057400" cy="36576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423160" y="1188720"/>
            <a:ext cx="1965960" cy="1463040"/>
          </a:xfrm>
          <a:prstGeom prst="rect">
            <a:avLst/>
          </a:prstGeom>
          <a:noFill/>
        </p:spPr>
        <p:txBody>
          <a:bodyPr wrap="square">
            <a:spAutoFit/>
          </a:bodyPr>
          <a:lstStyle/>
          <a:p>
            <a:pPr algn="ctr"/>
            <a:r>
              <a:rPr sz="4400" b="1" i="0">
                <a:solidFill>
                  <a:srgbClr val="B8952A"/>
                </a:solidFill>
                <a:latin typeface="Arial Black"/>
              </a:rPr>
              <a:t>28:04</a:t>
            </a:r>
          </a:p>
        </p:txBody>
      </p:sp>
      <p:sp>
        <p:nvSpPr>
          <p:cNvPr id="13" name="TextBox 12"/>
          <p:cNvSpPr txBox="1"/>
          <p:nvPr/>
        </p:nvSpPr>
        <p:spPr>
          <a:xfrm>
            <a:off x="2423160" y="2697480"/>
            <a:ext cx="1965960" cy="685800"/>
          </a:xfrm>
          <a:prstGeom prst="rect">
            <a:avLst/>
          </a:prstGeom>
          <a:noFill/>
        </p:spPr>
        <p:txBody>
          <a:bodyPr wrap="square">
            <a:spAutoFit/>
          </a:bodyPr>
          <a:lstStyle/>
          <a:p>
            <a:pPr algn="ctr"/>
            <a:r>
              <a:rPr sz="1200" b="0" i="0">
                <a:solidFill>
                  <a:srgbClr val="5B91CC"/>
                </a:solidFill>
                <a:latin typeface="Calibri"/>
              </a:rPr>
              <a:t>min:seg
para el Estado</a:t>
            </a:r>
          </a:p>
        </p:txBody>
      </p:sp>
      <p:sp>
        <p:nvSpPr>
          <p:cNvPr id="14" name="Rectangle 13"/>
          <p:cNvSpPr/>
          <p:nvPr/>
        </p:nvSpPr>
        <p:spPr>
          <a:xfrm>
            <a:off x="2606040" y="3401568"/>
            <a:ext cx="160020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423160" y="3493008"/>
            <a:ext cx="1965960" cy="1097280"/>
          </a:xfrm>
          <a:prstGeom prst="rect">
            <a:avLst/>
          </a:prstGeom>
          <a:noFill/>
        </p:spPr>
        <p:txBody>
          <a:bodyPr wrap="square">
            <a:spAutoFit/>
          </a:bodyPr>
          <a:lstStyle/>
          <a:p>
            <a:pPr algn="ctr"/>
            <a:r>
              <a:rPr sz="3400" b="1" i="0">
                <a:solidFill>
                  <a:srgbClr val="375623"/>
                </a:solidFill>
                <a:latin typeface="Arial Black"/>
              </a:rPr>
              <a:t>32:56</a:t>
            </a:r>
          </a:p>
        </p:txBody>
      </p:sp>
      <p:sp>
        <p:nvSpPr>
          <p:cNvPr id="16" name="TextBox 15"/>
          <p:cNvSpPr txBox="1"/>
          <p:nvPr/>
        </p:nvSpPr>
        <p:spPr>
          <a:xfrm>
            <a:off x="2423160" y="4526280"/>
            <a:ext cx="1965960" cy="502920"/>
          </a:xfrm>
          <a:prstGeom prst="rect">
            <a:avLst/>
          </a:prstGeom>
          <a:noFill/>
        </p:spPr>
        <p:txBody>
          <a:bodyPr wrap="square">
            <a:spAutoFit/>
          </a:bodyPr>
          <a:lstStyle/>
          <a:p>
            <a:pPr algn="ctr"/>
            <a:r>
              <a:rPr sz="1200" b="0" i="0">
                <a:solidFill>
                  <a:srgbClr val="99CC99"/>
                </a:solidFill>
                <a:latin typeface="Calibri"/>
              </a:rPr>
              <a:t>min:seg
para vos</a:t>
            </a:r>
          </a:p>
        </p:txBody>
      </p:sp>
      <p:sp>
        <p:nvSpPr>
          <p:cNvPr id="17" name="TextBox 16"/>
          <p:cNvSpPr txBox="1"/>
          <p:nvPr/>
        </p:nvSpPr>
        <p:spPr>
          <a:xfrm>
            <a:off x="2423160" y="5120640"/>
            <a:ext cx="1965960" cy="502920"/>
          </a:xfrm>
          <a:prstGeom prst="rect">
            <a:avLst/>
          </a:prstGeom>
          <a:noFill/>
        </p:spPr>
        <p:txBody>
          <a:bodyPr wrap="square">
            <a:spAutoFit/>
          </a:bodyPr>
          <a:lstStyle/>
          <a:p>
            <a:pPr algn="ctr"/>
            <a:r>
              <a:rPr sz="1000" b="0" i="1">
                <a:solidFill>
                  <a:srgbClr val="5B91CC"/>
                </a:solidFill>
                <a:latin typeface="Calibri"/>
              </a:rPr>
              <a:t>Caso 2
$4,49M/mes</a:t>
            </a:r>
          </a:p>
        </p:txBody>
      </p:sp>
      <p:sp>
        <p:nvSpPr>
          <p:cNvPr id="18" name="Rectangle 17"/>
          <p:cNvSpPr/>
          <p:nvPr/>
        </p:nvSpPr>
        <p:spPr>
          <a:xfrm>
            <a:off x="4480560" y="1005840"/>
            <a:ext cx="2057400" cy="36576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26280" y="1188720"/>
            <a:ext cx="1965960" cy="1463040"/>
          </a:xfrm>
          <a:prstGeom prst="rect">
            <a:avLst/>
          </a:prstGeom>
          <a:noFill/>
        </p:spPr>
        <p:txBody>
          <a:bodyPr wrap="square">
            <a:spAutoFit/>
          </a:bodyPr>
          <a:lstStyle/>
          <a:p>
            <a:pPr algn="ctr"/>
            <a:r>
              <a:rPr sz="4400" b="1" i="0">
                <a:solidFill>
                  <a:srgbClr val="B8952A"/>
                </a:solidFill>
                <a:latin typeface="Arial Black"/>
              </a:rPr>
              <a:t>28:38</a:t>
            </a:r>
          </a:p>
        </p:txBody>
      </p:sp>
      <p:sp>
        <p:nvSpPr>
          <p:cNvPr id="20" name="TextBox 19"/>
          <p:cNvSpPr txBox="1"/>
          <p:nvPr/>
        </p:nvSpPr>
        <p:spPr>
          <a:xfrm>
            <a:off x="4526280" y="2697480"/>
            <a:ext cx="1965960" cy="685800"/>
          </a:xfrm>
          <a:prstGeom prst="rect">
            <a:avLst/>
          </a:prstGeom>
          <a:noFill/>
        </p:spPr>
        <p:txBody>
          <a:bodyPr wrap="square">
            <a:spAutoFit/>
          </a:bodyPr>
          <a:lstStyle/>
          <a:p>
            <a:pPr algn="ctr"/>
            <a:r>
              <a:rPr sz="1200" b="0" i="0">
                <a:solidFill>
                  <a:srgbClr val="5B91CC"/>
                </a:solidFill>
                <a:latin typeface="Calibri"/>
              </a:rPr>
              <a:t>min:seg
para el Estado</a:t>
            </a:r>
          </a:p>
        </p:txBody>
      </p:sp>
      <p:sp>
        <p:nvSpPr>
          <p:cNvPr id="21" name="Rectangle 20"/>
          <p:cNvSpPr/>
          <p:nvPr/>
        </p:nvSpPr>
        <p:spPr>
          <a:xfrm>
            <a:off x="4709160" y="3401568"/>
            <a:ext cx="160020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526280" y="3493008"/>
            <a:ext cx="1965960" cy="1097280"/>
          </a:xfrm>
          <a:prstGeom prst="rect">
            <a:avLst/>
          </a:prstGeom>
          <a:noFill/>
        </p:spPr>
        <p:txBody>
          <a:bodyPr wrap="square">
            <a:spAutoFit/>
          </a:bodyPr>
          <a:lstStyle/>
          <a:p>
            <a:pPr algn="ctr"/>
            <a:r>
              <a:rPr sz="3400" b="1" i="0">
                <a:solidFill>
                  <a:srgbClr val="375623"/>
                </a:solidFill>
                <a:latin typeface="Arial Black"/>
              </a:rPr>
              <a:t>32:22</a:t>
            </a:r>
          </a:p>
        </p:txBody>
      </p:sp>
      <p:sp>
        <p:nvSpPr>
          <p:cNvPr id="23" name="TextBox 22"/>
          <p:cNvSpPr txBox="1"/>
          <p:nvPr/>
        </p:nvSpPr>
        <p:spPr>
          <a:xfrm>
            <a:off x="4526280" y="4526280"/>
            <a:ext cx="1965960" cy="502920"/>
          </a:xfrm>
          <a:prstGeom prst="rect">
            <a:avLst/>
          </a:prstGeom>
          <a:noFill/>
        </p:spPr>
        <p:txBody>
          <a:bodyPr wrap="square">
            <a:spAutoFit/>
          </a:bodyPr>
          <a:lstStyle/>
          <a:p>
            <a:pPr algn="ctr"/>
            <a:r>
              <a:rPr sz="1200" b="0" i="0">
                <a:solidFill>
                  <a:srgbClr val="99CC99"/>
                </a:solidFill>
                <a:latin typeface="Calibri"/>
              </a:rPr>
              <a:t>min:seg
para vos</a:t>
            </a:r>
          </a:p>
        </p:txBody>
      </p:sp>
      <p:sp>
        <p:nvSpPr>
          <p:cNvPr id="24" name="TextBox 23"/>
          <p:cNvSpPr txBox="1"/>
          <p:nvPr/>
        </p:nvSpPr>
        <p:spPr>
          <a:xfrm>
            <a:off x="4526280" y="5120640"/>
            <a:ext cx="1965960" cy="502920"/>
          </a:xfrm>
          <a:prstGeom prst="rect">
            <a:avLst/>
          </a:prstGeom>
          <a:noFill/>
        </p:spPr>
        <p:txBody>
          <a:bodyPr wrap="square">
            <a:spAutoFit/>
          </a:bodyPr>
          <a:lstStyle/>
          <a:p>
            <a:pPr algn="ctr"/>
            <a:r>
              <a:rPr sz="1000" b="0" i="1">
                <a:solidFill>
                  <a:srgbClr val="5B91CC"/>
                </a:solidFill>
                <a:latin typeface="Calibri"/>
              </a:rPr>
              <a:t>Caso 3
$6,57M/mes</a:t>
            </a:r>
          </a:p>
        </p:txBody>
      </p:sp>
      <p:sp>
        <p:nvSpPr>
          <p:cNvPr id="25" name="Rectangle 24"/>
          <p:cNvSpPr/>
          <p:nvPr/>
        </p:nvSpPr>
        <p:spPr>
          <a:xfrm>
            <a:off x="6583680" y="1005840"/>
            <a:ext cx="2057400" cy="36576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6629400" y="1188720"/>
            <a:ext cx="1965960" cy="1463040"/>
          </a:xfrm>
          <a:prstGeom prst="rect">
            <a:avLst/>
          </a:prstGeom>
          <a:noFill/>
        </p:spPr>
        <p:txBody>
          <a:bodyPr wrap="square">
            <a:spAutoFit/>
          </a:bodyPr>
          <a:lstStyle/>
          <a:p>
            <a:pPr algn="ctr"/>
            <a:r>
              <a:rPr sz="4400" b="1" i="0">
                <a:solidFill>
                  <a:srgbClr val="B8952A"/>
                </a:solidFill>
                <a:latin typeface="Arial Black"/>
              </a:rPr>
              <a:t>29:55</a:t>
            </a:r>
          </a:p>
        </p:txBody>
      </p:sp>
      <p:sp>
        <p:nvSpPr>
          <p:cNvPr id="27" name="TextBox 26"/>
          <p:cNvSpPr txBox="1"/>
          <p:nvPr/>
        </p:nvSpPr>
        <p:spPr>
          <a:xfrm>
            <a:off x="6629400" y="2697480"/>
            <a:ext cx="1965960" cy="685800"/>
          </a:xfrm>
          <a:prstGeom prst="rect">
            <a:avLst/>
          </a:prstGeom>
          <a:noFill/>
        </p:spPr>
        <p:txBody>
          <a:bodyPr wrap="square">
            <a:spAutoFit/>
          </a:bodyPr>
          <a:lstStyle/>
          <a:p>
            <a:pPr algn="ctr"/>
            <a:r>
              <a:rPr sz="1200" b="0" i="0">
                <a:solidFill>
                  <a:srgbClr val="5B91CC"/>
                </a:solidFill>
                <a:latin typeface="Calibri"/>
              </a:rPr>
              <a:t>min:seg
para el Estado</a:t>
            </a:r>
          </a:p>
        </p:txBody>
      </p:sp>
      <p:sp>
        <p:nvSpPr>
          <p:cNvPr id="28" name="Rectangle 27"/>
          <p:cNvSpPr/>
          <p:nvPr/>
        </p:nvSpPr>
        <p:spPr>
          <a:xfrm>
            <a:off x="6812280" y="3401568"/>
            <a:ext cx="160020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629400" y="3493008"/>
            <a:ext cx="1965960" cy="1097280"/>
          </a:xfrm>
          <a:prstGeom prst="rect">
            <a:avLst/>
          </a:prstGeom>
          <a:noFill/>
        </p:spPr>
        <p:txBody>
          <a:bodyPr wrap="square">
            <a:spAutoFit/>
          </a:bodyPr>
          <a:lstStyle/>
          <a:p>
            <a:pPr algn="ctr"/>
            <a:r>
              <a:rPr sz="3400" b="1" i="0">
                <a:solidFill>
                  <a:srgbClr val="375623"/>
                </a:solidFill>
                <a:latin typeface="Arial Black"/>
              </a:rPr>
              <a:t>31:05</a:t>
            </a:r>
          </a:p>
        </p:txBody>
      </p:sp>
      <p:sp>
        <p:nvSpPr>
          <p:cNvPr id="30" name="TextBox 29"/>
          <p:cNvSpPr txBox="1"/>
          <p:nvPr/>
        </p:nvSpPr>
        <p:spPr>
          <a:xfrm>
            <a:off x="6629400" y="4526280"/>
            <a:ext cx="1965960" cy="502920"/>
          </a:xfrm>
          <a:prstGeom prst="rect">
            <a:avLst/>
          </a:prstGeom>
          <a:noFill/>
        </p:spPr>
        <p:txBody>
          <a:bodyPr wrap="square">
            <a:spAutoFit/>
          </a:bodyPr>
          <a:lstStyle/>
          <a:p>
            <a:pPr algn="ctr"/>
            <a:r>
              <a:rPr sz="1200" b="0" i="0">
                <a:solidFill>
                  <a:srgbClr val="99CC99"/>
                </a:solidFill>
                <a:latin typeface="Calibri"/>
              </a:rPr>
              <a:t>min:seg
para vos</a:t>
            </a:r>
          </a:p>
        </p:txBody>
      </p:sp>
      <p:sp>
        <p:nvSpPr>
          <p:cNvPr id="31" name="TextBox 30"/>
          <p:cNvSpPr txBox="1"/>
          <p:nvPr/>
        </p:nvSpPr>
        <p:spPr>
          <a:xfrm>
            <a:off x="6629400" y="5120640"/>
            <a:ext cx="1965960" cy="502920"/>
          </a:xfrm>
          <a:prstGeom prst="rect">
            <a:avLst/>
          </a:prstGeom>
          <a:noFill/>
        </p:spPr>
        <p:txBody>
          <a:bodyPr wrap="square">
            <a:spAutoFit/>
          </a:bodyPr>
          <a:lstStyle/>
          <a:p>
            <a:pPr algn="ctr"/>
            <a:r>
              <a:rPr sz="1000" b="0" i="1">
                <a:solidFill>
                  <a:srgbClr val="5B91CC"/>
                </a:solidFill>
                <a:latin typeface="Calibri"/>
              </a:rPr>
              <a:t>Caso 4
$9,43M/mes</a:t>
            </a:r>
          </a:p>
        </p:txBody>
      </p:sp>
      <p:pic>
        <p:nvPicPr>
          <p:cNvPr id="32" name="Picture 31" descr="Kartal_Logo_trans.png"/>
          <p:cNvPicPr>
            <a:picLocks noChangeAspect="1"/>
          </p:cNvPicPr>
          <p:nvPr/>
        </p:nvPicPr>
        <p:blipFill>
          <a:blip r:embed="rId2"/>
          <a:stretch>
            <a:fillRect/>
          </a:stretch>
        </p:blipFill>
        <p:spPr>
          <a:xfrm>
            <a:off x="7772400" y="109728"/>
            <a:ext cx="1188720" cy="475488"/>
          </a:xfrm>
          <a:prstGeom prst="rect">
            <a:avLst/>
          </a:prstGeom>
        </p:spPr>
      </p:pic>
      <p:sp>
        <p:nvSpPr>
          <p:cNvPr id="33" name="TextBox 32"/>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40080"/>
          </a:xfrm>
          <a:prstGeom prst="rect">
            <a:avLst/>
          </a:prstGeom>
          <a:noFill/>
        </p:spPr>
        <p:txBody>
          <a:bodyPr wrap="square">
            <a:spAutoFit/>
          </a:bodyPr>
          <a:lstStyle/>
          <a:p>
            <a:pPr algn="ctr"/>
            <a:r>
              <a:rPr sz="2400" b="1" i="0">
                <a:solidFill>
                  <a:srgbClr val="17253D"/>
                </a:solidFill>
                <a:latin typeface="Arial Black"/>
              </a:rPr>
              <a:t>EL CALENDARIO DE LA CARGA TRIBUTARIA</a:t>
            </a:r>
          </a:p>
        </p:txBody>
      </p:sp>
      <p:sp>
        <p:nvSpPr>
          <p:cNvPr id="3" name="Rectangle 2"/>
          <p:cNvSpPr/>
          <p:nvPr/>
        </p:nvSpPr>
        <p:spPr>
          <a:xfrm>
            <a:off x="365760" y="896112"/>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arga_tributaria_asalariados_2026_dias_independencia.png"/>
          <p:cNvPicPr>
            <a:picLocks noChangeAspect="1"/>
          </p:cNvPicPr>
          <p:nvPr/>
        </p:nvPicPr>
        <p:blipFill>
          <a:blip r:embed="rId2"/>
          <a:stretch>
            <a:fillRect/>
          </a:stretch>
        </p:blipFill>
        <p:spPr>
          <a:xfrm>
            <a:off x="137160" y="987552"/>
            <a:ext cx="8869680" cy="5166360"/>
          </a:xfrm>
          <a:prstGeom prst="rect">
            <a:avLst/>
          </a:prstGeom>
        </p:spPr>
      </p:pic>
      <p:pic>
        <p:nvPicPr>
          <p:cNvPr id="5" name="Picture 4" descr="Kartal_Logo_trans.png"/>
          <p:cNvPicPr>
            <a:picLocks noChangeAspect="1"/>
          </p:cNvPicPr>
          <p:nvPr/>
        </p:nvPicPr>
        <p:blipFill>
          <a:blip r:embed="rId3"/>
          <a:stretch>
            <a:fillRect/>
          </a:stretch>
        </p:blipFill>
        <p:spPr>
          <a:xfrm>
            <a:off x="7772400" y="109728"/>
            <a:ext cx="1188720" cy="475488"/>
          </a:xfrm>
          <a:prstGeom prst="rect">
            <a:avLst/>
          </a:prstGeom>
        </p:spPr>
      </p:pic>
      <p:sp>
        <p:nvSpPr>
          <p:cNvPr id="6" name="TextBox 5"/>
          <p:cNvSpPr txBox="1"/>
          <p:nvPr/>
        </p:nvSpPr>
        <p:spPr>
          <a:xfrm>
            <a:off x="365760" y="6108192"/>
            <a:ext cx="3657600" cy="256032"/>
          </a:xfrm>
          <a:prstGeom prst="rect">
            <a:avLst/>
          </a:prstGeom>
          <a:noFill/>
        </p:spPr>
        <p:txBody>
          <a:bodyPr wrap="square">
            <a:spAutoFit/>
          </a:bodyPr>
          <a:lstStyle/>
          <a:p>
            <a:pPr algn="l"/>
            <a:r>
              <a:rPr sz="800" b="0" i="0">
                <a:solidFill>
                  <a:srgbClr val="AAAAAA"/>
                </a:solidFill>
                <a:latin typeface="Arial"/>
              </a:rPr>
              <a:t>Fuente: IARAF 2026</a:t>
            </a:r>
          </a:p>
        </p:txBody>
      </p:sp>
      <p:sp>
        <p:nvSpPr>
          <p:cNvPr id="7" name="TextBox 6"/>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7253D"/>
        </a:solidFill>
        <a:effectLst/>
      </p:bgPr>
    </p:bg>
    <p:spTree>
      <p:nvGrpSpPr>
        <p:cNvPr id="1" name=""/>
        <p:cNvGrpSpPr/>
        <p:nvPr/>
      </p:nvGrpSpPr>
      <p:grpSpPr/>
      <p:sp>
        <p:nvSpPr>
          <p:cNvPr id="2" name="TextBox 1"/>
          <p:cNvSpPr txBox="1"/>
          <p:nvPr/>
        </p:nvSpPr>
        <p:spPr>
          <a:xfrm>
            <a:off x="365760" y="256032"/>
            <a:ext cx="8412480" cy="594360"/>
          </a:xfrm>
          <a:prstGeom prst="rect">
            <a:avLst/>
          </a:prstGeom>
          <a:noFill/>
        </p:spPr>
        <p:txBody>
          <a:bodyPr wrap="square">
            <a:spAutoFit/>
          </a:bodyPr>
          <a:lstStyle/>
          <a:p>
            <a:pPr algn="ctr"/>
            <a:r>
              <a:rPr sz="2300" b="1" i="0">
                <a:solidFill>
                  <a:srgbClr val="FFFFFF"/>
                </a:solidFill>
                <a:latin typeface="Arial Black"/>
              </a:rPr>
              <a:t>150 TRIBUTOS. 3 NIVELES. 1 CONTRIBUYENTE.</a:t>
            </a:r>
          </a:p>
        </p:txBody>
      </p:sp>
      <p:sp>
        <p:nvSpPr>
          <p:cNvPr id="3" name="Rectangle 2"/>
          <p:cNvSpPr/>
          <p:nvPr/>
        </p:nvSpPr>
        <p:spPr>
          <a:xfrm>
            <a:off x="365760" y="850392"/>
            <a:ext cx="8412480" cy="36576"/>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74320" y="1005840"/>
            <a:ext cx="2834640" cy="50292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078992"/>
            <a:ext cx="2651760" cy="502920"/>
          </a:xfrm>
          <a:prstGeom prst="rect">
            <a:avLst/>
          </a:prstGeom>
          <a:noFill/>
        </p:spPr>
        <p:txBody>
          <a:bodyPr wrap="square">
            <a:spAutoFit/>
          </a:bodyPr>
          <a:lstStyle/>
          <a:p>
            <a:pPr algn="ctr"/>
            <a:r>
              <a:rPr sz="1800" b="1" i="0">
                <a:solidFill>
                  <a:srgbClr val="1E4D96"/>
                </a:solidFill>
                <a:latin typeface="Arial Black"/>
              </a:rPr>
              <a:t>NACION</a:t>
            </a:r>
          </a:p>
        </p:txBody>
      </p:sp>
      <p:sp>
        <p:nvSpPr>
          <p:cNvPr id="6" name="Rectangle 5"/>
          <p:cNvSpPr/>
          <p:nvPr/>
        </p:nvSpPr>
        <p:spPr>
          <a:xfrm>
            <a:off x="548640" y="1618488"/>
            <a:ext cx="2286000" cy="36576"/>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719072"/>
            <a:ext cx="2651760" cy="777240"/>
          </a:xfrm>
          <a:prstGeom prst="rect">
            <a:avLst/>
          </a:prstGeom>
          <a:noFill/>
        </p:spPr>
        <p:txBody>
          <a:bodyPr wrap="square">
            <a:spAutoFit/>
          </a:bodyPr>
          <a:lstStyle/>
          <a:p>
            <a:pPr algn="ctr"/>
            <a:r>
              <a:rPr sz="1800" b="1" i="0">
                <a:solidFill>
                  <a:srgbClr val="FFFFFF"/>
                </a:solidFill>
                <a:latin typeface="Arial"/>
              </a:rPr>
              <a:t>42,26%
de la carga</a:t>
            </a:r>
          </a:p>
        </p:txBody>
      </p:sp>
      <p:sp>
        <p:nvSpPr>
          <p:cNvPr id="8" name="TextBox 7"/>
          <p:cNvSpPr txBox="1"/>
          <p:nvPr/>
        </p:nvSpPr>
        <p:spPr>
          <a:xfrm>
            <a:off x="365760" y="2578608"/>
            <a:ext cx="2651760" cy="1097280"/>
          </a:xfrm>
          <a:prstGeom prst="rect">
            <a:avLst/>
          </a:prstGeom>
          <a:noFill/>
        </p:spPr>
        <p:txBody>
          <a:bodyPr wrap="square">
            <a:spAutoFit/>
          </a:bodyPr>
          <a:lstStyle/>
          <a:p>
            <a:pPr algn="ctr"/>
            <a:r>
              <a:rPr sz="1100" b="0" i="0">
                <a:solidFill>
                  <a:srgbClr val="5B91CC"/>
                </a:solidFill>
                <a:latin typeface="Calibri"/>
              </a:rPr>
              <a:t>IVA · Ganancias · Bienes Personales
Aportes/Contribuciones · Combustibles
Impuesto al cheque · Internos</a:t>
            </a:r>
          </a:p>
        </p:txBody>
      </p:sp>
      <p:sp>
        <p:nvSpPr>
          <p:cNvPr id="9" name="TextBox 8"/>
          <p:cNvSpPr txBox="1"/>
          <p:nvPr/>
        </p:nvSpPr>
        <p:spPr>
          <a:xfrm>
            <a:off x="365760" y="3858768"/>
            <a:ext cx="2651760" cy="822960"/>
          </a:xfrm>
          <a:prstGeom prst="rect">
            <a:avLst/>
          </a:prstGeom>
          <a:noFill/>
        </p:spPr>
        <p:txBody>
          <a:bodyPr wrap="square">
            <a:spAutoFit/>
          </a:bodyPr>
          <a:lstStyle/>
          <a:p>
            <a:pPr algn="ctr"/>
            <a:r>
              <a:rPr sz="1000" b="0" i="1">
                <a:solidFill>
                  <a:srgbClr val="AACCEE"/>
                </a:solidFill>
                <a:latin typeface="Calibri"/>
              </a:rPr>
              <a:t>Genera el mayor bloque.
Despues de coparticipacion recibe ~38%.</a:t>
            </a:r>
          </a:p>
        </p:txBody>
      </p:sp>
      <p:sp>
        <p:nvSpPr>
          <p:cNvPr id="10" name="Rectangle 9"/>
          <p:cNvSpPr/>
          <p:nvPr/>
        </p:nvSpPr>
        <p:spPr>
          <a:xfrm>
            <a:off x="3246120" y="1005840"/>
            <a:ext cx="2834640" cy="50292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37560" y="1078992"/>
            <a:ext cx="2651760" cy="502920"/>
          </a:xfrm>
          <a:prstGeom prst="rect">
            <a:avLst/>
          </a:prstGeom>
          <a:noFill/>
        </p:spPr>
        <p:txBody>
          <a:bodyPr wrap="square">
            <a:spAutoFit/>
          </a:bodyPr>
          <a:lstStyle/>
          <a:p>
            <a:pPr algn="ctr"/>
            <a:r>
              <a:rPr sz="1800" b="1" i="0">
                <a:solidFill>
                  <a:srgbClr val="2E6CB8"/>
                </a:solidFill>
                <a:latin typeface="Arial Black"/>
              </a:rPr>
              <a:t>PROVINCIAS</a:t>
            </a:r>
          </a:p>
        </p:txBody>
      </p:sp>
      <p:sp>
        <p:nvSpPr>
          <p:cNvPr id="12" name="Rectangle 11"/>
          <p:cNvSpPr/>
          <p:nvPr/>
        </p:nvSpPr>
        <p:spPr>
          <a:xfrm>
            <a:off x="3520439" y="1618488"/>
            <a:ext cx="228600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37560" y="1719072"/>
            <a:ext cx="2651760" cy="777240"/>
          </a:xfrm>
          <a:prstGeom prst="rect">
            <a:avLst/>
          </a:prstGeom>
          <a:noFill/>
        </p:spPr>
        <p:txBody>
          <a:bodyPr wrap="square">
            <a:spAutoFit/>
          </a:bodyPr>
          <a:lstStyle/>
          <a:p>
            <a:pPr algn="ctr"/>
            <a:r>
              <a:rPr sz="1800" b="1" i="0">
                <a:solidFill>
                  <a:srgbClr val="FFFFFF"/>
                </a:solidFill>
                <a:latin typeface="Arial"/>
              </a:rPr>
              <a:t>4,85%
de la carga</a:t>
            </a:r>
          </a:p>
        </p:txBody>
      </p:sp>
      <p:sp>
        <p:nvSpPr>
          <p:cNvPr id="14" name="TextBox 13"/>
          <p:cNvSpPr txBox="1"/>
          <p:nvPr/>
        </p:nvSpPr>
        <p:spPr>
          <a:xfrm>
            <a:off x="3337560" y="2578608"/>
            <a:ext cx="2651760" cy="1097280"/>
          </a:xfrm>
          <a:prstGeom prst="rect">
            <a:avLst/>
          </a:prstGeom>
          <a:noFill/>
        </p:spPr>
        <p:txBody>
          <a:bodyPr wrap="square">
            <a:spAutoFit/>
          </a:bodyPr>
          <a:lstStyle/>
          <a:p>
            <a:pPr algn="ctr"/>
            <a:r>
              <a:rPr sz="1100" b="0" i="0">
                <a:solidFill>
                  <a:srgbClr val="5B91CC"/>
                </a:solidFill>
                <a:latin typeface="Calibri"/>
              </a:rPr>
              <a:t>Ingresos Brutos (efecto cascada)
Impuesto inmobiliario
Impuesto automotor</a:t>
            </a:r>
          </a:p>
        </p:txBody>
      </p:sp>
      <p:sp>
        <p:nvSpPr>
          <p:cNvPr id="15" name="TextBox 14"/>
          <p:cNvSpPr txBox="1"/>
          <p:nvPr/>
        </p:nvSpPr>
        <p:spPr>
          <a:xfrm>
            <a:off x="3337560" y="3858768"/>
            <a:ext cx="2651760" cy="822960"/>
          </a:xfrm>
          <a:prstGeom prst="rect">
            <a:avLst/>
          </a:prstGeom>
          <a:noFill/>
        </p:spPr>
        <p:txBody>
          <a:bodyPr wrap="square">
            <a:spAutoFit/>
          </a:bodyPr>
          <a:lstStyle/>
          <a:p>
            <a:pPr algn="ctr"/>
            <a:r>
              <a:rPr sz="1000" b="0" i="1">
                <a:solidFill>
                  <a:srgbClr val="AACCEE"/>
                </a:solidFill>
                <a:latin typeface="Calibri"/>
              </a:rPr>
              <a:t>Recieben ~7,3% via coparticipacion.
IIBB con efecto acumulativo en toda la cadena.</a:t>
            </a:r>
          </a:p>
        </p:txBody>
      </p:sp>
      <p:sp>
        <p:nvSpPr>
          <p:cNvPr id="16" name="Rectangle 15"/>
          <p:cNvSpPr/>
          <p:nvPr/>
        </p:nvSpPr>
        <p:spPr>
          <a:xfrm>
            <a:off x="6217920" y="1005840"/>
            <a:ext cx="2834640" cy="5029200"/>
          </a:xfrm>
          <a:prstGeom prst="rect">
            <a:avLst/>
          </a:prstGeom>
          <a:solidFill>
            <a:srgbClr val="2233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309359" y="1078992"/>
            <a:ext cx="2651760" cy="502920"/>
          </a:xfrm>
          <a:prstGeom prst="rect">
            <a:avLst/>
          </a:prstGeom>
          <a:noFill/>
        </p:spPr>
        <p:txBody>
          <a:bodyPr wrap="square">
            <a:spAutoFit/>
          </a:bodyPr>
          <a:lstStyle/>
          <a:p>
            <a:pPr algn="ctr"/>
            <a:r>
              <a:rPr sz="1800" b="1" i="0">
                <a:solidFill>
                  <a:srgbClr val="5B91CC"/>
                </a:solidFill>
                <a:latin typeface="Arial Black"/>
              </a:rPr>
              <a:t>MUNICIPIOS</a:t>
            </a:r>
          </a:p>
        </p:txBody>
      </p:sp>
      <p:sp>
        <p:nvSpPr>
          <p:cNvPr id="18" name="Rectangle 17"/>
          <p:cNvSpPr/>
          <p:nvPr/>
        </p:nvSpPr>
        <p:spPr>
          <a:xfrm>
            <a:off x="6492240" y="1618488"/>
            <a:ext cx="2286000" cy="36576"/>
          </a:xfrm>
          <a:prstGeom prst="rect">
            <a:avLst/>
          </a:prstGeom>
          <a:solidFill>
            <a:srgbClr val="5B91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309359" y="1719072"/>
            <a:ext cx="2651760" cy="777240"/>
          </a:xfrm>
          <a:prstGeom prst="rect">
            <a:avLst/>
          </a:prstGeom>
          <a:noFill/>
        </p:spPr>
        <p:txBody>
          <a:bodyPr wrap="square">
            <a:spAutoFit/>
          </a:bodyPr>
          <a:lstStyle/>
          <a:p>
            <a:pPr algn="ctr"/>
            <a:r>
              <a:rPr sz="1800" b="1" i="0">
                <a:solidFill>
                  <a:srgbClr val="FFFFFF"/>
                </a:solidFill>
                <a:latin typeface="Arial"/>
              </a:rPr>
              <a:t>2,07%
de la carga</a:t>
            </a:r>
          </a:p>
        </p:txBody>
      </p:sp>
      <p:sp>
        <p:nvSpPr>
          <p:cNvPr id="20" name="TextBox 19"/>
          <p:cNvSpPr txBox="1"/>
          <p:nvPr/>
        </p:nvSpPr>
        <p:spPr>
          <a:xfrm>
            <a:off x="6309359" y="2578608"/>
            <a:ext cx="2651760" cy="1097280"/>
          </a:xfrm>
          <a:prstGeom prst="rect">
            <a:avLst/>
          </a:prstGeom>
          <a:noFill/>
        </p:spPr>
        <p:txBody>
          <a:bodyPr wrap="square">
            <a:spAutoFit/>
          </a:bodyPr>
          <a:lstStyle/>
          <a:p>
            <a:pPr algn="ctr"/>
            <a:r>
              <a:rPr sz="1100" b="0" i="0">
                <a:solidFill>
                  <a:srgbClr val="5B91CC"/>
                </a:solidFill>
                <a:latin typeface="Calibri"/>
              </a:rPr>
              <a:t>Tasa de Seguridad e Higiene
Tasa del automotor
Suministro de energia electrica y gas</a:t>
            </a:r>
          </a:p>
        </p:txBody>
      </p:sp>
      <p:sp>
        <p:nvSpPr>
          <p:cNvPr id="21" name="TextBox 20"/>
          <p:cNvSpPr txBox="1"/>
          <p:nvPr/>
        </p:nvSpPr>
        <p:spPr>
          <a:xfrm>
            <a:off x="6309359" y="3858768"/>
            <a:ext cx="2651760" cy="822960"/>
          </a:xfrm>
          <a:prstGeom prst="rect">
            <a:avLst/>
          </a:prstGeom>
          <a:noFill/>
        </p:spPr>
        <p:txBody>
          <a:bodyPr wrap="square">
            <a:spAutoFit/>
          </a:bodyPr>
          <a:lstStyle/>
          <a:p>
            <a:pPr algn="ctr"/>
            <a:r>
              <a:rPr sz="1000" b="0" i="1">
                <a:solidFill>
                  <a:srgbClr val="AACCEE"/>
                </a:solidFill>
                <a:latin typeface="Calibri"/>
              </a:rPr>
              <a:t>Reciben ~3,8% via distribucion.
Tasas con alcance local pero impacto visible.</a:t>
            </a:r>
          </a:p>
        </p:txBody>
      </p:sp>
      <p:sp>
        <p:nvSpPr>
          <p:cNvPr id="22" name="TextBox 21"/>
          <p:cNvSpPr txBox="1"/>
          <p:nvPr/>
        </p:nvSpPr>
        <p:spPr>
          <a:xfrm>
            <a:off x="365760" y="5532120"/>
            <a:ext cx="8412480" cy="347472"/>
          </a:xfrm>
          <a:prstGeom prst="rect">
            <a:avLst/>
          </a:prstGeom>
          <a:noFill/>
        </p:spPr>
        <p:txBody>
          <a:bodyPr wrap="square">
            <a:spAutoFit/>
          </a:bodyPr>
          <a:lstStyle/>
          <a:p>
            <a:pPr algn="ctr"/>
            <a:r>
              <a:rPr sz="1000" b="0" i="1">
                <a:solidFill>
                  <a:srgbClr val="B8952A"/>
                </a:solidFill>
                <a:latin typeface="Calibri"/>
              </a:rPr>
              <a:t>Total recaudacion sobre caso 1: Nacion 38% | Provincias 7,3% | Municipios 3,8% (post coparticipacion)</a:t>
            </a:r>
          </a:p>
        </p:txBody>
      </p:sp>
      <p:pic>
        <p:nvPicPr>
          <p:cNvPr id="23" name="Picture 22" descr="Kartal_Logo_trans.png"/>
          <p:cNvPicPr>
            <a:picLocks noChangeAspect="1"/>
          </p:cNvPicPr>
          <p:nvPr/>
        </p:nvPicPr>
        <p:blipFill>
          <a:blip r:embed="rId2"/>
          <a:stretch>
            <a:fillRect/>
          </a:stretch>
        </p:blipFill>
        <p:spPr>
          <a:xfrm>
            <a:off x="7772400" y="109728"/>
            <a:ext cx="1188720" cy="475488"/>
          </a:xfrm>
          <a:prstGeom prst="rect">
            <a:avLst/>
          </a:prstGeom>
        </p:spPr>
      </p:pic>
      <p:sp>
        <p:nvSpPr>
          <p:cNvPr id="24" name="TextBox 23"/>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365760" y="256032"/>
            <a:ext cx="8412480" cy="640080"/>
          </a:xfrm>
          <a:prstGeom prst="rect">
            <a:avLst/>
          </a:prstGeom>
          <a:noFill/>
        </p:spPr>
        <p:txBody>
          <a:bodyPr wrap="square">
            <a:spAutoFit/>
          </a:bodyPr>
          <a:lstStyle/>
          <a:p>
            <a:pPr algn="ctr"/>
            <a:r>
              <a:rPr sz="2400" b="1" i="0">
                <a:solidFill>
                  <a:srgbClr val="17253D"/>
                </a:solidFill>
                <a:latin typeface="Arial Black"/>
              </a:rPr>
              <a:t>UN ANO MAS, CASI EXACTAMENTE IGUAL</a:t>
            </a:r>
          </a:p>
        </p:txBody>
      </p:sp>
      <p:sp>
        <p:nvSpPr>
          <p:cNvPr id="3" name="Rectangle 2"/>
          <p:cNvSpPr/>
          <p:nvPr/>
        </p:nvSpPr>
        <p:spPr>
          <a:xfrm>
            <a:off x="365760" y="896112"/>
            <a:ext cx="8412480" cy="36576"/>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arga_tributaria_asalariados_2026_evolucion_2025_2026.png"/>
          <p:cNvPicPr>
            <a:picLocks noChangeAspect="1"/>
          </p:cNvPicPr>
          <p:nvPr/>
        </p:nvPicPr>
        <p:blipFill>
          <a:blip r:embed="rId2"/>
          <a:stretch>
            <a:fillRect/>
          </a:stretch>
        </p:blipFill>
        <p:spPr>
          <a:xfrm>
            <a:off x="548640" y="987552"/>
            <a:ext cx="8046720" cy="4434840"/>
          </a:xfrm>
          <a:prstGeom prst="rect">
            <a:avLst/>
          </a:prstGeom>
        </p:spPr>
      </p:pic>
      <p:sp>
        <p:nvSpPr>
          <p:cNvPr id="5" name="Rectangle 4"/>
          <p:cNvSpPr/>
          <p:nvPr/>
        </p:nvSpPr>
        <p:spPr>
          <a:xfrm>
            <a:off x="365760" y="5559552"/>
            <a:ext cx="8412480" cy="713232"/>
          </a:xfrm>
          <a:prstGeom prst="rect">
            <a:avLst/>
          </a:prstGeom>
          <a:solidFill>
            <a:srgbClr val="F2F7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5596128"/>
            <a:ext cx="8229600" cy="621792"/>
          </a:xfrm>
          <a:prstGeom prst="rect">
            <a:avLst/>
          </a:prstGeom>
          <a:noFill/>
        </p:spPr>
        <p:txBody>
          <a:bodyPr wrap="square">
            <a:spAutoFit/>
          </a:bodyPr>
          <a:lstStyle/>
          <a:p>
            <a:pPr algn="ctr"/>
            <a:r>
              <a:rPr sz="1200" b="0" i="1">
                <a:solidFill>
                  <a:srgbClr val="17253D"/>
                </a:solidFill>
                <a:latin typeface="Calibri"/>
              </a:rPr>
              <a:t>En 2026 bajaron 5 tributos (de 155 a 150). La carga formal bajo -0,1 pp para 3 de los 4 perfiles.
Solo los casos 2 y 3 ganaron 1 dia de independencia. Los casos 1 y 4: sin cambio en dias.</a:t>
            </a:r>
          </a:p>
        </p:txBody>
      </p:sp>
      <p:pic>
        <p:nvPicPr>
          <p:cNvPr id="7" name="Picture 6" descr="Kartal_Logo_trans.png"/>
          <p:cNvPicPr>
            <a:picLocks noChangeAspect="1"/>
          </p:cNvPicPr>
          <p:nvPr/>
        </p:nvPicPr>
        <p:blipFill>
          <a:blip r:embed="rId3"/>
          <a:stretch>
            <a:fillRect/>
          </a:stretch>
        </p:blipFill>
        <p:spPr>
          <a:xfrm>
            <a:off x="7772400" y="109728"/>
            <a:ext cx="1188720" cy="475488"/>
          </a:xfrm>
          <a:prstGeom prst="rect">
            <a:avLst/>
          </a:prstGeom>
        </p:spPr>
      </p:pic>
      <p:sp>
        <p:nvSpPr>
          <p:cNvPr id="8" name="TextBox 7"/>
          <p:cNvSpPr txBox="1"/>
          <p:nvPr/>
        </p:nvSpPr>
        <p:spPr>
          <a:xfrm>
            <a:off x="365760" y="6108192"/>
            <a:ext cx="3657600" cy="256032"/>
          </a:xfrm>
          <a:prstGeom prst="rect">
            <a:avLst/>
          </a:prstGeom>
          <a:noFill/>
        </p:spPr>
        <p:txBody>
          <a:bodyPr wrap="square">
            <a:spAutoFit/>
          </a:bodyPr>
          <a:lstStyle/>
          <a:p>
            <a:pPr algn="l"/>
            <a:r>
              <a:rPr sz="800" b="0" i="0">
                <a:solidFill>
                  <a:srgbClr val="AAAAAA"/>
                </a:solidFill>
                <a:latin typeface="Arial"/>
              </a:rPr>
              <a:t>Fuente: IARAF 2025 y 2026</a:t>
            </a:r>
          </a:p>
        </p:txBody>
      </p:sp>
      <p:sp>
        <p:nvSpPr>
          <p:cNvPr id="9" name="TextBox 8"/>
          <p:cNvSpPr txBox="1"/>
          <p:nvPr/>
        </p:nvSpPr>
        <p:spPr>
          <a:xfrm>
            <a:off x="274320" y="6419088"/>
            <a:ext cx="8595360" cy="347472"/>
          </a:xfrm>
          <a:prstGeom prst="rect">
            <a:avLst/>
          </a:prstGeom>
          <a:noFill/>
        </p:spPr>
        <p:txBody>
          <a:bodyPr wrap="square">
            <a:spAutoFit/>
          </a:bodyPr>
          <a:lstStyle/>
          <a:p>
            <a:pPr algn="ctr"/>
            <a:r>
              <a:rPr sz="900" b="1" i="1">
                <a:solidFill>
                  <a:srgbClr val="B8952A"/>
                </a:solidFill>
                <a:latin typeface="Arial"/>
              </a:rPr>
              <a:t>«Hasta el 1 de julio, el asalariado argentino trabaja para el Estado. Desde el 2, trabaja para el.»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