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Apertura: USD 7.662M proyectados 2026 — record historico exportaciones mineras</a:t>
            </a:r>
          </a:p>
          <a:p>
            <a:r>
              <a:t>- Argentina 2do exportador mundial de litio, supero a Chile en 2025</a:t>
            </a:r>
          </a:p>
          <a:p>
            <a:r>
              <a:t>- USD 31.100M en RIGI minero pendiente — primera ola aun sin capturar</a:t>
            </a:r>
          </a:p>
          <a:p>
            <a:r>
              <a:t>- El boom no es ciclico: reservas, marco legal y precio se alinean por primera vez</a:t>
            </a:r>
          </a:p>
          <a:p>
            <a:r>
              <a:t>- FRASE VIRAL: «La Puna no es un desierto. Es la mayor reserva de riqueza que Argentina nunca termino de explotar. Hasta ahora.»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- 6 numeros que redefinen el mapa exportador argentino</a:t>
            </a:r>
          </a:p>
          <a:p>
            <a:r>
              <a:t>- USD 6.037M en 2025 = record historico, 7% de las exportaciones totales del pais</a:t>
            </a:r>
          </a:p>
          <a:p>
            <a:r>
              <a:t>+81.6% en Q1 2026 = el ritmo no baja, acelera</a:t>
            </a:r>
          </a:p>
          <a:p>
            <a:r>
              <a:t>- 2do exportador de litio = Chile desplazado despues de 30 anios de liderazgo</a:t>
            </a:r>
          </a:p>
          <a:p>
            <a:r>
              <a:t>- FRASE VIRAL: «En 2025, la mineria argentina explico el 7% de todas las exportaciones del pais. El maximo de la historia.»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En 6 anios las exportaciones se duplicaron — en el septimo se proyecta otro +26%</a:t>
            </a:r>
          </a:p>
          <a:p>
            <a:r>
              <a:t>- El oro financio el record de 2025. El litio y el cobre van a triplicar los numeros para 2030.</a:t>
            </a:r>
          </a:p>
          <a:p>
            <a:r>
              <a:t>- 2026p = proyeccion oficial Secretaria de Mineria</a:t>
            </a:r>
          </a:p>
          <a:p>
            <a:r>
              <a:t>- FRASE VIRAL: «El oro y la plata financiaron el record. El litio y el cobre van a triplicarlo.»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Argentina tenia todo para ser lider global del litio. En 2025 dio el salto.</a:t>
            </a:r>
          </a:p>
          <a:p>
            <a:r>
              <a:t>- 21% de reservas mundiales — 'Triangulo del Litio' = Arabia Saudita del siglo XXI</a:t>
            </a:r>
          </a:p>
          <a:p>
            <a:r>
              <a:t>- 8 proyectos en produccion, 4 en construccion, precio LCE &gt; USD 20.000/T</a:t>
            </a:r>
          </a:p>
          <a:p>
            <a:r>
              <a:t>- Rio Tinto Fenix bajo RIGI: USD 530M — 9.500 T/anio adicionales</a:t>
            </a:r>
          </a:p>
          <a:p>
            <a:r>
              <a:t>- FRASE VIRAL: «Argentina tenia todo para ser el mayor productor de litio del mundo. Ahora lo esta siendo.»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USD 31.100M en proyectos mineros ya aprobados o en revision bajo RIGI</a:t>
            </a:r>
          </a:p>
          <a:p>
            <a:r>
              <a:t>- El cobre es el gran driver pendiente: 5 proyectos, &gt;USD 16.000M combinados</a:t>
            </a:r>
          </a:p>
          <a:p>
            <a:r>
              <a:t>- Cuando entren en produccion (2028-2031), Argentina podria entrar al top 5 mundial en cobre</a:t>
            </a:r>
          </a:p>
          <a:p>
            <a:r>
              <a:t>- El RIGI bajo el riesgo percibido — el proximo paso es la infraestructura</a:t>
            </a:r>
          </a:p>
          <a:p>
            <a:r>
              <a:t>- FRASE VIRAL: «USD 31.100M esperan luz verde bajo el RIGI. Quien entiende el cronograma gana.»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Peru sigue siendo lider regional en valor absoluto pero Argentina es el que mas crece</a:t>
            </a:r>
          </a:p>
          <a:p>
            <a:r>
              <a:t>- Chile cedio el 2do puesto en litio. Ventaja en cobre sigue siendo enorme</a:t>
            </a:r>
          </a:p>
          <a:p>
            <a:r>
              <a:t>- Argentina es el unico del podio que puede DUPLICAR exportaciones en 5 anios</a:t>
            </a:r>
          </a:p>
          <a:p>
            <a:r>
              <a:t>- FRASE VIRAL: «Chile domino el litio durante 30 anios. Argentina lo desplazo en carbonato en menos de 24 meses.»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El boom minero no es solo para las mineras — impacta en toda la economia</a:t>
            </a:r>
          </a:p>
          <a:p>
            <a:r>
              <a:t>- LOGISTICA: ventana de 12-24 meses antes que las mineras cierren su cadena</a:t>
            </a:r>
          </a:p>
          <a:p>
            <a:r>
              <a:t>- FINANZAS: el RIGI genera demanda que el mercado local no esta cubriendo</a:t>
            </a:r>
          </a:p>
          <a:p>
            <a:r>
              <a:t>- PROVINCIAS: San Juan, Salta, Jujuy, Catamarca tienen nuevo poder adquisitivo</a:t>
            </a:r>
          </a:p>
          <a:p>
            <a:r>
              <a:t>- TALENTO: la mineria absorbe egresados tecnicos de los proximos 3 anios</a:t>
            </a:r>
          </a:p>
          <a:p>
            <a:r>
              <a:t>- FRASE VIRAL: «La empresa que no sabe que hace la mineria con su cadena de valor toma decisiones a ciegas.»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Argentina tiene los minerales y el marco legal. Lo que falta es la agenda de Estado</a:t>
            </a:r>
          </a:p>
          <a:p>
            <a:r>
              <a:t>- INFRAESTRUCTURA: sin caminos y corredor electrico los proyectos cupriferos no salen</a:t>
            </a:r>
          </a:p>
          <a:p>
            <a:r>
              <a:t>- TALENTO: el salto de 50 a 150 ingresantes es positivo pero el gap sigue siendo grande</a:t>
            </a:r>
          </a:p>
          <a:p>
            <a:r>
              <a:t>- ROYALTIES: debate inevitable en H2 2026</a:t>
            </a:r>
          </a:p>
          <a:p>
            <a:r>
              <a:t>- FRASE VIRAL: «Cada dolar que entra por la Puna necesita infraestructura, logistica y talento. Ahi esta el negocio.»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El boom tiene luz verde y luz roja — la diferencia esta en el timing</a:t>
            </a:r>
          </a:p>
          <a:p>
            <a:r>
              <a:t>- OPORTUNIDADES: USD 31.100M en RIGI pendiente = primera ola aun sin capturar</a:t>
            </a:r>
          </a:p>
          <a:p>
            <a:r>
              <a:t>- RIESGOS: infraestructura e inestabilidad politica los mas preocupantes para inversores</a:t>
            </a:r>
          </a:p>
          <a:p>
            <a:r>
              <a:t>- La conflictividad social en zonas de agua escasa es el riesgo menos visible pero mas probable</a:t>
            </a:r>
          </a:p>
          <a:p>
            <a:r>
              <a:t>- FRASE VIRAL: «La mineria no es una apuesta al futuro en Argentina. Es el presente que todavia no termino de llegar.»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Cierre con la cita del director — contundente, no descriptiva</a:t>
            </a:r>
          </a:p>
          <a:p>
            <a:r>
              <a:t>- Refuerza la tesis central: el boom minero es estructural, no ciclico</a:t>
            </a:r>
          </a:p>
          <a:p>
            <a:r>
              <a:t>- Proximo informe: lunes 4 de mayo de 2026</a:t>
            </a:r>
          </a:p>
          <a:p>
            <a:r>
              <a:t>- FRASE VIRAL: «La Puna no es un desierto. Es la mayor reserva de riqueza que Argentina nunca termino de explotar. Hasta ahora.»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0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274320"/>
            <a:ext cx="173736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228600"/>
            <a:ext cx="11430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KARTAL CONSULTING  |  INFORME EJECUTIVO  |  Abril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77240"/>
            <a:ext cx="91440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200" b="1" i="0">
                <a:solidFill>
                  <a:srgbClr val="C9A84C"/>
                </a:solidFill>
              </a:rPr>
              <a:t>USD 7.662M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331720"/>
            <a:ext cx="109728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</a:rPr>
              <a:t>EL ORO DE LA PUNA: ARGENTINA EXPLOTA SU BOOM MINERO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663440"/>
            <a:ext cx="10515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CADCFC"/>
                </a:solidFill>
              </a:rPr>
              <a:t>Las exportaciones mineras alcanzaron USD 6.037M en 2025 — record historico — y arrancaron 2026 con USD 2.400M en solo un trimestre (+81.6%). Argentina ya es el 2do exportador mundial de litio. Quien captura esta bonanza y como posicionarse.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0D1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«La Puna no es un desierto. Es la mayor reserva de riqueza que Argentina nunca termino de explotar. Hasta ahora.»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EL BOOM EN NUMEROS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6 datos que redefinen el mapa minero argentino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8328" y="1298448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8328" y="1298448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1481328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USD 6.037M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" y="2715768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Exportaciones
mineras 2025
(record historico)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1298448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06240" y="1298448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43400" y="1481328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+81.6%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7679" y="2715768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Crecimiento Q1
2026 vs Q1 2025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4151" y="1298448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4151" y="1298448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11311" y="1481328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2do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65591" y="2715768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Puesto mundial:
exportador de
carbonato de litio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8328" y="3840480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38328" y="3840480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5488" y="4023360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768" y="5257800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Proyectos litio
en produccion
en la Puna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06240" y="3840480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206240" y="3840480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43400" y="4023360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USD 31.100M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97679" y="5257800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Inversion minera
bajo RIGI pendiente
de aprobacion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74151" y="3840480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74151" y="3840480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11311" y="4023360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100.000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65591" y="5257800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Puestos formales
mineros activos
en 2026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«En 2025, la mineria argentina explico el 7% de todas las exportaciones del pais. El maximo de la historia.»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TENDENCIA EXPORTADORA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De USD 3.200M a USD 7.662M — el ciclo que cambio de velocidad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pic>
        <p:nvPicPr>
          <p:cNvPr id="6" name="Picture 5" descr="boom_minero_argentina_2026_tendenc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298448"/>
            <a:ext cx="11612880" cy="4663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«El oro y la plata financiaron el record. El litio y el cobre van a triplicarlo.»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LITIO — EL TRIANGULO DEL FUTURO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Argentina desplazo a Chile: 2do exportador mundial de litio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7472" y="1298448"/>
            <a:ext cx="3611880" cy="4864608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47472" y="1298448"/>
            <a:ext cx="3611880" cy="50292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389888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</a:rPr>
              <a:t>POSICION GLOBAL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920240"/>
            <a:ext cx="32918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C9A84C"/>
                </a:solidFill>
              </a:rPr>
              <a:t>2do exportador
mundial de
carbonato de litio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0352" y="3127248"/>
            <a:ext cx="3246120" cy="36576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0352" y="3218688"/>
            <a:ext cx="32918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ADCFC"/>
                </a:solidFill>
              </a:rPr>
              <a:t>Supero a Chile en
2025. Solo Australia
esta por encima.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" y="4864608"/>
            <a:ext cx="3429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0C155"/>
                </a:solidFill>
              </a:rPr>
              <a:t>USD 905M
exportados en 2025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4800" y="1298448"/>
            <a:ext cx="3611880" cy="4864608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114800" y="1298448"/>
            <a:ext cx="3611880" cy="502920"/>
          </a:xfrm>
          <a:prstGeom prst="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24528" y="1389888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</a:rPr>
              <a:t>PROYECTOS ACTIVOS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97680" y="1920240"/>
            <a:ext cx="32918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3498DB"/>
                </a:solidFill>
              </a:rPr>
              <a:t>8 proyectos de litio
en produccion hoy
en la Puna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97680" y="3127248"/>
            <a:ext cx="3246120" cy="36576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297680" y="3218688"/>
            <a:ext cx="32918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ADCFC"/>
                </a:solidFill>
              </a:rPr>
              <a:t>62 proyectos totales:
4 en construccion,
5 en factibilidad.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06240" y="4864608"/>
            <a:ext cx="3429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0C155"/>
                </a:solidFill>
              </a:rPr>
              <a:t>+200.000 T/anio
LCE proyectadas
para 2027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82128" y="1298448"/>
            <a:ext cx="3611880" cy="4864608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882128" y="1298448"/>
            <a:ext cx="3611880" cy="50292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91856" y="1389888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</a:rPr>
              <a:t>PRECIO Y MERCADO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65008" y="1920240"/>
            <a:ext cx="32918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7AE60"/>
                </a:solidFill>
              </a:rPr>
              <a:t>USD 20.000/T
LCE — precio
supero barrera clave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65008" y="3127248"/>
            <a:ext cx="3246120" cy="36576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65008" y="3218688"/>
            <a:ext cx="32918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ADCFC"/>
                </a:solidFill>
              </a:rPr>
              <a:t>Demanda sostenida
por autos electricos
(BYD, Tesla, BMW).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3568" y="4864608"/>
            <a:ext cx="3429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0C155"/>
                </a:solidFill>
              </a:rPr>
              <a:t>+124.6%
en exportaciones
Q1 2026 vs Q1 2025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«Argentina tenia todo para ser el mayor productor de litio del mundo. Ahora lo esta siendo.»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0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RIGI MINERO — LA CARTERA PENDIENTE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USD 31.100M en proyectos mineros que esperan luz verde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pic>
        <p:nvPicPr>
          <p:cNvPr id="6" name="Picture 5" descr="boom_minero_argentina_2026_rig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298448"/>
            <a:ext cx="11612880" cy="4663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«USD 31.100M esperan luz verde bajo el RIGI. Quien entiende el cronograma gana.»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COMPARATIVA REGIONAL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Argentina crece mas rapido que cualquier rival en el podio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7472" y="1298448"/>
            <a:ext cx="3611880" cy="4864608"/>
          </a:xfrm>
          <a:prstGeom prst="rect">
            <a:avLst/>
          </a:prstGeom>
          <a:solidFill>
            <a:srgbClr val="FFFFFF"/>
          </a:solidFill>
          <a:ln>
            <a:solidFill>
              <a:srgbClr val="DDE3EF"/>
            </a:solidFill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47472" y="1298448"/>
            <a:ext cx="3611880" cy="50292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30352" y="1389888"/>
            <a:ext cx="333756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</a:rPr>
              <a:t>ARGENTINA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938528"/>
            <a:ext cx="333756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E2761"/>
                </a:solidFill>
              </a:rPr>
              <a:t>USD 6.037M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0352" y="2852928"/>
            <a:ext cx="3246120" cy="36576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0352" y="2990088"/>
            <a:ext cx="3337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44455"/>
                </a:solidFill>
              </a:rPr>
              <a:t>2025 record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" y="3675887"/>
            <a:ext cx="3337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9A84C"/>
                </a:solidFill>
              </a:rPr>
              <a:t>+27.2% vs 2024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4270248"/>
            <a:ext cx="33375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555566"/>
                </a:solidFill>
              </a:rPr>
              <a:t>2do litio mundial
Crecimiento mas
rapido del podio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14800" y="1298448"/>
            <a:ext cx="3611880" cy="4864608"/>
          </a:xfrm>
          <a:prstGeom prst="rect">
            <a:avLst/>
          </a:prstGeom>
          <a:solidFill>
            <a:srgbClr val="FFFFFF"/>
          </a:solidFill>
          <a:ln>
            <a:solidFill>
              <a:srgbClr val="DDE3EF"/>
            </a:solidFill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114800" y="1298448"/>
            <a:ext cx="3611880" cy="502920"/>
          </a:xfrm>
          <a:prstGeom prst="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297680" y="1389888"/>
            <a:ext cx="333756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</a:rPr>
              <a:t>PERU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97680" y="1938528"/>
            <a:ext cx="333756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E2761"/>
                </a:solidFill>
              </a:rPr>
              <a:t>USD 62.848M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97680" y="2852928"/>
            <a:ext cx="3246120" cy="36576"/>
          </a:xfrm>
          <a:prstGeom prst="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297680" y="2990088"/>
            <a:ext cx="3337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44455"/>
                </a:solidFill>
              </a:rPr>
              <a:t>2025 lider
regional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97680" y="3675887"/>
            <a:ext cx="3337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3498DB"/>
                </a:solidFill>
              </a:rPr>
              <a:t>+27.2% vs 2024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7680" y="4270248"/>
            <a:ext cx="33375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555566"/>
                </a:solidFill>
              </a:rPr>
              <a:t>Cobre y oro
consolidados.
Lider regional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82128" y="1298448"/>
            <a:ext cx="3611880" cy="4864608"/>
          </a:xfrm>
          <a:prstGeom prst="rect">
            <a:avLst/>
          </a:prstGeom>
          <a:solidFill>
            <a:srgbClr val="FFFFFF"/>
          </a:solidFill>
          <a:ln>
            <a:solidFill>
              <a:srgbClr val="DDE3EF"/>
            </a:solidFill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882128" y="1298448"/>
            <a:ext cx="3611880" cy="50292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065008" y="1389888"/>
            <a:ext cx="333756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</a:rPr>
              <a:t>CHILE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65008" y="1938528"/>
            <a:ext cx="333756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E2761"/>
                </a:solidFill>
              </a:rPr>
              <a:t>USD 48.000M+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65008" y="2852928"/>
            <a:ext cx="3246120" cy="36576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065008" y="2990088"/>
            <a:ext cx="3337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44455"/>
                </a:solidFill>
              </a:rPr>
              <a:t>Cobre +
litio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65008" y="3675887"/>
            <a:ext cx="3337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7AE60"/>
                </a:solidFill>
              </a:rPr>
              <a:t>Estable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65008" y="4270248"/>
            <a:ext cx="33375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555566"/>
                </a:solidFill>
              </a:rPr>
              <a:t>1er litio pero
cede terreno
a Argentina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«Chile domino el litio durante 30 anios. Argentina lo desplazo en carbonato en menos de 24 meses.»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IMPLICANCIAS ESTRATEGICAS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Lo que el boom minero significa para tu empresa hoy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4320" y="1298448"/>
            <a:ext cx="5440680" cy="21488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74320" y="1298448"/>
            <a:ext cx="64008" cy="214884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389888"/>
            <a:ext cx="2286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9A84C"/>
                </a:solidFill>
              </a:rPr>
              <a:t>LOGISTICA
Y SERVICIOS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75688"/>
            <a:ext cx="51206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ADCFC"/>
                </a:solidFill>
              </a:rPr>
              <a:t>12-24 meses para posicionarse como proveedor estrategico antes que las mineras cierren su cadena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0" y="1298448"/>
            <a:ext cx="5440680" cy="21488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080760" y="1298448"/>
            <a:ext cx="64008" cy="2148840"/>
          </a:xfrm>
          <a:prstGeom prst="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63640" y="1389888"/>
            <a:ext cx="2286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3498DB"/>
                </a:solidFill>
              </a:rPr>
              <a:t>FINANZAS
Y LEGAL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2075688"/>
            <a:ext cx="51206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ADCFC"/>
                </a:solidFill>
              </a:rPr>
              <a:t>El RIGI genera demanda extraordinaria de estructuracion, compliance y financiamiento que el mercado local no cubre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" y="3675887"/>
            <a:ext cx="5440680" cy="21488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3675887"/>
            <a:ext cx="64008" cy="214884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767327"/>
            <a:ext cx="2286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27AE60"/>
                </a:solidFill>
              </a:rPr>
              <a:t>EXPORTACIONES
PROVINCIALES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453127"/>
            <a:ext cx="51206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ADCFC"/>
                </a:solidFill>
              </a:rPr>
              <a:t>100.000 puestos mineros con salarios que duplican la media. Nuevo poder adquisitivo en economias antes marginales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80760" y="3675887"/>
            <a:ext cx="5440680" cy="21488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080760" y="3675887"/>
            <a:ext cx="64008" cy="2148840"/>
          </a:xfrm>
          <a:prstGeom prst="rect">
            <a:avLst/>
          </a:prstGeom>
          <a:solidFill>
            <a:srgbClr val="B87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63640" y="3767327"/>
            <a:ext cx="2286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B87333"/>
                </a:solidFill>
              </a:rPr>
              <a:t>CAPITAL
HUMANO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63640" y="4453127"/>
            <a:ext cx="51206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ADCFC"/>
                </a:solidFill>
              </a:rPr>
              <a:t>La mineria absorbe ingenieros y tecnicos. Salarios de supervision hasta ARS 10M/mes. Planificar hoy.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«La empresa que no sabe que hace la mineria con su cadena de valor toma decisiones a ciegas.»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AGENDA PARA EL SECTOR PUBLICO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La bonanza minera necesita una agenda activa del Estado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4320" y="1371600"/>
            <a:ext cx="109728" cy="132588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417320"/>
            <a:ext cx="3200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 i="0">
                <a:solidFill>
                  <a:srgbClr val="1E2761"/>
                </a:solidFill>
              </a:rPr>
              <a:t>INFRAESTRUCTURA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1993392"/>
            <a:ext cx="11064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222244"/>
                </a:solidFill>
              </a:rPr>
              <a:t>Los proyectos cupriferos de San Juan necesitan corredores viales de alta montana hoy inexistentes. El tren a la Puna se vuelve economicamente justificable.</a:t>
            </a:r>
          </a:p>
        </p:txBody>
      </p:sp>
      <p:sp>
        <p:nvSpPr>
          <p:cNvPr id="9" name="Rectangle 8"/>
          <p:cNvSpPr/>
          <p:nvPr/>
        </p:nvSpPr>
        <p:spPr>
          <a:xfrm>
            <a:off x="530352" y="2670048"/>
            <a:ext cx="11064240" cy="18288"/>
          </a:xfrm>
          <a:prstGeom prst="rect">
            <a:avLst/>
          </a:prstGeom>
          <a:solidFill>
            <a:srgbClr val="DDE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4320" y="2971800"/>
            <a:ext cx="109728" cy="1325880"/>
          </a:xfrm>
          <a:prstGeom prst="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0352" y="3017520"/>
            <a:ext cx="3200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 i="0">
                <a:solidFill>
                  <a:srgbClr val="3498DB"/>
                </a:solidFill>
              </a:rPr>
              <a:t>FORMACION DE TALENTO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" y="3593592"/>
            <a:ext cx="11064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222244"/>
                </a:solidFill>
              </a:rPr>
              <a:t>CAEM alerta por deficit de personal. San Juan paso de 50 a 150 ingresantes en Ingenieria en Minas en 2026 — insuficiente para 200.000 empleos proyectados.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0352" y="4270248"/>
            <a:ext cx="11064240" cy="18288"/>
          </a:xfrm>
          <a:prstGeom prst="rect">
            <a:avLst/>
          </a:prstGeom>
          <a:solidFill>
            <a:srgbClr val="DDE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4572000"/>
            <a:ext cx="109728" cy="132588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0352" y="4617720"/>
            <a:ext cx="3200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 i="0">
                <a:solidFill>
                  <a:srgbClr val="C0392B"/>
                </a:solidFill>
              </a:rPr>
              <a:t>ROYALTIES Y DISTRIBUCION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2" y="5193792"/>
            <a:ext cx="11064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222244"/>
                </a:solidFill>
              </a:rPr>
              <a:t>El debate sobre actualizacion del esquema de regalias sera inevitable en H2 2026. Las provincias quieren mas del boom.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0352" y="5870448"/>
            <a:ext cx="11064240" cy="18288"/>
          </a:xfrm>
          <a:prstGeom prst="rect">
            <a:avLst/>
          </a:prstGeom>
          <a:solidFill>
            <a:srgbClr val="DDE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«Cada dolar que entra por la Puna necesita infraestructura, logistica y talento. Ahi esta el negocio.»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0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OPORTUNIDADES Y RIESGOS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La misma moneda: quien la ve primero define el resultado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4320" y="1298448"/>
            <a:ext cx="5577840" cy="4864608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417320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 i="0">
                <a:solidFill>
                  <a:srgbClr val="C9A84C"/>
                </a:solidFill>
              </a:rPr>
              <a:t>OPORTUNIDADES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480" y="1965960"/>
            <a:ext cx="201168" cy="20116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192024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USD 31.100M en RIGI minero pendiente — ventana de posicionamiento en proveedores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1480" y="2971800"/>
            <a:ext cx="201168" cy="20116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92608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Litio sobre USD 20.000/T habilita proyectos antes no viables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1480" y="3977639"/>
            <a:ext cx="201168" cy="20116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93192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200.000 empleos proyectados para 2030 en economias provinciales historicamente pobres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1480" y="4983480"/>
            <a:ext cx="201168" cy="20116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493776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Cobre: Argentina podria entrar al top 5 mundial de productores en 2030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1298448"/>
            <a:ext cx="5577840" cy="4864608"/>
          </a:xfrm>
          <a:prstGeom prst="rect">
            <a:avLst/>
          </a:prstGeom>
          <a:solidFill>
            <a:srgbClr val="141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55080" y="1417320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 i="0">
                <a:solidFill>
                  <a:srgbClr val="C0392B"/>
                </a:solidFill>
              </a:rPr>
              <a:t>RIESGOS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09360" y="1965960"/>
            <a:ext cx="201168" cy="20116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47688" y="192024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Infraestructura inexistente: sin caminos y tendido electrico, el cobre no sale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09360" y="2971800"/>
            <a:ext cx="201168" cy="20116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47688" y="292608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Conflictividad social: comunidades indigenas y agua en zonas aridas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09360" y="3977639"/>
            <a:ext cx="201168" cy="20116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47688" y="393192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Riesgo politico: cambio de reglas post-RIGI en proxima administracion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4983480"/>
            <a:ext cx="201168" cy="20116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47688" y="493776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Volatilidad de precios: caida del litio o cobre impacta en toda la cadena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1298448"/>
            <a:ext cx="137160" cy="48646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«La mineria no es una apuesta al futuro en Argentina. Es el presente que todavia no termino de llegar.»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0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274320"/>
            <a:ext cx="1737360" cy="5029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" y="731520"/>
            <a:ext cx="8229600" cy="54864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914400"/>
            <a:ext cx="112471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1">
                <a:solidFill>
                  <a:srgbClr val="FFFFFF"/>
                </a:solidFill>
              </a:rPr>
              <a:t>"El litio y el cobre van a hacer por Argentina lo que el petroleo hizo por los paises del Golfo Persico — si el pais tiene la inteligencia de no desperdiciarlo."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880360"/>
            <a:ext cx="11247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9A84C"/>
                </a:solidFill>
              </a:rPr>
              <a:t>— Agop Karagoz, Director, Kartal Consulting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3566160"/>
            <a:ext cx="8229600" cy="54864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3749039"/>
            <a:ext cx="5486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PROXIMO INFORME KARTAL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160520"/>
            <a:ext cx="5486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ADCFC"/>
                </a:solidFill>
              </a:rPr>
              <a:t>Publicacion: lunes 4 de mayo de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553712"/>
            <a:ext cx="5486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ADCFC"/>
                </a:solidFill>
              </a:rPr>
              <a:t>kartal.com.ar/informes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029200"/>
            <a:ext cx="8229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</a:rPr>
              <a:t>info@kartal.com.ar  |  +54 911-3444-0986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0D1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«La Puna no es un desierto. Es la mayor reserva de riqueza que Argentina nunca termino de explotar. Hasta ahora.»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