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Portada. Informe: EL PAÍS QUE SE VE POBRE. Fuente: Monitor de Opinión Pública de Zentrix Consultora, junio 2026. Por primera vez, la autopercepción de clase baja supera el 50% en Argentina.</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Implicancias estratégicas. Tres acciones concretas: 1) revisar proyecciones Q3 incorporando la variable autopercepción; 2) adaptar pagos al ciclo quincenal real del consumidor; 3) activar beneficios antes de la renegociación salarial de Q3-Q4 para anticiparse a la presión paritaria.</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Cierre. La cita del director sintetiza el mensaje del informe: los números macro pueden mostrar estabilización, pero cuando la mitad de la población se percibe como clase baja y el 86% siente que perdió contra la inflación, el relato de recuperación carece de anclaje en la experiencia cotidiana. Eso tiene consecuencias de mercado que los modelos basados solo en macro no capturan.</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Hook principal. 50,2% — primera vez en la historia reciente que la autopercepción de clase baja supera el 50%. Este no es un dato de ingreso objetivo: es cómo se sienten los argentinos. Y cuando la mayoría se siente pobre, actúa como pobre. Eso tiene consecuencias directas sobre consumo, demanda y clima de inversión.</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Situación. Los tres estratos de autopercepción según el MOP de Zentrix. La clase baja con 50,2% ya supera a la clase media (39,3%). La clase alta es el 10,5%. El dato revelador es que incluso quienes objetivamente tienen ingresos medios se perciben en el estrato inferior.</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Relevancia. El 86,1% de los argentinos siente que su salario perdió contra la inflación. No es un fenómeno opositor: el 70,2% de los propios votantes del gobierno lo reconoce. Eso quiere decir que la narrativa de estabilización exitosa no está llegando a los bolsillos reales.</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Impacto real. El 61% de los argentinos agota sus ingresos antes del día 20. No hablamos solo de clase baja: el 43% de quienes se perciben clase media tampoco llega a fin de mes. El mercado opera en modo quincenal, no mensual. Las empresas que no lo saben están perdiendo ventas en la segunda mitad del mes.</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Dato clave visual. Gráfico de barras horizontales por estrato. La clase baja en rojo domina con 50,2%. Este gráfico es el que resume todo el informe en un solo vistazo.</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Desconfianza estadística. 68,8% cree que el INDEC no refleja la inflación real. Entre los que se perciben clase baja, ese número sube al 84%. Esto significa que el relato de "la inflación bajó" no tiene credibilidad en el segmento que más importa al consumo masivo.</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Escenarios. El 55,1% no ve un piso económico todavía. La brecha entre oficialistas (55,4% creen que pasó lo peor) y opositores (3,4%) es la más grande de cualquier indicador en este estudio. Esto implica que la recuperación del consumo será geográfica y políticamente desigual.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Impacto por segmento. La brecha entre clase alta (11,8%) y clase baja (86,1%) que se queda sin dinero antes del día 20 es de 74 puntos porcentuales. Pero el número que impacta al mercado masivo es el 43% de clase media: casi la mitad del segmento que sostiene el consumo llega a la quincena sin liquidez.</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png"/><Relationship Id="rId3" Type="http://schemas.openxmlformats.org/officeDocument/2006/relationships/image" Target="../media/image1.png"/><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png"/><Relationship Id="rId3" Type="http://schemas.openxmlformats.org/officeDocument/2006/relationships/image" Target="../media/image1.png"/><Relationship Id="rId4"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6858000"/>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1371600"/>
            <a:ext cx="8046720" cy="1280160"/>
          </a:xfrm>
          <a:prstGeom prst="rect">
            <a:avLst/>
          </a:prstGeom>
          <a:noFill/>
        </p:spPr>
        <p:txBody>
          <a:bodyPr wrap="square">
            <a:spAutoFit/>
          </a:bodyPr>
          <a:lstStyle/>
          <a:p>
            <a:pPr algn="ctr"/>
            <a:r>
              <a:rPr sz="5200" b="1" i="0">
                <a:solidFill>
                  <a:srgbClr val="FFFFFF"/>
                </a:solidFill>
                <a:latin typeface="Arial Black"/>
              </a:rPr>
              <a:t>EL PAÍS QUE SE VE POBRE</a:t>
            </a:r>
          </a:p>
        </p:txBody>
      </p:sp>
      <p:sp>
        <p:nvSpPr>
          <p:cNvPr id="4" name="Rectangle 3"/>
          <p:cNvSpPr/>
          <p:nvPr/>
        </p:nvSpPr>
        <p:spPr>
          <a:xfrm>
            <a:off x="2057400" y="2834640"/>
            <a:ext cx="5029200" cy="18000"/>
          </a:xfrm>
          <a:prstGeom prst="rect">
            <a:avLst/>
          </a:prstGeom>
          <a:solidFill>
            <a:srgbClr val="B895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548640" y="2971800"/>
            <a:ext cx="8046720" cy="640080"/>
          </a:xfrm>
          <a:prstGeom prst="rect">
            <a:avLst/>
          </a:prstGeom>
          <a:noFill/>
        </p:spPr>
        <p:txBody>
          <a:bodyPr wrap="square">
            <a:spAutoFit/>
          </a:bodyPr>
          <a:lstStyle/>
          <a:p>
            <a:pPr algn="ctr"/>
            <a:r>
              <a:rPr sz="2200" b="0" i="0">
                <a:solidFill>
                  <a:srgbClr val="5B91CC"/>
                </a:solidFill>
                <a:latin typeface="Arial"/>
              </a:rPr>
              <a:t>La mitad de los argentinos ya no se siente de clase media</a:t>
            </a:r>
          </a:p>
        </p:txBody>
      </p:sp>
      <p:sp>
        <p:nvSpPr>
          <p:cNvPr id="6" name="TextBox 5"/>
          <p:cNvSpPr txBox="1"/>
          <p:nvPr/>
        </p:nvSpPr>
        <p:spPr>
          <a:xfrm>
            <a:off x="548640" y="3749039"/>
            <a:ext cx="8046720" cy="365760"/>
          </a:xfrm>
          <a:prstGeom prst="rect">
            <a:avLst/>
          </a:prstGeom>
          <a:noFill/>
        </p:spPr>
        <p:txBody>
          <a:bodyPr wrap="square">
            <a:spAutoFit/>
          </a:bodyPr>
          <a:lstStyle/>
          <a:p>
            <a:pPr algn="ctr"/>
            <a:r>
              <a:rPr sz="1300" b="1" i="0">
                <a:solidFill>
                  <a:srgbClr val="B8952A"/>
                </a:solidFill>
                <a:latin typeface="Arial"/>
              </a:rPr>
              <a:t>ESTRATEGIA · DECISIÓN · EJECUCIÓN</a:t>
            </a:r>
          </a:p>
        </p:txBody>
      </p:sp>
      <p:sp>
        <p:nvSpPr>
          <p:cNvPr id="7" name="TextBox 6"/>
          <p:cNvSpPr txBox="1"/>
          <p:nvPr/>
        </p:nvSpPr>
        <p:spPr>
          <a:xfrm>
            <a:off x="548640" y="6263640"/>
            <a:ext cx="8046720" cy="320040"/>
          </a:xfrm>
          <a:prstGeom prst="rect">
            <a:avLst/>
          </a:prstGeom>
          <a:noFill/>
        </p:spPr>
        <p:txBody>
          <a:bodyPr wrap="square">
            <a:spAutoFit/>
          </a:bodyPr>
          <a:lstStyle/>
          <a:p>
            <a:pPr algn="ctr"/>
            <a:r>
              <a:rPr sz="1000" b="0" i="0">
                <a:solidFill>
                  <a:srgbClr val="2E6CB8"/>
                </a:solidFill>
                <a:latin typeface="Arial"/>
              </a:rPr>
              <a:t>KARTAL Consulting  |  kartal.com.ar  |  Lunes 13 de julio de 2026</a:t>
            </a:r>
          </a:p>
        </p:txBody>
      </p:sp>
      <p:sp>
        <p:nvSpPr>
          <p:cNvPr id="8" name="TextBox 7"/>
          <p:cNvSpPr txBox="1"/>
          <p:nvPr/>
        </p:nvSpPr>
        <p:spPr>
          <a:xfrm>
            <a:off x="548640" y="5943600"/>
            <a:ext cx="8046720" cy="274320"/>
          </a:xfrm>
          <a:prstGeom prst="rect">
            <a:avLst/>
          </a:prstGeom>
          <a:noFill/>
        </p:spPr>
        <p:txBody>
          <a:bodyPr wrap="square">
            <a:spAutoFit/>
          </a:bodyPr>
          <a:lstStyle/>
          <a:p>
            <a:pPr algn="ctr"/>
            <a:r>
              <a:rPr sz="900" b="0" i="0">
                <a:solidFill>
                  <a:srgbClr val="5B91CC"/>
                </a:solidFill>
                <a:latin typeface="Arial"/>
              </a:rPr>
              <a:t>Fuente: Zentrix Consultora — Monitor de Opinión Pública (MOP), junio 2026</a:t>
            </a:r>
          </a:p>
        </p:txBody>
      </p:sp>
      <p:pic>
        <p:nvPicPr>
          <p:cNvPr id="9" name="Picture 8" descr="Kartal_Logo_trans.png"/>
          <p:cNvPicPr>
            <a:picLocks noChangeAspect="1"/>
          </p:cNvPicPr>
          <p:nvPr/>
        </p:nvPicPr>
        <p:blipFill>
          <a:blip r:embed="rId2"/>
          <a:stretch>
            <a:fillRect/>
          </a:stretch>
        </p:blipFill>
        <p:spPr>
          <a:xfrm>
            <a:off x="7772400" y="118872"/>
            <a:ext cx="1188720" cy="502920"/>
          </a:xfrm>
          <a:prstGeom prst="rect">
            <a:avLst/>
          </a:prstGeom>
        </p:spPr>
      </p:pic>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6858000"/>
          </a:xfrm>
          <a:prstGeom prst="rect">
            <a:avLst/>
          </a:prstGeom>
          <a:solidFill>
            <a:srgbClr val="F4F7F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365760" y="201168"/>
            <a:ext cx="8412480" cy="548640"/>
          </a:xfrm>
          <a:prstGeom prst="rect">
            <a:avLst/>
          </a:prstGeom>
          <a:noFill/>
        </p:spPr>
        <p:txBody>
          <a:bodyPr wrap="square">
            <a:spAutoFit/>
          </a:bodyPr>
          <a:lstStyle/>
          <a:p>
            <a:pPr algn="ctr"/>
            <a:r>
              <a:rPr sz="2800" b="1" i="0">
                <a:solidFill>
                  <a:srgbClr val="17253D"/>
                </a:solidFill>
                <a:latin typeface="Arial Black"/>
              </a:rPr>
              <a:t>LO QUE ESTO SIGNIFICA PARA LAS EMPRESAS</a:t>
            </a:r>
          </a:p>
        </p:txBody>
      </p:sp>
      <p:sp>
        <p:nvSpPr>
          <p:cNvPr id="4" name="Rectangle 3"/>
          <p:cNvSpPr/>
          <p:nvPr/>
        </p:nvSpPr>
        <p:spPr>
          <a:xfrm>
            <a:off x="411480" y="1005840"/>
            <a:ext cx="2606040" cy="4846320"/>
          </a:xfrm>
          <a:prstGeom prst="rect">
            <a:avLst/>
          </a:prstGeom>
          <a:solidFill>
            <a:srgbClr val="C0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11480" y="1078992"/>
            <a:ext cx="2606040" cy="502920"/>
          </a:xfrm>
          <a:prstGeom prst="rect">
            <a:avLst/>
          </a:prstGeom>
          <a:noFill/>
        </p:spPr>
        <p:txBody>
          <a:bodyPr wrap="square">
            <a:spAutoFit/>
          </a:bodyPr>
          <a:lstStyle/>
          <a:p>
            <a:pPr algn="ctr"/>
            <a:r>
              <a:rPr sz="3000" b="1" i="0">
                <a:solidFill>
                  <a:srgbClr val="FFFFFF"/>
                </a:solidFill>
                <a:latin typeface="Arial Black"/>
              </a:rPr>
              <a:t>01</a:t>
            </a:r>
          </a:p>
        </p:txBody>
      </p:sp>
      <p:sp>
        <p:nvSpPr>
          <p:cNvPr id="6" name="TextBox 5"/>
          <p:cNvSpPr txBox="1"/>
          <p:nvPr/>
        </p:nvSpPr>
        <p:spPr>
          <a:xfrm>
            <a:off x="411480" y="1645920"/>
            <a:ext cx="2606040" cy="868680"/>
          </a:xfrm>
          <a:prstGeom prst="rect">
            <a:avLst/>
          </a:prstGeom>
          <a:noFill/>
        </p:spPr>
        <p:txBody>
          <a:bodyPr wrap="square">
            <a:spAutoFit/>
          </a:bodyPr>
          <a:lstStyle/>
          <a:p>
            <a:pPr algn="ctr"/>
            <a:r>
              <a:rPr sz="1600" b="1" i="0">
                <a:solidFill>
                  <a:srgbClr val="FFFFFF"/>
                </a:solidFill>
                <a:latin typeface="Arial"/>
              </a:rPr>
              <a:t>Revisar
proyecciones Q3</a:t>
            </a:r>
          </a:p>
        </p:txBody>
      </p:sp>
      <p:sp>
        <p:nvSpPr>
          <p:cNvPr id="7" name="TextBox 6"/>
          <p:cNvSpPr txBox="1"/>
          <p:nvPr/>
        </p:nvSpPr>
        <p:spPr>
          <a:xfrm>
            <a:off x="411480" y="2606040"/>
            <a:ext cx="2606040" cy="2286000"/>
          </a:xfrm>
          <a:prstGeom prst="rect">
            <a:avLst/>
          </a:prstGeom>
          <a:noFill/>
        </p:spPr>
        <p:txBody>
          <a:bodyPr wrap="square">
            <a:spAutoFit/>
          </a:bodyPr>
          <a:lstStyle/>
          <a:p>
            <a:pPr algn="ctr"/>
            <a:r>
              <a:rPr sz="1300" b="0" i="0">
                <a:solidFill>
                  <a:srgbClr val="FFFFFF"/>
                </a:solidFill>
                <a:latin typeface="Arial"/>
              </a:rPr>
              <a:t>El 55,1% anticipa más dificultades.
Ajustar modelos de demanda
antes del 31 de julio.</a:t>
            </a:r>
          </a:p>
        </p:txBody>
      </p:sp>
      <p:sp>
        <p:nvSpPr>
          <p:cNvPr id="8" name="Rectangle 7"/>
          <p:cNvSpPr/>
          <p:nvPr/>
        </p:nvSpPr>
        <p:spPr>
          <a:xfrm>
            <a:off x="3246120" y="1005840"/>
            <a:ext cx="2606040" cy="4846320"/>
          </a:xfrm>
          <a:prstGeom prst="rect">
            <a:avLst/>
          </a:prstGeom>
          <a:solidFill>
            <a:srgbClr val="2E6CB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3246120" y="1078992"/>
            <a:ext cx="2606040" cy="502920"/>
          </a:xfrm>
          <a:prstGeom prst="rect">
            <a:avLst/>
          </a:prstGeom>
          <a:noFill/>
        </p:spPr>
        <p:txBody>
          <a:bodyPr wrap="square">
            <a:spAutoFit/>
          </a:bodyPr>
          <a:lstStyle/>
          <a:p>
            <a:pPr algn="ctr"/>
            <a:r>
              <a:rPr sz="3000" b="1" i="0">
                <a:solidFill>
                  <a:srgbClr val="FFFFFF"/>
                </a:solidFill>
                <a:latin typeface="Arial Black"/>
              </a:rPr>
              <a:t>02</a:t>
            </a:r>
          </a:p>
        </p:txBody>
      </p:sp>
      <p:sp>
        <p:nvSpPr>
          <p:cNvPr id="10" name="TextBox 9"/>
          <p:cNvSpPr txBox="1"/>
          <p:nvPr/>
        </p:nvSpPr>
        <p:spPr>
          <a:xfrm>
            <a:off x="3246120" y="1645920"/>
            <a:ext cx="2606040" cy="868680"/>
          </a:xfrm>
          <a:prstGeom prst="rect">
            <a:avLst/>
          </a:prstGeom>
          <a:noFill/>
        </p:spPr>
        <p:txBody>
          <a:bodyPr wrap="square">
            <a:spAutoFit/>
          </a:bodyPr>
          <a:lstStyle/>
          <a:p>
            <a:pPr algn="ctr"/>
            <a:r>
              <a:rPr sz="1600" b="1" i="0">
                <a:solidFill>
                  <a:srgbClr val="FFFFFF"/>
                </a:solidFill>
                <a:latin typeface="Arial"/>
              </a:rPr>
              <a:t>Adaptar cadencias
de pago</a:t>
            </a:r>
          </a:p>
        </p:txBody>
      </p:sp>
      <p:sp>
        <p:nvSpPr>
          <p:cNvPr id="11" name="TextBox 10"/>
          <p:cNvSpPr txBox="1"/>
          <p:nvPr/>
        </p:nvSpPr>
        <p:spPr>
          <a:xfrm>
            <a:off x="3246120" y="2606040"/>
            <a:ext cx="2606040" cy="2286000"/>
          </a:xfrm>
          <a:prstGeom prst="rect">
            <a:avLst/>
          </a:prstGeom>
          <a:noFill/>
        </p:spPr>
        <p:txBody>
          <a:bodyPr wrap="square">
            <a:spAutoFit/>
          </a:bodyPr>
          <a:lstStyle/>
          <a:p>
            <a:pPr algn="ctr"/>
            <a:r>
              <a:rPr sz="1300" b="0" i="0">
                <a:solidFill>
                  <a:srgbClr val="FFFFFF"/>
                </a:solidFill>
                <a:latin typeface="Arial"/>
              </a:rPr>
              <a:t>El 61% opera con liquidez
quincenal. Ofrecer opciones
de pago para el día 1–10.</a:t>
            </a:r>
          </a:p>
        </p:txBody>
      </p:sp>
      <p:sp>
        <p:nvSpPr>
          <p:cNvPr id="12" name="Rectangle 11"/>
          <p:cNvSpPr/>
          <p:nvPr/>
        </p:nvSpPr>
        <p:spPr>
          <a:xfrm>
            <a:off x="6080760" y="1005840"/>
            <a:ext cx="2606040" cy="4846320"/>
          </a:xfrm>
          <a:prstGeom prst="rect">
            <a:avLst/>
          </a:prstGeom>
          <a:solidFill>
            <a:srgbClr val="37562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6080760" y="1078992"/>
            <a:ext cx="2606040" cy="502920"/>
          </a:xfrm>
          <a:prstGeom prst="rect">
            <a:avLst/>
          </a:prstGeom>
          <a:noFill/>
        </p:spPr>
        <p:txBody>
          <a:bodyPr wrap="square">
            <a:spAutoFit/>
          </a:bodyPr>
          <a:lstStyle/>
          <a:p>
            <a:pPr algn="ctr"/>
            <a:r>
              <a:rPr sz="3000" b="1" i="0">
                <a:solidFill>
                  <a:srgbClr val="FFFFFF"/>
                </a:solidFill>
                <a:latin typeface="Arial Black"/>
              </a:rPr>
              <a:t>03</a:t>
            </a:r>
          </a:p>
        </p:txBody>
      </p:sp>
      <p:sp>
        <p:nvSpPr>
          <p:cNvPr id="14" name="TextBox 13"/>
          <p:cNvSpPr txBox="1"/>
          <p:nvPr/>
        </p:nvSpPr>
        <p:spPr>
          <a:xfrm>
            <a:off x="6080760" y="1645920"/>
            <a:ext cx="2606040" cy="868680"/>
          </a:xfrm>
          <a:prstGeom prst="rect">
            <a:avLst/>
          </a:prstGeom>
          <a:noFill/>
        </p:spPr>
        <p:txBody>
          <a:bodyPr wrap="square">
            <a:spAutoFit/>
          </a:bodyPr>
          <a:lstStyle/>
          <a:p>
            <a:pPr algn="ctr"/>
            <a:r>
              <a:rPr sz="1600" b="1" i="0">
                <a:solidFill>
                  <a:srgbClr val="FFFFFF"/>
                </a:solidFill>
                <a:latin typeface="Arial"/>
              </a:rPr>
              <a:t>Activar beneficios
previo a paritarias</a:t>
            </a:r>
          </a:p>
        </p:txBody>
      </p:sp>
      <p:sp>
        <p:nvSpPr>
          <p:cNvPr id="15" name="TextBox 14"/>
          <p:cNvSpPr txBox="1"/>
          <p:nvPr/>
        </p:nvSpPr>
        <p:spPr>
          <a:xfrm>
            <a:off x="6080760" y="2606040"/>
            <a:ext cx="2606040" cy="2286000"/>
          </a:xfrm>
          <a:prstGeom prst="rect">
            <a:avLst/>
          </a:prstGeom>
          <a:noFill/>
        </p:spPr>
        <p:txBody>
          <a:bodyPr wrap="square">
            <a:spAutoFit/>
          </a:bodyPr>
          <a:lstStyle/>
          <a:p>
            <a:pPr algn="ctr"/>
            <a:r>
              <a:rPr sz="1300" b="0" i="0">
                <a:solidFill>
                  <a:srgbClr val="FFFFFF"/>
                </a:solidFill>
                <a:latin typeface="Arial"/>
              </a:rPr>
              <a:t>86,1% percibió pérdida real.
Activar beneficios antes de
renegociación Q3-Q4.</a:t>
            </a:r>
          </a:p>
        </p:txBody>
      </p:sp>
      <p:sp>
        <p:nvSpPr>
          <p:cNvPr id="16" name="TextBox 15"/>
          <p:cNvSpPr txBox="1"/>
          <p:nvPr/>
        </p:nvSpPr>
        <p:spPr>
          <a:xfrm>
            <a:off x="274320" y="6473952"/>
            <a:ext cx="8595360" cy="320040"/>
          </a:xfrm>
          <a:prstGeom prst="rect">
            <a:avLst/>
          </a:prstGeom>
          <a:noFill/>
        </p:spPr>
        <p:txBody>
          <a:bodyPr wrap="none">
            <a:spAutoFit/>
          </a:bodyPr>
          <a:lstStyle/>
          <a:p>
            <a:pPr algn="ctr"/>
            <a:r>
              <a:rPr sz="1000" b="1" i="1">
                <a:solidFill>
                  <a:srgbClr val="B8952A"/>
                </a:solidFill>
                <a:latin typeface="Arial"/>
              </a:rPr>
              <a:t>«La mitad del país se siente clase baja. Los números macro no lo ven. Los hogares, sí.»</a:t>
            </a:r>
          </a:p>
        </p:txBody>
      </p:sp>
      <p:pic>
        <p:nvPicPr>
          <p:cNvPr id="17" name="Picture 16" descr="Kartal_Logo_trans.png"/>
          <p:cNvPicPr>
            <a:picLocks noChangeAspect="1"/>
          </p:cNvPicPr>
          <p:nvPr/>
        </p:nvPicPr>
        <p:blipFill>
          <a:blip r:embed="rId2"/>
          <a:stretch>
            <a:fillRect/>
          </a:stretch>
        </p:blipFill>
        <p:spPr>
          <a:xfrm>
            <a:off x="7772400" y="118872"/>
            <a:ext cx="1188720" cy="502920"/>
          </a:xfrm>
          <a:prstGeom prst="rect">
            <a:avLst/>
          </a:prstGeom>
        </p:spPr>
      </p:pic>
      <p:sp>
        <p:nvSpPr>
          <p:cNvPr id="18" name="TextBox 17"/>
          <p:cNvSpPr txBox="1"/>
          <p:nvPr/>
        </p:nvSpPr>
        <p:spPr>
          <a:xfrm>
            <a:off x="0" y="6263640"/>
            <a:ext cx="9144000" cy="274320"/>
          </a:xfrm>
          <a:prstGeom prst="rect">
            <a:avLst/>
          </a:prstGeom>
          <a:noFill/>
        </p:spPr>
        <p:txBody>
          <a:bodyPr wrap="square">
            <a:spAutoFit/>
          </a:bodyPr>
          <a:lstStyle/>
          <a:p>
            <a:pPr algn="ctr"/>
            <a:r>
              <a:rPr sz="1000" b="0" i="0">
                <a:solidFill>
                  <a:srgbClr val="B8952A"/>
                </a:solidFill>
                <a:latin typeface="Arial"/>
              </a:rPr>
              <a:t>KARTAL Consulting · kartal.com.ar</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6858000"/>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2286000" y="1463040"/>
            <a:ext cx="4572000" cy="18000"/>
          </a:xfrm>
          <a:prstGeom prst="rect">
            <a:avLst/>
          </a:prstGeom>
          <a:solidFill>
            <a:srgbClr val="B895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822960" y="1691640"/>
            <a:ext cx="7498079" cy="2560320"/>
          </a:xfrm>
          <a:prstGeom prst="rect">
            <a:avLst/>
          </a:prstGeom>
          <a:noFill/>
        </p:spPr>
        <p:txBody>
          <a:bodyPr wrap="square">
            <a:spAutoFit/>
          </a:bodyPr>
          <a:lstStyle/>
          <a:p>
            <a:pPr algn="ctr"/>
            <a:r>
              <a:rPr sz="2200" b="1" i="1">
                <a:solidFill>
                  <a:srgbClr val="FFFFFF"/>
                </a:solidFill>
                <a:latin typeface="Arial"/>
              </a:rPr>
              <a:t>«Cuando la mitad del país se define como clase baja, el problema no es la estadística — es que la realidad de los hogares dejó de parecerse a cualquier relato de recuperación.»</a:t>
            </a:r>
          </a:p>
        </p:txBody>
      </p:sp>
      <p:sp>
        <p:nvSpPr>
          <p:cNvPr id="5" name="Rectangle 4"/>
          <p:cNvSpPr/>
          <p:nvPr/>
        </p:nvSpPr>
        <p:spPr>
          <a:xfrm>
            <a:off x="2971800" y="4434840"/>
            <a:ext cx="3200400" cy="18000"/>
          </a:xfrm>
          <a:prstGeom prst="rect">
            <a:avLst/>
          </a:prstGeom>
          <a:solidFill>
            <a:srgbClr val="B895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0" y="4617720"/>
            <a:ext cx="9144000" cy="411480"/>
          </a:xfrm>
          <a:prstGeom prst="rect">
            <a:avLst/>
          </a:prstGeom>
          <a:noFill/>
        </p:spPr>
        <p:txBody>
          <a:bodyPr wrap="square">
            <a:spAutoFit/>
          </a:bodyPr>
          <a:lstStyle/>
          <a:p>
            <a:pPr algn="ctr"/>
            <a:r>
              <a:rPr sz="1800" b="1" i="0">
                <a:solidFill>
                  <a:srgbClr val="B8952A"/>
                </a:solidFill>
                <a:latin typeface="Arial"/>
              </a:rPr>
              <a:t>Agop Karagoz</a:t>
            </a:r>
          </a:p>
        </p:txBody>
      </p:sp>
      <p:sp>
        <p:nvSpPr>
          <p:cNvPr id="7" name="TextBox 6"/>
          <p:cNvSpPr txBox="1"/>
          <p:nvPr/>
        </p:nvSpPr>
        <p:spPr>
          <a:xfrm>
            <a:off x="0" y="5047488"/>
            <a:ext cx="9144000" cy="320040"/>
          </a:xfrm>
          <a:prstGeom prst="rect">
            <a:avLst/>
          </a:prstGeom>
          <a:noFill/>
        </p:spPr>
        <p:txBody>
          <a:bodyPr wrap="square">
            <a:spAutoFit/>
          </a:bodyPr>
          <a:lstStyle/>
          <a:p>
            <a:pPr algn="ctr"/>
            <a:r>
              <a:rPr sz="1300" b="0" i="0">
                <a:solidFill>
                  <a:srgbClr val="5B91CC"/>
                </a:solidFill>
                <a:latin typeface="Arial"/>
              </a:rPr>
              <a:t>Director — KARTAL Consulting</a:t>
            </a:r>
          </a:p>
        </p:txBody>
      </p:sp>
      <p:sp>
        <p:nvSpPr>
          <p:cNvPr id="8" name="TextBox 7"/>
          <p:cNvSpPr txBox="1"/>
          <p:nvPr/>
        </p:nvSpPr>
        <p:spPr>
          <a:xfrm>
            <a:off x="0" y="5468112"/>
            <a:ext cx="9144000" cy="320040"/>
          </a:xfrm>
          <a:prstGeom prst="rect">
            <a:avLst/>
          </a:prstGeom>
          <a:noFill/>
        </p:spPr>
        <p:txBody>
          <a:bodyPr wrap="square">
            <a:spAutoFit/>
          </a:bodyPr>
          <a:lstStyle/>
          <a:p>
            <a:pPr algn="ctr"/>
            <a:r>
              <a:rPr sz="1100" b="0" i="0">
                <a:solidFill>
                  <a:srgbClr val="2E6CB8"/>
                </a:solidFill>
                <a:latin typeface="Arial"/>
              </a:rPr>
              <a:t>kartal.com.ar/informes/autopercepcion_social_2026.php</a:t>
            </a:r>
          </a:p>
        </p:txBody>
      </p:sp>
      <p:pic>
        <p:nvPicPr>
          <p:cNvPr id="9" name="Picture 8" descr="Kartal_Logo_trans.png"/>
          <p:cNvPicPr>
            <a:picLocks noChangeAspect="1"/>
          </p:cNvPicPr>
          <p:nvPr/>
        </p:nvPicPr>
        <p:blipFill>
          <a:blip r:embed="rId2"/>
          <a:stretch>
            <a:fillRect/>
          </a:stretch>
        </p:blipFill>
        <p:spPr>
          <a:xfrm>
            <a:off x="7772400" y="118872"/>
            <a:ext cx="1188720" cy="502920"/>
          </a:xfrm>
          <a:prstGeom prst="rect">
            <a:avLst/>
          </a:prstGeom>
        </p:spPr>
      </p:pic>
      <p:sp>
        <p:nvSpPr>
          <p:cNvPr id="10" name="TextBox 9"/>
          <p:cNvSpPr txBox="1"/>
          <p:nvPr/>
        </p:nvSpPr>
        <p:spPr>
          <a:xfrm>
            <a:off x="0" y="6263640"/>
            <a:ext cx="9144000" cy="274320"/>
          </a:xfrm>
          <a:prstGeom prst="rect">
            <a:avLst/>
          </a:prstGeom>
          <a:noFill/>
        </p:spPr>
        <p:txBody>
          <a:bodyPr wrap="square">
            <a:spAutoFit/>
          </a:bodyPr>
          <a:lstStyle/>
          <a:p>
            <a:pPr algn="ctr"/>
            <a:r>
              <a:rPr sz="1000" b="0" i="0">
                <a:solidFill>
                  <a:srgbClr val="B8952A"/>
                </a:solidFill>
                <a:latin typeface="Arial"/>
              </a:rPr>
              <a:t>KARTAL Consulting · kartal.com.ar</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6858000"/>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74320"/>
            <a:ext cx="8229600" cy="640080"/>
          </a:xfrm>
          <a:prstGeom prst="rect">
            <a:avLst/>
          </a:prstGeom>
          <a:noFill/>
        </p:spPr>
        <p:txBody>
          <a:bodyPr wrap="square">
            <a:spAutoFit/>
          </a:bodyPr>
          <a:lstStyle/>
          <a:p>
            <a:pPr algn="ctr"/>
            <a:r>
              <a:rPr sz="2800" b="1" i="0">
                <a:solidFill>
                  <a:srgbClr val="FFFFFF"/>
                </a:solidFill>
                <a:latin typeface="Arial Black"/>
              </a:rPr>
              <a:t>LA MITAD YA NO SE SIENTE DE CLASE MEDIA</a:t>
            </a:r>
          </a:p>
        </p:txBody>
      </p:sp>
      <p:sp>
        <p:nvSpPr>
          <p:cNvPr id="4" name="TextBox 3"/>
          <p:cNvSpPr txBox="1"/>
          <p:nvPr/>
        </p:nvSpPr>
        <p:spPr>
          <a:xfrm>
            <a:off x="0" y="1005840"/>
            <a:ext cx="9144000" cy="2560320"/>
          </a:xfrm>
          <a:prstGeom prst="rect">
            <a:avLst/>
          </a:prstGeom>
          <a:noFill/>
        </p:spPr>
        <p:txBody>
          <a:bodyPr wrap="square">
            <a:spAutoFit/>
          </a:bodyPr>
          <a:lstStyle/>
          <a:p>
            <a:pPr algn="ctr"/>
            <a:r>
              <a:rPr sz="16000" b="1" i="0">
                <a:solidFill>
                  <a:srgbClr val="B8952A"/>
                </a:solidFill>
                <a:latin typeface="Arial Black"/>
              </a:rPr>
              <a:t>50,2%</a:t>
            </a:r>
          </a:p>
        </p:txBody>
      </p:sp>
      <p:sp>
        <p:nvSpPr>
          <p:cNvPr id="5" name="TextBox 4"/>
          <p:cNvSpPr txBox="1"/>
          <p:nvPr/>
        </p:nvSpPr>
        <p:spPr>
          <a:xfrm>
            <a:off x="457200" y="3749039"/>
            <a:ext cx="8229600" cy="594360"/>
          </a:xfrm>
          <a:prstGeom prst="rect">
            <a:avLst/>
          </a:prstGeom>
          <a:noFill/>
        </p:spPr>
        <p:txBody>
          <a:bodyPr wrap="square">
            <a:spAutoFit/>
          </a:bodyPr>
          <a:lstStyle/>
          <a:p>
            <a:pPr algn="ctr"/>
            <a:r>
              <a:rPr sz="2400" b="1" i="0">
                <a:solidFill>
                  <a:srgbClr val="FFFFFF"/>
                </a:solidFill>
                <a:latin typeface="Arial"/>
              </a:rPr>
              <a:t>de los argentinos se autoidentifica como CLASE BAJA</a:t>
            </a:r>
          </a:p>
        </p:txBody>
      </p:sp>
      <p:sp>
        <p:nvSpPr>
          <p:cNvPr id="6" name="TextBox 5"/>
          <p:cNvSpPr txBox="1"/>
          <p:nvPr/>
        </p:nvSpPr>
        <p:spPr>
          <a:xfrm>
            <a:off x="457200" y="4434840"/>
            <a:ext cx="8229600" cy="320040"/>
          </a:xfrm>
          <a:prstGeom prst="rect">
            <a:avLst/>
          </a:prstGeom>
          <a:noFill/>
        </p:spPr>
        <p:txBody>
          <a:bodyPr wrap="square">
            <a:spAutoFit/>
          </a:bodyPr>
          <a:lstStyle/>
          <a:p>
            <a:pPr algn="ctr"/>
            <a:r>
              <a:rPr sz="1100" b="0" i="0">
                <a:solidFill>
                  <a:srgbClr val="5B91CC"/>
                </a:solidFill>
                <a:latin typeface="Arial"/>
              </a:rPr>
              <a:t>Zentrix Consultora — Monitor de Opinión Pública (MOP), junio 2026</a:t>
            </a:r>
          </a:p>
        </p:txBody>
      </p:sp>
      <p:sp>
        <p:nvSpPr>
          <p:cNvPr id="7" name="TextBox 6"/>
          <p:cNvSpPr txBox="1"/>
          <p:nvPr/>
        </p:nvSpPr>
        <p:spPr>
          <a:xfrm>
            <a:off x="274320" y="6473952"/>
            <a:ext cx="8595360" cy="320040"/>
          </a:xfrm>
          <a:prstGeom prst="rect">
            <a:avLst/>
          </a:prstGeom>
          <a:noFill/>
        </p:spPr>
        <p:txBody>
          <a:bodyPr wrap="none">
            <a:spAutoFit/>
          </a:bodyPr>
          <a:lstStyle/>
          <a:p>
            <a:pPr algn="ctr"/>
            <a:r>
              <a:rPr sz="1000" b="1" i="1">
                <a:solidFill>
                  <a:srgbClr val="B8952A"/>
                </a:solidFill>
                <a:latin typeface="Arial"/>
              </a:rPr>
              <a:t>«La mitad del país se siente clase baja. Los números macro no lo ven. Los hogares, sí.»</a:t>
            </a:r>
          </a:p>
        </p:txBody>
      </p:sp>
      <p:pic>
        <p:nvPicPr>
          <p:cNvPr id="8" name="Picture 7" descr="Kartal_Logo_trans.png"/>
          <p:cNvPicPr>
            <a:picLocks noChangeAspect="1"/>
          </p:cNvPicPr>
          <p:nvPr/>
        </p:nvPicPr>
        <p:blipFill>
          <a:blip r:embed="rId2"/>
          <a:stretch>
            <a:fillRect/>
          </a:stretch>
        </p:blipFill>
        <p:spPr>
          <a:xfrm>
            <a:off x="7772400" y="118872"/>
            <a:ext cx="1188720" cy="502920"/>
          </a:xfrm>
          <a:prstGeom prst="rect">
            <a:avLst/>
          </a:prstGeom>
        </p:spPr>
      </p:pic>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6858000"/>
          </a:xfrm>
          <a:prstGeom prst="rect">
            <a:avLst/>
          </a:prstGeom>
          <a:solidFill>
            <a:srgbClr val="F4F7F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365760" y="228600"/>
            <a:ext cx="8412480" cy="548640"/>
          </a:xfrm>
          <a:prstGeom prst="rect">
            <a:avLst/>
          </a:prstGeom>
          <a:noFill/>
        </p:spPr>
        <p:txBody>
          <a:bodyPr wrap="square">
            <a:spAutoFit/>
          </a:bodyPr>
          <a:lstStyle/>
          <a:p>
            <a:pPr algn="ctr"/>
            <a:r>
              <a:rPr sz="3200" b="1" i="0">
                <a:solidFill>
                  <a:srgbClr val="17253D"/>
                </a:solidFill>
                <a:latin typeface="Arial Black"/>
              </a:rPr>
              <a:t>ASÍ SE VE ARGENTINA HOY</a:t>
            </a:r>
          </a:p>
        </p:txBody>
      </p:sp>
      <p:sp>
        <p:nvSpPr>
          <p:cNvPr id="4" name="TextBox 3"/>
          <p:cNvSpPr txBox="1"/>
          <p:nvPr/>
        </p:nvSpPr>
        <p:spPr>
          <a:xfrm>
            <a:off x="365760" y="804672"/>
            <a:ext cx="8412480" cy="320040"/>
          </a:xfrm>
          <a:prstGeom prst="rect">
            <a:avLst/>
          </a:prstGeom>
          <a:noFill/>
        </p:spPr>
        <p:txBody>
          <a:bodyPr wrap="square">
            <a:spAutoFit/>
          </a:bodyPr>
          <a:lstStyle/>
          <a:p>
            <a:pPr algn="ctr"/>
            <a:r>
              <a:rPr sz="1400" b="0" i="0">
                <a:solidFill>
                  <a:srgbClr val="2E6CB8"/>
                </a:solidFill>
                <a:latin typeface="Arial"/>
              </a:rPr>
              <a:t>Autopercepción de clase social — junio 2026</a:t>
            </a:r>
          </a:p>
        </p:txBody>
      </p:sp>
      <p:sp>
        <p:nvSpPr>
          <p:cNvPr id="5" name="Rectangle 4"/>
          <p:cNvSpPr/>
          <p:nvPr/>
        </p:nvSpPr>
        <p:spPr>
          <a:xfrm>
            <a:off x="457200" y="1280160"/>
            <a:ext cx="2606040" cy="1417320"/>
          </a:xfrm>
          <a:prstGeom prst="rect">
            <a:avLst/>
          </a:prstGeom>
          <a:solidFill>
            <a:srgbClr val="37562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457200" y="1353312"/>
            <a:ext cx="2606040" cy="347472"/>
          </a:xfrm>
          <a:prstGeom prst="rect">
            <a:avLst/>
          </a:prstGeom>
          <a:noFill/>
        </p:spPr>
        <p:txBody>
          <a:bodyPr wrap="square">
            <a:spAutoFit/>
          </a:bodyPr>
          <a:lstStyle/>
          <a:p>
            <a:pPr algn="ctr"/>
            <a:r>
              <a:rPr sz="1300" b="1" i="0">
                <a:solidFill>
                  <a:srgbClr val="FFFFFF"/>
                </a:solidFill>
                <a:latin typeface="Arial"/>
              </a:rPr>
              <a:t>CLASE ALTA</a:t>
            </a:r>
          </a:p>
        </p:txBody>
      </p:sp>
      <p:sp>
        <p:nvSpPr>
          <p:cNvPr id="7" name="TextBox 6"/>
          <p:cNvSpPr txBox="1"/>
          <p:nvPr/>
        </p:nvSpPr>
        <p:spPr>
          <a:xfrm>
            <a:off x="457200" y="1682495"/>
            <a:ext cx="2606040" cy="685800"/>
          </a:xfrm>
          <a:prstGeom prst="rect">
            <a:avLst/>
          </a:prstGeom>
          <a:noFill/>
        </p:spPr>
        <p:txBody>
          <a:bodyPr wrap="square">
            <a:spAutoFit/>
          </a:bodyPr>
          <a:lstStyle/>
          <a:p>
            <a:pPr algn="ctr"/>
            <a:r>
              <a:rPr sz="5200" b="1" i="0">
                <a:solidFill>
                  <a:srgbClr val="FFFFFF"/>
                </a:solidFill>
                <a:latin typeface="Arial Black"/>
              </a:rPr>
              <a:t>10,5%</a:t>
            </a:r>
          </a:p>
        </p:txBody>
      </p:sp>
      <p:sp>
        <p:nvSpPr>
          <p:cNvPr id="8" name="TextBox 7"/>
          <p:cNvSpPr txBox="1"/>
          <p:nvPr/>
        </p:nvSpPr>
        <p:spPr>
          <a:xfrm>
            <a:off x="457200" y="2304288"/>
            <a:ext cx="2606040" cy="347472"/>
          </a:xfrm>
          <a:prstGeom prst="rect">
            <a:avLst/>
          </a:prstGeom>
          <a:noFill/>
        </p:spPr>
        <p:txBody>
          <a:bodyPr wrap="square">
            <a:spAutoFit/>
          </a:bodyPr>
          <a:lstStyle/>
          <a:p>
            <a:pPr algn="ctr"/>
            <a:r>
              <a:rPr sz="900" b="0" i="0">
                <a:solidFill>
                  <a:srgbClr val="FFFFFF"/>
                </a:solidFill>
                <a:latin typeface="Arial"/>
              </a:rPr>
              <a:t>Llega a fin de mes y ahorra</a:t>
            </a:r>
          </a:p>
        </p:txBody>
      </p:sp>
      <p:sp>
        <p:nvSpPr>
          <p:cNvPr id="9" name="Rectangle 8"/>
          <p:cNvSpPr/>
          <p:nvPr/>
        </p:nvSpPr>
        <p:spPr>
          <a:xfrm>
            <a:off x="3291840" y="1280160"/>
            <a:ext cx="2606040" cy="1417320"/>
          </a:xfrm>
          <a:prstGeom prst="rect">
            <a:avLst/>
          </a:prstGeom>
          <a:solidFill>
            <a:srgbClr val="2E6CB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3291840" y="1353312"/>
            <a:ext cx="2606040" cy="347472"/>
          </a:xfrm>
          <a:prstGeom prst="rect">
            <a:avLst/>
          </a:prstGeom>
          <a:noFill/>
        </p:spPr>
        <p:txBody>
          <a:bodyPr wrap="square">
            <a:spAutoFit/>
          </a:bodyPr>
          <a:lstStyle/>
          <a:p>
            <a:pPr algn="ctr"/>
            <a:r>
              <a:rPr sz="1300" b="1" i="0">
                <a:solidFill>
                  <a:srgbClr val="FFFFFF"/>
                </a:solidFill>
                <a:latin typeface="Arial"/>
              </a:rPr>
              <a:t>CLASE MEDIA</a:t>
            </a:r>
          </a:p>
        </p:txBody>
      </p:sp>
      <p:sp>
        <p:nvSpPr>
          <p:cNvPr id="11" name="TextBox 10"/>
          <p:cNvSpPr txBox="1"/>
          <p:nvPr/>
        </p:nvSpPr>
        <p:spPr>
          <a:xfrm>
            <a:off x="3291840" y="1682495"/>
            <a:ext cx="2606040" cy="685800"/>
          </a:xfrm>
          <a:prstGeom prst="rect">
            <a:avLst/>
          </a:prstGeom>
          <a:noFill/>
        </p:spPr>
        <p:txBody>
          <a:bodyPr wrap="square">
            <a:spAutoFit/>
          </a:bodyPr>
          <a:lstStyle/>
          <a:p>
            <a:pPr algn="ctr"/>
            <a:r>
              <a:rPr sz="5200" b="1" i="0">
                <a:solidFill>
                  <a:srgbClr val="FFFFFF"/>
                </a:solidFill>
                <a:latin typeface="Arial Black"/>
              </a:rPr>
              <a:t>39,3%</a:t>
            </a:r>
          </a:p>
        </p:txBody>
      </p:sp>
      <p:sp>
        <p:nvSpPr>
          <p:cNvPr id="12" name="TextBox 11"/>
          <p:cNvSpPr txBox="1"/>
          <p:nvPr/>
        </p:nvSpPr>
        <p:spPr>
          <a:xfrm>
            <a:off x="3291840" y="2304288"/>
            <a:ext cx="2606040" cy="347472"/>
          </a:xfrm>
          <a:prstGeom prst="rect">
            <a:avLst/>
          </a:prstGeom>
          <a:noFill/>
        </p:spPr>
        <p:txBody>
          <a:bodyPr wrap="square">
            <a:spAutoFit/>
          </a:bodyPr>
          <a:lstStyle/>
          <a:p>
            <a:pPr algn="ctr"/>
            <a:r>
              <a:rPr sz="900" b="0" i="0">
                <a:solidFill>
                  <a:srgbClr val="FFFFFF"/>
                </a:solidFill>
                <a:latin typeface="Arial"/>
              </a:rPr>
              <a:t>El 43% agota ingresos antes del día 20</a:t>
            </a:r>
          </a:p>
        </p:txBody>
      </p:sp>
      <p:sp>
        <p:nvSpPr>
          <p:cNvPr id="13" name="Rectangle 12"/>
          <p:cNvSpPr/>
          <p:nvPr/>
        </p:nvSpPr>
        <p:spPr>
          <a:xfrm>
            <a:off x="6126480" y="1280160"/>
            <a:ext cx="2606040" cy="1417320"/>
          </a:xfrm>
          <a:prstGeom prst="rect">
            <a:avLst/>
          </a:prstGeom>
          <a:solidFill>
            <a:srgbClr val="C0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6126480" y="1353312"/>
            <a:ext cx="2606040" cy="347472"/>
          </a:xfrm>
          <a:prstGeom prst="rect">
            <a:avLst/>
          </a:prstGeom>
          <a:noFill/>
        </p:spPr>
        <p:txBody>
          <a:bodyPr wrap="square">
            <a:spAutoFit/>
          </a:bodyPr>
          <a:lstStyle/>
          <a:p>
            <a:pPr algn="ctr"/>
            <a:r>
              <a:rPr sz="1300" b="1" i="0">
                <a:solidFill>
                  <a:srgbClr val="FFFFFF"/>
                </a:solidFill>
                <a:latin typeface="Arial"/>
              </a:rPr>
              <a:t>CLASE BAJA</a:t>
            </a:r>
          </a:p>
        </p:txBody>
      </p:sp>
      <p:sp>
        <p:nvSpPr>
          <p:cNvPr id="15" name="TextBox 14"/>
          <p:cNvSpPr txBox="1"/>
          <p:nvPr/>
        </p:nvSpPr>
        <p:spPr>
          <a:xfrm>
            <a:off x="6126480" y="1682495"/>
            <a:ext cx="2606040" cy="685800"/>
          </a:xfrm>
          <a:prstGeom prst="rect">
            <a:avLst/>
          </a:prstGeom>
          <a:noFill/>
        </p:spPr>
        <p:txBody>
          <a:bodyPr wrap="square">
            <a:spAutoFit/>
          </a:bodyPr>
          <a:lstStyle/>
          <a:p>
            <a:pPr algn="ctr"/>
            <a:r>
              <a:rPr sz="5200" b="1" i="0">
                <a:solidFill>
                  <a:srgbClr val="FFFFFF"/>
                </a:solidFill>
                <a:latin typeface="Arial Black"/>
              </a:rPr>
              <a:t>50,2%</a:t>
            </a:r>
          </a:p>
        </p:txBody>
      </p:sp>
      <p:sp>
        <p:nvSpPr>
          <p:cNvPr id="16" name="TextBox 15"/>
          <p:cNvSpPr txBox="1"/>
          <p:nvPr/>
        </p:nvSpPr>
        <p:spPr>
          <a:xfrm>
            <a:off x="6126480" y="2304288"/>
            <a:ext cx="2606040" cy="347472"/>
          </a:xfrm>
          <a:prstGeom prst="rect">
            <a:avLst/>
          </a:prstGeom>
          <a:noFill/>
        </p:spPr>
        <p:txBody>
          <a:bodyPr wrap="square">
            <a:spAutoFit/>
          </a:bodyPr>
          <a:lstStyle/>
          <a:p>
            <a:pPr algn="ctr"/>
            <a:r>
              <a:rPr sz="900" b="0" i="0">
                <a:solidFill>
                  <a:srgbClr val="FFFFFF"/>
                </a:solidFill>
                <a:latin typeface="Arial"/>
              </a:rPr>
              <a:t>El 86,1% se queda sin dinero antes del día 20</a:t>
            </a:r>
          </a:p>
        </p:txBody>
      </p:sp>
      <p:sp>
        <p:nvSpPr>
          <p:cNvPr id="17" name="TextBox 16"/>
          <p:cNvSpPr txBox="1"/>
          <p:nvPr/>
        </p:nvSpPr>
        <p:spPr>
          <a:xfrm>
            <a:off x="457200" y="2926080"/>
            <a:ext cx="8229600" cy="320040"/>
          </a:xfrm>
          <a:prstGeom prst="rect">
            <a:avLst/>
          </a:prstGeom>
          <a:noFill/>
        </p:spPr>
        <p:txBody>
          <a:bodyPr wrap="square">
            <a:spAutoFit/>
          </a:bodyPr>
          <a:lstStyle/>
          <a:p>
            <a:pPr algn="ctr"/>
            <a:r>
              <a:rPr sz="1100" b="0" i="1">
                <a:solidFill>
                  <a:srgbClr val="2E6CB8"/>
                </a:solidFill>
                <a:latin typeface="Arial"/>
              </a:rPr>
              <a:t>Comparación con autopercepción histórica (referencia)</a:t>
            </a:r>
          </a:p>
        </p:txBody>
      </p:sp>
      <p:sp>
        <p:nvSpPr>
          <p:cNvPr id="18" name="Rectangle 17"/>
          <p:cNvSpPr/>
          <p:nvPr/>
        </p:nvSpPr>
        <p:spPr>
          <a:xfrm>
            <a:off x="457200" y="3017520"/>
            <a:ext cx="8229600" cy="594360"/>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457200" y="3044952"/>
            <a:ext cx="8229600" cy="548640"/>
          </a:xfrm>
          <a:prstGeom prst="rect">
            <a:avLst/>
          </a:prstGeom>
          <a:noFill/>
        </p:spPr>
        <p:txBody>
          <a:bodyPr wrap="square">
            <a:spAutoFit/>
          </a:bodyPr>
          <a:lstStyle/>
          <a:p>
            <a:pPr algn="ctr"/>
            <a:r>
              <a:rPr sz="1300" b="1" i="0">
                <a:solidFill>
                  <a:srgbClr val="FFFFFF"/>
                </a:solidFill>
                <a:latin typeface="Arial"/>
              </a:rPr>
              <a:t>Por primera vez, el estrato "clase baja" supera en tamaño al de "clase media". El mercado interno se redefine.</a:t>
            </a:r>
          </a:p>
        </p:txBody>
      </p:sp>
      <p:sp>
        <p:nvSpPr>
          <p:cNvPr id="20" name="TextBox 19"/>
          <p:cNvSpPr txBox="1"/>
          <p:nvPr/>
        </p:nvSpPr>
        <p:spPr>
          <a:xfrm>
            <a:off x="274320" y="6473952"/>
            <a:ext cx="8595360" cy="320040"/>
          </a:xfrm>
          <a:prstGeom prst="rect">
            <a:avLst/>
          </a:prstGeom>
          <a:noFill/>
        </p:spPr>
        <p:txBody>
          <a:bodyPr wrap="none">
            <a:spAutoFit/>
          </a:bodyPr>
          <a:lstStyle/>
          <a:p>
            <a:pPr algn="ctr"/>
            <a:r>
              <a:rPr sz="1000" b="1" i="1">
                <a:solidFill>
                  <a:srgbClr val="B8952A"/>
                </a:solidFill>
                <a:latin typeface="Arial"/>
              </a:rPr>
              <a:t>«La mitad del país se siente clase baja. Los números macro no lo ven. Los hogares, sí.»</a:t>
            </a:r>
          </a:p>
        </p:txBody>
      </p:sp>
      <p:pic>
        <p:nvPicPr>
          <p:cNvPr id="21" name="Picture 20" descr="Kartal_Logo_trans.png"/>
          <p:cNvPicPr>
            <a:picLocks noChangeAspect="1"/>
          </p:cNvPicPr>
          <p:nvPr/>
        </p:nvPicPr>
        <p:blipFill>
          <a:blip r:embed="rId2"/>
          <a:stretch>
            <a:fillRect/>
          </a:stretch>
        </p:blipFill>
        <p:spPr>
          <a:xfrm>
            <a:off x="7772400" y="118872"/>
            <a:ext cx="1188720" cy="502920"/>
          </a:xfrm>
          <a:prstGeom prst="rect">
            <a:avLst/>
          </a:prstGeom>
        </p:spPr>
      </p:pic>
      <p:sp>
        <p:nvSpPr>
          <p:cNvPr id="22" name="TextBox 21"/>
          <p:cNvSpPr txBox="1"/>
          <p:nvPr/>
        </p:nvSpPr>
        <p:spPr>
          <a:xfrm>
            <a:off x="0" y="6263640"/>
            <a:ext cx="9144000" cy="274320"/>
          </a:xfrm>
          <a:prstGeom prst="rect">
            <a:avLst/>
          </a:prstGeom>
          <a:noFill/>
        </p:spPr>
        <p:txBody>
          <a:bodyPr wrap="square">
            <a:spAutoFit/>
          </a:bodyPr>
          <a:lstStyle/>
          <a:p>
            <a:pPr algn="ctr"/>
            <a:r>
              <a:rPr sz="1000" b="0" i="0">
                <a:solidFill>
                  <a:srgbClr val="B8952A"/>
                </a:solidFill>
                <a:latin typeface="Arial"/>
              </a:rPr>
              <a:t>KARTAL Consulting · kartal.com.ar</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6858000"/>
          </a:xfrm>
          <a:prstGeom prst="rect">
            <a:avLst/>
          </a:prstGeom>
          <a:solidFill>
            <a:srgbClr val="1E4D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56032"/>
            <a:ext cx="8229600" cy="594360"/>
          </a:xfrm>
          <a:prstGeom prst="rect">
            <a:avLst/>
          </a:prstGeom>
          <a:noFill/>
        </p:spPr>
        <p:txBody>
          <a:bodyPr wrap="square">
            <a:spAutoFit/>
          </a:bodyPr>
          <a:lstStyle/>
          <a:p>
            <a:pPr algn="ctr"/>
            <a:r>
              <a:rPr sz="2800" b="1" i="0">
                <a:solidFill>
                  <a:srgbClr val="FFFFFF"/>
                </a:solidFill>
                <a:latin typeface="Arial Black"/>
              </a:rPr>
              <a:t>8 DE CADA 10 PERDIERON CONTRA LA INFLACIÓN</a:t>
            </a:r>
          </a:p>
        </p:txBody>
      </p:sp>
      <p:sp>
        <p:nvSpPr>
          <p:cNvPr id="4" name="TextBox 3"/>
          <p:cNvSpPr txBox="1"/>
          <p:nvPr/>
        </p:nvSpPr>
        <p:spPr>
          <a:xfrm>
            <a:off x="0" y="914400"/>
            <a:ext cx="9144000" cy="2194560"/>
          </a:xfrm>
          <a:prstGeom prst="rect">
            <a:avLst/>
          </a:prstGeom>
          <a:noFill/>
        </p:spPr>
        <p:txBody>
          <a:bodyPr wrap="square">
            <a:spAutoFit/>
          </a:bodyPr>
          <a:lstStyle/>
          <a:p>
            <a:pPr algn="ctr"/>
            <a:r>
              <a:rPr sz="14000" b="1" i="0">
                <a:solidFill>
                  <a:srgbClr val="B8952A"/>
                </a:solidFill>
                <a:latin typeface="Arial Black"/>
              </a:rPr>
              <a:t>86,1%</a:t>
            </a:r>
          </a:p>
        </p:txBody>
      </p:sp>
      <p:sp>
        <p:nvSpPr>
          <p:cNvPr id="5" name="TextBox 4"/>
          <p:cNvSpPr txBox="1"/>
          <p:nvPr/>
        </p:nvSpPr>
        <p:spPr>
          <a:xfrm>
            <a:off x="457200" y="3246120"/>
            <a:ext cx="8229600" cy="502920"/>
          </a:xfrm>
          <a:prstGeom prst="rect">
            <a:avLst/>
          </a:prstGeom>
          <a:noFill/>
        </p:spPr>
        <p:txBody>
          <a:bodyPr wrap="square">
            <a:spAutoFit/>
          </a:bodyPr>
          <a:lstStyle/>
          <a:p>
            <a:pPr algn="ctr"/>
            <a:r>
              <a:rPr sz="2000" b="0" i="0">
                <a:solidFill>
                  <a:srgbClr val="FFFFFF"/>
                </a:solidFill>
                <a:latin typeface="Arial"/>
              </a:rPr>
              <a:t>afirma que su salario perdió contra la inflación</a:t>
            </a:r>
          </a:p>
        </p:txBody>
      </p:sp>
      <p:sp>
        <p:nvSpPr>
          <p:cNvPr id="6" name="Rectangle 5"/>
          <p:cNvSpPr/>
          <p:nvPr/>
        </p:nvSpPr>
        <p:spPr>
          <a:xfrm>
            <a:off x="457200" y="3840480"/>
            <a:ext cx="2377440" cy="1417320"/>
          </a:xfrm>
          <a:prstGeom prst="rect">
            <a:avLst/>
          </a:prstGeom>
          <a:solidFill>
            <a:srgbClr val="0D1D35"/>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457200" y="3867912"/>
            <a:ext cx="2377440" cy="457200"/>
          </a:xfrm>
          <a:prstGeom prst="rect">
            <a:avLst/>
          </a:prstGeom>
          <a:noFill/>
        </p:spPr>
        <p:txBody>
          <a:bodyPr wrap="square">
            <a:spAutoFit/>
          </a:bodyPr>
          <a:lstStyle/>
          <a:p>
            <a:pPr algn="ctr"/>
            <a:r>
              <a:rPr sz="1100" b="0" i="0">
                <a:solidFill>
                  <a:srgbClr val="5B91CC"/>
                </a:solidFill>
                <a:latin typeface="Arial"/>
              </a:rPr>
              <a:t>Votantes
oposición</a:t>
            </a:r>
          </a:p>
        </p:txBody>
      </p:sp>
      <p:sp>
        <p:nvSpPr>
          <p:cNvPr id="8" name="TextBox 7"/>
          <p:cNvSpPr txBox="1"/>
          <p:nvPr/>
        </p:nvSpPr>
        <p:spPr>
          <a:xfrm>
            <a:off x="457200" y="4251960"/>
            <a:ext cx="2377440" cy="685800"/>
          </a:xfrm>
          <a:prstGeom prst="rect">
            <a:avLst/>
          </a:prstGeom>
          <a:noFill/>
        </p:spPr>
        <p:txBody>
          <a:bodyPr wrap="square">
            <a:spAutoFit/>
          </a:bodyPr>
          <a:lstStyle/>
          <a:p>
            <a:pPr algn="ctr"/>
            <a:r>
              <a:rPr sz="3800" b="1" i="0">
                <a:solidFill>
                  <a:srgbClr val="C00000"/>
                </a:solidFill>
                <a:latin typeface="Arial Black"/>
              </a:rPr>
              <a:t>96,6%</a:t>
            </a:r>
          </a:p>
        </p:txBody>
      </p:sp>
      <p:sp>
        <p:nvSpPr>
          <p:cNvPr id="9" name="Rectangle 8"/>
          <p:cNvSpPr/>
          <p:nvPr/>
        </p:nvSpPr>
        <p:spPr>
          <a:xfrm>
            <a:off x="3291840" y="3840480"/>
            <a:ext cx="2377440" cy="1417320"/>
          </a:xfrm>
          <a:prstGeom prst="rect">
            <a:avLst/>
          </a:prstGeom>
          <a:solidFill>
            <a:srgbClr val="0D1D35"/>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3291840" y="3867912"/>
            <a:ext cx="2377440" cy="457200"/>
          </a:xfrm>
          <a:prstGeom prst="rect">
            <a:avLst/>
          </a:prstGeom>
          <a:noFill/>
        </p:spPr>
        <p:txBody>
          <a:bodyPr wrap="square">
            <a:spAutoFit/>
          </a:bodyPr>
          <a:lstStyle/>
          <a:p>
            <a:pPr algn="ctr"/>
            <a:r>
              <a:rPr sz="1100" b="0" i="0">
                <a:solidFill>
                  <a:srgbClr val="5B91CC"/>
                </a:solidFill>
                <a:latin typeface="Arial"/>
              </a:rPr>
              <a:t>Total
nacional</a:t>
            </a:r>
          </a:p>
        </p:txBody>
      </p:sp>
      <p:sp>
        <p:nvSpPr>
          <p:cNvPr id="11" name="TextBox 10"/>
          <p:cNvSpPr txBox="1"/>
          <p:nvPr/>
        </p:nvSpPr>
        <p:spPr>
          <a:xfrm>
            <a:off x="3291840" y="4251960"/>
            <a:ext cx="2377440" cy="685800"/>
          </a:xfrm>
          <a:prstGeom prst="rect">
            <a:avLst/>
          </a:prstGeom>
          <a:noFill/>
        </p:spPr>
        <p:txBody>
          <a:bodyPr wrap="square">
            <a:spAutoFit/>
          </a:bodyPr>
          <a:lstStyle/>
          <a:p>
            <a:pPr algn="ctr"/>
            <a:r>
              <a:rPr sz="3800" b="1" i="0">
                <a:solidFill>
                  <a:srgbClr val="B8952A"/>
                </a:solidFill>
                <a:latin typeface="Arial Black"/>
              </a:rPr>
              <a:t>86,1%</a:t>
            </a:r>
          </a:p>
        </p:txBody>
      </p:sp>
      <p:sp>
        <p:nvSpPr>
          <p:cNvPr id="12" name="Rectangle 11"/>
          <p:cNvSpPr/>
          <p:nvPr/>
        </p:nvSpPr>
        <p:spPr>
          <a:xfrm>
            <a:off x="6126480" y="3840480"/>
            <a:ext cx="2377440" cy="1417320"/>
          </a:xfrm>
          <a:prstGeom prst="rect">
            <a:avLst/>
          </a:prstGeom>
          <a:solidFill>
            <a:srgbClr val="0D1D35"/>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6126480" y="3867912"/>
            <a:ext cx="2377440" cy="457200"/>
          </a:xfrm>
          <a:prstGeom prst="rect">
            <a:avLst/>
          </a:prstGeom>
          <a:noFill/>
        </p:spPr>
        <p:txBody>
          <a:bodyPr wrap="square">
            <a:spAutoFit/>
          </a:bodyPr>
          <a:lstStyle/>
          <a:p>
            <a:pPr algn="ctr"/>
            <a:r>
              <a:rPr sz="1100" b="0" i="0">
                <a:solidFill>
                  <a:srgbClr val="5B91CC"/>
                </a:solidFill>
                <a:latin typeface="Arial"/>
              </a:rPr>
              <a:t>Votantes
oficialistas</a:t>
            </a:r>
          </a:p>
        </p:txBody>
      </p:sp>
      <p:sp>
        <p:nvSpPr>
          <p:cNvPr id="14" name="TextBox 13"/>
          <p:cNvSpPr txBox="1"/>
          <p:nvPr/>
        </p:nvSpPr>
        <p:spPr>
          <a:xfrm>
            <a:off x="6126480" y="4251960"/>
            <a:ext cx="2377440" cy="685800"/>
          </a:xfrm>
          <a:prstGeom prst="rect">
            <a:avLst/>
          </a:prstGeom>
          <a:noFill/>
        </p:spPr>
        <p:txBody>
          <a:bodyPr wrap="square">
            <a:spAutoFit/>
          </a:bodyPr>
          <a:lstStyle/>
          <a:p>
            <a:pPr algn="ctr"/>
            <a:r>
              <a:rPr sz="3800" b="1" i="0">
                <a:solidFill>
                  <a:srgbClr val="2E6CB8"/>
                </a:solidFill>
                <a:latin typeface="Arial Black"/>
              </a:rPr>
              <a:t>70,2%</a:t>
            </a:r>
          </a:p>
        </p:txBody>
      </p:sp>
      <p:sp>
        <p:nvSpPr>
          <p:cNvPr id="15" name="TextBox 14"/>
          <p:cNvSpPr txBox="1"/>
          <p:nvPr/>
        </p:nvSpPr>
        <p:spPr>
          <a:xfrm>
            <a:off x="274320" y="6473952"/>
            <a:ext cx="8595360" cy="320040"/>
          </a:xfrm>
          <a:prstGeom prst="rect">
            <a:avLst/>
          </a:prstGeom>
          <a:noFill/>
        </p:spPr>
        <p:txBody>
          <a:bodyPr wrap="none">
            <a:spAutoFit/>
          </a:bodyPr>
          <a:lstStyle/>
          <a:p>
            <a:pPr algn="ctr"/>
            <a:r>
              <a:rPr sz="1000" b="1" i="1">
                <a:solidFill>
                  <a:srgbClr val="B8952A"/>
                </a:solidFill>
                <a:latin typeface="Arial"/>
              </a:rPr>
              <a:t>«La mitad del país se siente clase baja. Los números macro no lo ven. Los hogares, sí.»</a:t>
            </a:r>
          </a:p>
        </p:txBody>
      </p:sp>
      <p:pic>
        <p:nvPicPr>
          <p:cNvPr id="16" name="Picture 15" descr="Kartal_Logo_trans.png"/>
          <p:cNvPicPr>
            <a:picLocks noChangeAspect="1"/>
          </p:cNvPicPr>
          <p:nvPr/>
        </p:nvPicPr>
        <p:blipFill>
          <a:blip r:embed="rId2"/>
          <a:stretch>
            <a:fillRect/>
          </a:stretch>
        </p:blipFill>
        <p:spPr>
          <a:xfrm>
            <a:off x="7772400" y="118872"/>
            <a:ext cx="1188720" cy="502920"/>
          </a:xfrm>
          <a:prstGeom prst="rect">
            <a:avLst/>
          </a:prstGeom>
        </p:spPr>
      </p:pic>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4572000" cy="6858000"/>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4572000" y="0"/>
            <a:ext cx="4572000" cy="6858000"/>
          </a:xfrm>
          <a:prstGeom prst="rect">
            <a:avLst/>
          </a:prstGeom>
          <a:solidFill>
            <a:srgbClr val="F4F7F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274320" y="274320"/>
            <a:ext cx="3840480" cy="594360"/>
          </a:xfrm>
          <a:prstGeom prst="rect">
            <a:avLst/>
          </a:prstGeom>
          <a:noFill/>
        </p:spPr>
        <p:txBody>
          <a:bodyPr wrap="square">
            <a:spAutoFit/>
          </a:bodyPr>
          <a:lstStyle/>
          <a:p>
            <a:pPr algn="ctr"/>
            <a:r>
              <a:rPr sz="3800" b="1" i="0">
                <a:solidFill>
                  <a:srgbClr val="FFFFFF"/>
                </a:solidFill>
                <a:latin typeface="Arial Black"/>
              </a:rPr>
              <a:t>EL DÍA 20</a:t>
            </a:r>
          </a:p>
        </p:txBody>
      </p:sp>
      <p:sp>
        <p:nvSpPr>
          <p:cNvPr id="5" name="TextBox 4"/>
          <p:cNvSpPr txBox="1"/>
          <p:nvPr/>
        </p:nvSpPr>
        <p:spPr>
          <a:xfrm>
            <a:off x="274320" y="868680"/>
            <a:ext cx="3840480" cy="411480"/>
          </a:xfrm>
          <a:prstGeom prst="rect">
            <a:avLst/>
          </a:prstGeom>
          <a:noFill/>
        </p:spPr>
        <p:txBody>
          <a:bodyPr wrap="square">
            <a:spAutoFit/>
          </a:bodyPr>
          <a:lstStyle/>
          <a:p>
            <a:pPr algn="ctr"/>
            <a:r>
              <a:rPr sz="1800" b="0" i="0">
                <a:solidFill>
                  <a:srgbClr val="5B91CC"/>
                </a:solidFill>
                <a:latin typeface="Arial"/>
              </a:rPr>
              <a:t>el dinero se acabó</a:t>
            </a:r>
          </a:p>
        </p:txBody>
      </p:sp>
      <p:sp>
        <p:nvSpPr>
          <p:cNvPr id="6" name="TextBox 5"/>
          <p:cNvSpPr txBox="1"/>
          <p:nvPr/>
        </p:nvSpPr>
        <p:spPr>
          <a:xfrm>
            <a:off x="274320" y="1371600"/>
            <a:ext cx="3840480" cy="1645920"/>
          </a:xfrm>
          <a:prstGeom prst="rect">
            <a:avLst/>
          </a:prstGeom>
          <a:noFill/>
        </p:spPr>
        <p:txBody>
          <a:bodyPr wrap="square">
            <a:spAutoFit/>
          </a:bodyPr>
          <a:lstStyle/>
          <a:p>
            <a:pPr algn="ctr"/>
            <a:r>
              <a:rPr sz="12800" b="1" i="0">
                <a:solidFill>
                  <a:srgbClr val="B8952A"/>
                </a:solidFill>
                <a:latin typeface="Arial Black"/>
              </a:rPr>
              <a:t>61%</a:t>
            </a:r>
          </a:p>
        </p:txBody>
      </p:sp>
      <p:sp>
        <p:nvSpPr>
          <p:cNvPr id="7" name="TextBox 6"/>
          <p:cNvSpPr txBox="1"/>
          <p:nvPr/>
        </p:nvSpPr>
        <p:spPr>
          <a:xfrm>
            <a:off x="274320" y="3154680"/>
            <a:ext cx="3840480" cy="685800"/>
          </a:xfrm>
          <a:prstGeom prst="rect">
            <a:avLst/>
          </a:prstGeom>
          <a:noFill/>
        </p:spPr>
        <p:txBody>
          <a:bodyPr wrap="square">
            <a:spAutoFit/>
          </a:bodyPr>
          <a:lstStyle/>
          <a:p>
            <a:pPr algn="ctr"/>
            <a:r>
              <a:rPr sz="1600" b="1" i="0">
                <a:solidFill>
                  <a:srgbClr val="FFFFFF"/>
                </a:solidFill>
                <a:latin typeface="Arial"/>
              </a:rPr>
              <a:t>se queda sin dinero
antes del día 20</a:t>
            </a:r>
          </a:p>
        </p:txBody>
      </p:sp>
      <p:sp>
        <p:nvSpPr>
          <p:cNvPr id="8" name="TextBox 7"/>
          <p:cNvSpPr txBox="1"/>
          <p:nvPr/>
        </p:nvSpPr>
        <p:spPr>
          <a:xfrm>
            <a:off x="274320" y="3977639"/>
            <a:ext cx="3840480" cy="640080"/>
          </a:xfrm>
          <a:prstGeom prst="rect">
            <a:avLst/>
          </a:prstGeom>
          <a:noFill/>
        </p:spPr>
        <p:txBody>
          <a:bodyPr wrap="square">
            <a:spAutoFit/>
          </a:bodyPr>
          <a:lstStyle/>
          <a:p>
            <a:pPr algn="ctr"/>
            <a:r>
              <a:rPr sz="1300" b="0" i="0">
                <a:solidFill>
                  <a:srgbClr val="5B91CC"/>
                </a:solidFill>
                <a:latin typeface="Arial"/>
              </a:rPr>
              <a:t>Solo el 13% llega a fin de mes
y puede ahorrar.</a:t>
            </a:r>
          </a:p>
        </p:txBody>
      </p:sp>
      <p:sp>
        <p:nvSpPr>
          <p:cNvPr id="9" name="TextBox 8"/>
          <p:cNvSpPr txBox="1"/>
          <p:nvPr/>
        </p:nvSpPr>
        <p:spPr>
          <a:xfrm>
            <a:off x="4663440" y="320040"/>
            <a:ext cx="4114800" cy="640080"/>
          </a:xfrm>
          <a:prstGeom prst="rect">
            <a:avLst/>
          </a:prstGeom>
          <a:noFill/>
        </p:spPr>
        <p:txBody>
          <a:bodyPr wrap="square">
            <a:spAutoFit/>
          </a:bodyPr>
          <a:lstStyle/>
          <a:p>
            <a:pPr algn="l"/>
            <a:r>
              <a:rPr sz="1600" b="1" i="0">
                <a:solidFill>
                  <a:srgbClr val="17253D"/>
                </a:solidFill>
                <a:latin typeface="Arial"/>
              </a:rPr>
              <a:t>Sin dinero antes del día 20
por estrato</a:t>
            </a:r>
          </a:p>
        </p:txBody>
      </p:sp>
      <p:sp>
        <p:nvSpPr>
          <p:cNvPr id="10" name="TextBox 9"/>
          <p:cNvSpPr txBox="1"/>
          <p:nvPr/>
        </p:nvSpPr>
        <p:spPr>
          <a:xfrm>
            <a:off x="4663440" y="1188720"/>
            <a:ext cx="2011680" cy="320040"/>
          </a:xfrm>
          <a:prstGeom prst="rect">
            <a:avLst/>
          </a:prstGeom>
          <a:noFill/>
        </p:spPr>
        <p:txBody>
          <a:bodyPr wrap="square">
            <a:spAutoFit/>
          </a:bodyPr>
          <a:lstStyle/>
          <a:p>
            <a:pPr algn="l"/>
            <a:r>
              <a:rPr sz="1300" b="1" i="0">
                <a:solidFill>
                  <a:srgbClr val="17253D"/>
                </a:solidFill>
                <a:latin typeface="Arial"/>
              </a:rPr>
              <a:t>Clase Baja</a:t>
            </a:r>
          </a:p>
        </p:txBody>
      </p:sp>
      <p:sp>
        <p:nvSpPr>
          <p:cNvPr id="11" name="Rectangle 10"/>
          <p:cNvSpPr/>
          <p:nvPr/>
        </p:nvSpPr>
        <p:spPr>
          <a:xfrm>
            <a:off x="4663440" y="1554480"/>
            <a:ext cx="2991733" cy="411480"/>
          </a:xfrm>
          <a:prstGeom prst="rect">
            <a:avLst/>
          </a:prstGeom>
          <a:solidFill>
            <a:srgbClr val="C0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7728325" y="1554480"/>
            <a:ext cx="640080" cy="411480"/>
          </a:xfrm>
          <a:prstGeom prst="rect">
            <a:avLst/>
          </a:prstGeom>
          <a:noFill/>
        </p:spPr>
        <p:txBody>
          <a:bodyPr wrap="square">
            <a:spAutoFit/>
          </a:bodyPr>
          <a:lstStyle/>
          <a:p>
            <a:pPr algn="l"/>
            <a:r>
              <a:rPr sz="1600" b="1" i="0">
                <a:solidFill>
                  <a:srgbClr val="17253D"/>
                </a:solidFill>
                <a:latin typeface="Arial"/>
              </a:rPr>
              <a:t>86.1%</a:t>
            </a:r>
          </a:p>
        </p:txBody>
      </p:sp>
      <p:sp>
        <p:nvSpPr>
          <p:cNvPr id="13" name="TextBox 12"/>
          <p:cNvSpPr txBox="1"/>
          <p:nvPr/>
        </p:nvSpPr>
        <p:spPr>
          <a:xfrm>
            <a:off x="4663440" y="2560320"/>
            <a:ext cx="2011680" cy="320040"/>
          </a:xfrm>
          <a:prstGeom prst="rect">
            <a:avLst/>
          </a:prstGeom>
          <a:noFill/>
        </p:spPr>
        <p:txBody>
          <a:bodyPr wrap="square">
            <a:spAutoFit/>
          </a:bodyPr>
          <a:lstStyle/>
          <a:p>
            <a:pPr algn="l"/>
            <a:r>
              <a:rPr sz="1300" b="1" i="0">
                <a:solidFill>
                  <a:srgbClr val="17253D"/>
                </a:solidFill>
                <a:latin typeface="Arial"/>
              </a:rPr>
              <a:t>Clase Media</a:t>
            </a:r>
          </a:p>
        </p:txBody>
      </p:sp>
      <p:sp>
        <p:nvSpPr>
          <p:cNvPr id="14" name="Rectangle 13"/>
          <p:cNvSpPr/>
          <p:nvPr/>
        </p:nvSpPr>
        <p:spPr>
          <a:xfrm>
            <a:off x="4663440" y="2926079"/>
            <a:ext cx="1494129" cy="411480"/>
          </a:xfrm>
          <a:prstGeom prst="rect">
            <a:avLst/>
          </a:prstGeom>
          <a:solidFill>
            <a:srgbClr val="2E6CB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6230721" y="2926079"/>
            <a:ext cx="640080" cy="411480"/>
          </a:xfrm>
          <a:prstGeom prst="rect">
            <a:avLst/>
          </a:prstGeom>
          <a:noFill/>
        </p:spPr>
        <p:txBody>
          <a:bodyPr wrap="square">
            <a:spAutoFit/>
          </a:bodyPr>
          <a:lstStyle/>
          <a:p>
            <a:pPr algn="l"/>
            <a:r>
              <a:rPr sz="1600" b="1" i="0">
                <a:solidFill>
                  <a:srgbClr val="17253D"/>
                </a:solidFill>
                <a:latin typeface="Arial"/>
              </a:rPr>
              <a:t>43.0%</a:t>
            </a:r>
          </a:p>
        </p:txBody>
      </p:sp>
      <p:sp>
        <p:nvSpPr>
          <p:cNvPr id="16" name="TextBox 15"/>
          <p:cNvSpPr txBox="1"/>
          <p:nvPr/>
        </p:nvSpPr>
        <p:spPr>
          <a:xfrm>
            <a:off x="4663440" y="3931920"/>
            <a:ext cx="2011680" cy="320040"/>
          </a:xfrm>
          <a:prstGeom prst="rect">
            <a:avLst/>
          </a:prstGeom>
          <a:noFill/>
        </p:spPr>
        <p:txBody>
          <a:bodyPr wrap="square">
            <a:spAutoFit/>
          </a:bodyPr>
          <a:lstStyle/>
          <a:p>
            <a:pPr algn="l"/>
            <a:r>
              <a:rPr sz="1300" b="1" i="0">
                <a:solidFill>
                  <a:srgbClr val="17253D"/>
                </a:solidFill>
                <a:latin typeface="Arial"/>
              </a:rPr>
              <a:t>Clase Alta</a:t>
            </a:r>
          </a:p>
        </p:txBody>
      </p:sp>
      <p:sp>
        <p:nvSpPr>
          <p:cNvPr id="17" name="Rectangle 16"/>
          <p:cNvSpPr/>
          <p:nvPr/>
        </p:nvSpPr>
        <p:spPr>
          <a:xfrm>
            <a:off x="4663440" y="4297680"/>
            <a:ext cx="410016" cy="411480"/>
          </a:xfrm>
          <a:prstGeom prst="rect">
            <a:avLst/>
          </a:prstGeom>
          <a:solidFill>
            <a:srgbClr val="37562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5146608" y="4297680"/>
            <a:ext cx="640080" cy="411480"/>
          </a:xfrm>
          <a:prstGeom prst="rect">
            <a:avLst/>
          </a:prstGeom>
          <a:noFill/>
        </p:spPr>
        <p:txBody>
          <a:bodyPr wrap="square">
            <a:spAutoFit/>
          </a:bodyPr>
          <a:lstStyle/>
          <a:p>
            <a:pPr algn="l"/>
            <a:r>
              <a:rPr sz="1600" b="1" i="0">
                <a:solidFill>
                  <a:srgbClr val="17253D"/>
                </a:solidFill>
                <a:latin typeface="Arial"/>
              </a:rPr>
              <a:t>11.8%</a:t>
            </a:r>
          </a:p>
        </p:txBody>
      </p:sp>
      <p:sp>
        <p:nvSpPr>
          <p:cNvPr id="19" name="TextBox 18"/>
          <p:cNvSpPr txBox="1"/>
          <p:nvPr/>
        </p:nvSpPr>
        <p:spPr>
          <a:xfrm>
            <a:off x="274320" y="6473952"/>
            <a:ext cx="8595360" cy="320040"/>
          </a:xfrm>
          <a:prstGeom prst="rect">
            <a:avLst/>
          </a:prstGeom>
          <a:noFill/>
        </p:spPr>
        <p:txBody>
          <a:bodyPr wrap="none">
            <a:spAutoFit/>
          </a:bodyPr>
          <a:lstStyle/>
          <a:p>
            <a:pPr algn="ctr"/>
            <a:r>
              <a:rPr sz="1000" b="1" i="1">
                <a:solidFill>
                  <a:srgbClr val="B8952A"/>
                </a:solidFill>
                <a:latin typeface="Arial"/>
              </a:rPr>
              <a:t>«La mitad del país se siente clase baja. Los números macro no lo ven. Los hogares, sí.»</a:t>
            </a:r>
          </a:p>
        </p:txBody>
      </p:sp>
      <p:pic>
        <p:nvPicPr>
          <p:cNvPr id="20" name="Picture 19" descr="Kartal_Logo_trans.png"/>
          <p:cNvPicPr>
            <a:picLocks noChangeAspect="1"/>
          </p:cNvPicPr>
          <p:nvPr/>
        </p:nvPicPr>
        <p:blipFill>
          <a:blip r:embed="rId2"/>
          <a:stretch>
            <a:fillRect/>
          </a:stretch>
        </p:blipFill>
        <p:spPr>
          <a:xfrm>
            <a:off x="7772400" y="118872"/>
            <a:ext cx="1188720" cy="502920"/>
          </a:xfrm>
          <a:prstGeom prst="rect">
            <a:avLst/>
          </a:prstGeom>
        </p:spPr>
      </p:pic>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6858000"/>
          </a:xfrm>
          <a:prstGeom prst="rect">
            <a:avLst/>
          </a:prstGeom>
          <a:solidFill>
            <a:srgbClr val="F4F7F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365760" y="182880"/>
            <a:ext cx="8412480" cy="502920"/>
          </a:xfrm>
          <a:prstGeom prst="rect">
            <a:avLst/>
          </a:prstGeom>
          <a:noFill/>
        </p:spPr>
        <p:txBody>
          <a:bodyPr wrap="square">
            <a:spAutoFit/>
          </a:bodyPr>
          <a:lstStyle/>
          <a:p>
            <a:pPr algn="ctr"/>
            <a:r>
              <a:rPr sz="3000" b="1" i="0">
                <a:solidFill>
                  <a:srgbClr val="17253D"/>
                </a:solidFill>
                <a:latin typeface="Arial Black"/>
              </a:rPr>
              <a:t>CÓMO SE VEN LOS ARGENTINOS</a:t>
            </a:r>
          </a:p>
        </p:txBody>
      </p:sp>
      <p:sp>
        <p:nvSpPr>
          <p:cNvPr id="4" name="TextBox 3"/>
          <p:cNvSpPr txBox="1"/>
          <p:nvPr/>
        </p:nvSpPr>
        <p:spPr>
          <a:xfrm>
            <a:off x="365760" y="713232"/>
            <a:ext cx="8412480" cy="320040"/>
          </a:xfrm>
          <a:prstGeom prst="rect">
            <a:avLst/>
          </a:prstGeom>
          <a:noFill/>
        </p:spPr>
        <p:txBody>
          <a:bodyPr wrap="square">
            <a:spAutoFit/>
          </a:bodyPr>
          <a:lstStyle/>
          <a:p>
            <a:pPr algn="ctr"/>
            <a:r>
              <a:rPr sz="1300" b="0" i="0">
                <a:solidFill>
                  <a:srgbClr val="2E6CB8"/>
                </a:solidFill>
                <a:latin typeface="Arial"/>
              </a:rPr>
              <a:t>Autopercepción de clase social — Zentrix Consultora, junio 2026</a:t>
            </a:r>
          </a:p>
        </p:txBody>
      </p:sp>
      <p:pic>
        <p:nvPicPr>
          <p:cNvPr id="5" name="Picture 4" descr="autopercepcion_social_2026_estratos.png"/>
          <p:cNvPicPr>
            <a:picLocks noChangeAspect="1"/>
          </p:cNvPicPr>
          <p:nvPr/>
        </p:nvPicPr>
        <p:blipFill>
          <a:blip r:embed="rId2"/>
          <a:stretch>
            <a:fillRect/>
          </a:stretch>
        </p:blipFill>
        <p:spPr>
          <a:xfrm>
            <a:off x="640080" y="1143000"/>
            <a:ext cx="7863840" cy="4663440"/>
          </a:xfrm>
          <a:prstGeom prst="rect">
            <a:avLst/>
          </a:prstGeom>
        </p:spPr>
      </p:pic>
      <p:sp>
        <p:nvSpPr>
          <p:cNvPr id="6" name="TextBox 5"/>
          <p:cNvSpPr txBox="1"/>
          <p:nvPr/>
        </p:nvSpPr>
        <p:spPr>
          <a:xfrm>
            <a:off x="274320" y="6473952"/>
            <a:ext cx="8595360" cy="320040"/>
          </a:xfrm>
          <a:prstGeom prst="rect">
            <a:avLst/>
          </a:prstGeom>
          <a:noFill/>
        </p:spPr>
        <p:txBody>
          <a:bodyPr wrap="none">
            <a:spAutoFit/>
          </a:bodyPr>
          <a:lstStyle/>
          <a:p>
            <a:pPr algn="ctr"/>
            <a:r>
              <a:rPr sz="1000" b="1" i="1">
                <a:solidFill>
                  <a:srgbClr val="B8952A"/>
                </a:solidFill>
                <a:latin typeface="Arial"/>
              </a:rPr>
              <a:t>«La mitad del país se siente clase baja. Los números macro no lo ven. Los hogares, sí.»</a:t>
            </a:r>
          </a:p>
        </p:txBody>
      </p:sp>
      <p:pic>
        <p:nvPicPr>
          <p:cNvPr id="7" name="Picture 6" descr="Kartal_Logo_trans.png"/>
          <p:cNvPicPr>
            <a:picLocks noChangeAspect="1"/>
          </p:cNvPicPr>
          <p:nvPr/>
        </p:nvPicPr>
        <p:blipFill>
          <a:blip r:embed="rId3"/>
          <a:stretch>
            <a:fillRect/>
          </a:stretch>
        </p:blipFill>
        <p:spPr>
          <a:xfrm>
            <a:off x="7772400" y="118872"/>
            <a:ext cx="1188720" cy="502920"/>
          </a:xfrm>
          <a:prstGeom prst="rect">
            <a:avLst/>
          </a:prstGeom>
        </p:spPr>
      </p:pic>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6858000"/>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56032"/>
            <a:ext cx="8229600" cy="594360"/>
          </a:xfrm>
          <a:prstGeom prst="rect">
            <a:avLst/>
          </a:prstGeom>
          <a:noFill/>
        </p:spPr>
        <p:txBody>
          <a:bodyPr wrap="square">
            <a:spAutoFit/>
          </a:bodyPr>
          <a:lstStyle/>
          <a:p>
            <a:pPr algn="ctr"/>
            <a:r>
              <a:rPr sz="3400" b="1" i="0">
                <a:solidFill>
                  <a:srgbClr val="FFFFFF"/>
                </a:solidFill>
                <a:latin typeface="Arial Black"/>
              </a:rPr>
              <a:t>EL INDEC NO LES HABLA</a:t>
            </a:r>
          </a:p>
        </p:txBody>
      </p:sp>
      <p:sp>
        <p:nvSpPr>
          <p:cNvPr id="4" name="Rectangle 3"/>
          <p:cNvSpPr/>
          <p:nvPr/>
        </p:nvSpPr>
        <p:spPr>
          <a:xfrm>
            <a:off x="457200" y="1005840"/>
            <a:ext cx="3840480" cy="4206240"/>
          </a:xfrm>
          <a:prstGeom prst="rect">
            <a:avLst/>
          </a:prstGeom>
          <a:solidFill>
            <a:srgbClr val="0D1D35"/>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57200" y="1143000"/>
            <a:ext cx="3840480" cy="1828800"/>
          </a:xfrm>
          <a:prstGeom prst="rect">
            <a:avLst/>
          </a:prstGeom>
          <a:noFill/>
        </p:spPr>
        <p:txBody>
          <a:bodyPr wrap="square">
            <a:spAutoFit/>
          </a:bodyPr>
          <a:lstStyle/>
          <a:p>
            <a:pPr algn="ctr"/>
            <a:r>
              <a:rPr sz="8000" b="1" i="0">
                <a:solidFill>
                  <a:srgbClr val="5B91CC"/>
                </a:solidFill>
                <a:latin typeface="Arial Black"/>
              </a:rPr>
              <a:t>68,8%</a:t>
            </a:r>
          </a:p>
        </p:txBody>
      </p:sp>
      <p:sp>
        <p:nvSpPr>
          <p:cNvPr id="6" name="TextBox 5"/>
          <p:cNvSpPr txBox="1"/>
          <p:nvPr/>
        </p:nvSpPr>
        <p:spPr>
          <a:xfrm>
            <a:off x="457200" y="3063240"/>
            <a:ext cx="3840480" cy="1097280"/>
          </a:xfrm>
          <a:prstGeom prst="rect">
            <a:avLst/>
          </a:prstGeom>
          <a:noFill/>
        </p:spPr>
        <p:txBody>
          <a:bodyPr wrap="square">
            <a:spAutoFit/>
          </a:bodyPr>
          <a:lstStyle/>
          <a:p>
            <a:pPr algn="ctr"/>
            <a:r>
              <a:rPr sz="1500" b="0" i="0">
                <a:solidFill>
                  <a:srgbClr val="FFFFFF"/>
                </a:solidFill>
                <a:latin typeface="Arial"/>
              </a:rPr>
              <a:t>del total no cree
que el INDEC
refleje la inflación real</a:t>
            </a:r>
          </a:p>
        </p:txBody>
      </p:sp>
      <p:sp>
        <p:nvSpPr>
          <p:cNvPr id="7" name="Rectangle 6"/>
          <p:cNvSpPr/>
          <p:nvPr/>
        </p:nvSpPr>
        <p:spPr>
          <a:xfrm>
            <a:off x="4663440" y="1005840"/>
            <a:ext cx="3840480" cy="4206240"/>
          </a:xfrm>
          <a:prstGeom prst="rect">
            <a:avLst/>
          </a:prstGeom>
          <a:solidFill>
            <a:srgbClr val="0D1D35"/>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4663440" y="1143000"/>
            <a:ext cx="3840480" cy="1828800"/>
          </a:xfrm>
          <a:prstGeom prst="rect">
            <a:avLst/>
          </a:prstGeom>
          <a:noFill/>
        </p:spPr>
        <p:txBody>
          <a:bodyPr wrap="square">
            <a:spAutoFit/>
          </a:bodyPr>
          <a:lstStyle/>
          <a:p>
            <a:pPr algn="ctr"/>
            <a:r>
              <a:rPr sz="8000" b="1" i="0">
                <a:solidFill>
                  <a:srgbClr val="B8952A"/>
                </a:solidFill>
                <a:latin typeface="Arial Black"/>
              </a:rPr>
              <a:t>84%</a:t>
            </a:r>
          </a:p>
        </p:txBody>
      </p:sp>
      <p:sp>
        <p:nvSpPr>
          <p:cNvPr id="9" name="TextBox 8"/>
          <p:cNvSpPr txBox="1"/>
          <p:nvPr/>
        </p:nvSpPr>
        <p:spPr>
          <a:xfrm>
            <a:off x="4663440" y="3063240"/>
            <a:ext cx="3840480" cy="1097280"/>
          </a:xfrm>
          <a:prstGeom prst="rect">
            <a:avLst/>
          </a:prstGeom>
          <a:noFill/>
        </p:spPr>
        <p:txBody>
          <a:bodyPr wrap="square">
            <a:spAutoFit/>
          </a:bodyPr>
          <a:lstStyle/>
          <a:p>
            <a:pPr algn="ctr"/>
            <a:r>
              <a:rPr sz="1500" b="0" i="0">
                <a:solidFill>
                  <a:srgbClr val="FFFFFF"/>
                </a:solidFill>
                <a:latin typeface="Arial"/>
              </a:rPr>
              <a:t>de quienes se
perciben clase baja
desconfían del INDEC</a:t>
            </a:r>
          </a:p>
        </p:txBody>
      </p:sp>
      <p:sp>
        <p:nvSpPr>
          <p:cNvPr id="10" name="TextBox 9"/>
          <p:cNvSpPr txBox="1"/>
          <p:nvPr/>
        </p:nvSpPr>
        <p:spPr>
          <a:xfrm>
            <a:off x="457200" y="5349240"/>
            <a:ext cx="8229600" cy="502920"/>
          </a:xfrm>
          <a:prstGeom prst="rect">
            <a:avLst/>
          </a:prstGeom>
          <a:noFill/>
        </p:spPr>
        <p:txBody>
          <a:bodyPr wrap="square">
            <a:spAutoFit/>
          </a:bodyPr>
          <a:lstStyle/>
          <a:p>
            <a:pPr algn="ctr"/>
            <a:r>
              <a:rPr sz="1200" b="0" i="1">
                <a:solidFill>
                  <a:srgbClr val="5B91CC"/>
                </a:solidFill>
                <a:latin typeface="Arial"/>
              </a:rPr>
              <a:t>Cuando la mayoría no cree en los números oficiales, la narrativa de estabilización no tiene base.</a:t>
            </a:r>
          </a:p>
        </p:txBody>
      </p:sp>
      <p:sp>
        <p:nvSpPr>
          <p:cNvPr id="11" name="TextBox 10"/>
          <p:cNvSpPr txBox="1"/>
          <p:nvPr/>
        </p:nvSpPr>
        <p:spPr>
          <a:xfrm>
            <a:off x="274320" y="6473952"/>
            <a:ext cx="8595360" cy="320040"/>
          </a:xfrm>
          <a:prstGeom prst="rect">
            <a:avLst/>
          </a:prstGeom>
          <a:noFill/>
        </p:spPr>
        <p:txBody>
          <a:bodyPr wrap="none">
            <a:spAutoFit/>
          </a:bodyPr>
          <a:lstStyle/>
          <a:p>
            <a:pPr algn="ctr"/>
            <a:r>
              <a:rPr sz="1000" b="1" i="1">
                <a:solidFill>
                  <a:srgbClr val="B8952A"/>
                </a:solidFill>
                <a:latin typeface="Arial"/>
              </a:rPr>
              <a:t>«La mitad del país se siente clase baja. Los números macro no lo ven. Los hogares, sí.»</a:t>
            </a:r>
          </a:p>
        </p:txBody>
      </p:sp>
      <p:pic>
        <p:nvPicPr>
          <p:cNvPr id="12" name="Picture 11" descr="Kartal_Logo_trans.png"/>
          <p:cNvPicPr>
            <a:picLocks noChangeAspect="1"/>
          </p:cNvPicPr>
          <p:nvPr/>
        </p:nvPicPr>
        <p:blipFill>
          <a:blip r:embed="rId2"/>
          <a:stretch>
            <a:fillRect/>
          </a:stretch>
        </p:blipFill>
        <p:spPr>
          <a:xfrm>
            <a:off x="7772400" y="118872"/>
            <a:ext cx="1188720" cy="502920"/>
          </a:xfrm>
          <a:prstGeom prst="rect">
            <a:avLst/>
          </a:prstGeom>
        </p:spPr>
      </p:pic>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6858000"/>
          </a:xfrm>
          <a:prstGeom prst="rect">
            <a:avLst/>
          </a:prstGeom>
          <a:solidFill>
            <a:srgbClr val="F4F7F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365760" y="201168"/>
            <a:ext cx="8412480" cy="548640"/>
          </a:xfrm>
          <a:prstGeom prst="rect">
            <a:avLst/>
          </a:prstGeom>
          <a:noFill/>
        </p:spPr>
        <p:txBody>
          <a:bodyPr wrap="square">
            <a:spAutoFit/>
          </a:bodyPr>
          <a:lstStyle/>
          <a:p>
            <a:pPr algn="ctr"/>
            <a:r>
              <a:rPr sz="3200" b="1" i="0">
                <a:solidFill>
                  <a:srgbClr val="17253D"/>
                </a:solidFill>
                <a:latin typeface="Arial Black"/>
              </a:rPr>
              <a:t>LA MAYORÍA NO VE UN PISO</a:t>
            </a:r>
          </a:p>
        </p:txBody>
      </p:sp>
      <p:sp>
        <p:nvSpPr>
          <p:cNvPr id="4" name="TextBox 3"/>
          <p:cNvSpPr txBox="1"/>
          <p:nvPr/>
        </p:nvSpPr>
        <p:spPr>
          <a:xfrm>
            <a:off x="365760" y="777240"/>
            <a:ext cx="8412480" cy="320040"/>
          </a:xfrm>
          <a:prstGeom prst="rect">
            <a:avLst/>
          </a:prstGeom>
          <a:noFill/>
        </p:spPr>
        <p:txBody>
          <a:bodyPr wrap="square">
            <a:spAutoFit/>
          </a:bodyPr>
          <a:lstStyle/>
          <a:p>
            <a:pPr algn="ctr"/>
            <a:r>
              <a:rPr sz="1400" b="0" i="0">
                <a:solidFill>
                  <a:srgbClr val="2E6CB8"/>
                </a:solidFill>
                <a:latin typeface="Arial"/>
              </a:rPr>
              <a:t>Perspectiva económica futura — junio 2026</a:t>
            </a:r>
          </a:p>
        </p:txBody>
      </p:sp>
      <p:sp>
        <p:nvSpPr>
          <p:cNvPr id="5" name="Rectangle 4"/>
          <p:cNvSpPr/>
          <p:nvPr/>
        </p:nvSpPr>
        <p:spPr>
          <a:xfrm>
            <a:off x="365760" y="1234440"/>
            <a:ext cx="2377440" cy="2926080"/>
          </a:xfrm>
          <a:prstGeom prst="rect">
            <a:avLst/>
          </a:prstGeom>
          <a:solidFill>
            <a:srgbClr val="C0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365760" y="1371600"/>
            <a:ext cx="2377440" cy="1371600"/>
          </a:xfrm>
          <a:prstGeom prst="rect">
            <a:avLst/>
          </a:prstGeom>
          <a:noFill/>
        </p:spPr>
        <p:txBody>
          <a:bodyPr wrap="square">
            <a:spAutoFit/>
          </a:bodyPr>
          <a:lstStyle/>
          <a:p>
            <a:pPr algn="ctr"/>
            <a:r>
              <a:rPr sz="5600" b="1" i="0">
                <a:solidFill>
                  <a:srgbClr val="FFFFFF"/>
                </a:solidFill>
                <a:latin typeface="Arial Black"/>
              </a:rPr>
              <a:t>55,1%</a:t>
            </a:r>
          </a:p>
        </p:txBody>
      </p:sp>
      <p:sp>
        <p:nvSpPr>
          <p:cNvPr id="7" name="TextBox 6"/>
          <p:cNvSpPr txBox="1"/>
          <p:nvPr/>
        </p:nvSpPr>
        <p:spPr>
          <a:xfrm>
            <a:off x="365760" y="2651760"/>
            <a:ext cx="2377440" cy="685800"/>
          </a:xfrm>
          <a:prstGeom prst="rect">
            <a:avLst/>
          </a:prstGeom>
          <a:noFill/>
        </p:spPr>
        <p:txBody>
          <a:bodyPr wrap="square">
            <a:spAutoFit/>
          </a:bodyPr>
          <a:lstStyle/>
          <a:p>
            <a:pPr algn="ctr"/>
            <a:r>
              <a:rPr sz="1300" b="1" i="0">
                <a:solidFill>
                  <a:srgbClr val="FFFFFF"/>
                </a:solidFill>
                <a:latin typeface="Arial"/>
              </a:rPr>
              <a:t>LO PEOR
ESTÁ POR VENIR</a:t>
            </a:r>
          </a:p>
        </p:txBody>
      </p:sp>
      <p:sp>
        <p:nvSpPr>
          <p:cNvPr id="8" name="Rectangle 7"/>
          <p:cNvSpPr/>
          <p:nvPr/>
        </p:nvSpPr>
        <p:spPr>
          <a:xfrm>
            <a:off x="3474720" y="1234440"/>
            <a:ext cx="2377440" cy="2926080"/>
          </a:xfrm>
          <a:prstGeom prst="rect">
            <a:avLst/>
          </a:prstGeom>
          <a:solidFill>
            <a:srgbClr val="2E6CB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3474720" y="1371600"/>
            <a:ext cx="2377440" cy="1371600"/>
          </a:xfrm>
          <a:prstGeom prst="rect">
            <a:avLst/>
          </a:prstGeom>
          <a:noFill/>
        </p:spPr>
        <p:txBody>
          <a:bodyPr wrap="square">
            <a:spAutoFit/>
          </a:bodyPr>
          <a:lstStyle/>
          <a:p>
            <a:pPr algn="ctr"/>
            <a:r>
              <a:rPr sz="5600" b="1" i="0">
                <a:solidFill>
                  <a:srgbClr val="FFFFFF"/>
                </a:solidFill>
                <a:latin typeface="Arial Black"/>
              </a:rPr>
              <a:t>20,9%</a:t>
            </a:r>
          </a:p>
        </p:txBody>
      </p:sp>
      <p:sp>
        <p:nvSpPr>
          <p:cNvPr id="10" name="TextBox 9"/>
          <p:cNvSpPr txBox="1"/>
          <p:nvPr/>
        </p:nvSpPr>
        <p:spPr>
          <a:xfrm>
            <a:off x="3474720" y="2651760"/>
            <a:ext cx="2377440" cy="685800"/>
          </a:xfrm>
          <a:prstGeom prst="rect">
            <a:avLst/>
          </a:prstGeom>
          <a:noFill/>
        </p:spPr>
        <p:txBody>
          <a:bodyPr wrap="square">
            <a:spAutoFit/>
          </a:bodyPr>
          <a:lstStyle/>
          <a:p>
            <a:pPr algn="ctr"/>
            <a:r>
              <a:rPr sz="1300" b="1" i="0">
                <a:solidFill>
                  <a:srgbClr val="FFFFFF"/>
                </a:solidFill>
                <a:latin typeface="Arial"/>
              </a:rPr>
              <a:t>NO SABE /
NO CONTESTA</a:t>
            </a:r>
          </a:p>
        </p:txBody>
      </p:sp>
      <p:sp>
        <p:nvSpPr>
          <p:cNvPr id="11" name="Rectangle 10"/>
          <p:cNvSpPr/>
          <p:nvPr/>
        </p:nvSpPr>
        <p:spPr>
          <a:xfrm>
            <a:off x="6583680" y="1234440"/>
            <a:ext cx="2377440" cy="2926080"/>
          </a:xfrm>
          <a:prstGeom prst="rect">
            <a:avLst/>
          </a:prstGeom>
          <a:solidFill>
            <a:srgbClr val="37562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6583680" y="1371600"/>
            <a:ext cx="2377440" cy="1371600"/>
          </a:xfrm>
          <a:prstGeom prst="rect">
            <a:avLst/>
          </a:prstGeom>
          <a:noFill/>
        </p:spPr>
        <p:txBody>
          <a:bodyPr wrap="square">
            <a:spAutoFit/>
          </a:bodyPr>
          <a:lstStyle/>
          <a:p>
            <a:pPr algn="ctr"/>
            <a:r>
              <a:rPr sz="5600" b="1" i="0">
                <a:solidFill>
                  <a:srgbClr val="FFFFFF"/>
                </a:solidFill>
                <a:latin typeface="Arial Black"/>
              </a:rPr>
              <a:t>24,0%</a:t>
            </a:r>
          </a:p>
        </p:txBody>
      </p:sp>
      <p:sp>
        <p:nvSpPr>
          <p:cNvPr id="13" name="TextBox 12"/>
          <p:cNvSpPr txBox="1"/>
          <p:nvPr/>
        </p:nvSpPr>
        <p:spPr>
          <a:xfrm>
            <a:off x="6583680" y="2651760"/>
            <a:ext cx="2377440" cy="685800"/>
          </a:xfrm>
          <a:prstGeom prst="rect">
            <a:avLst/>
          </a:prstGeom>
          <a:noFill/>
        </p:spPr>
        <p:txBody>
          <a:bodyPr wrap="square">
            <a:spAutoFit/>
          </a:bodyPr>
          <a:lstStyle/>
          <a:p>
            <a:pPr algn="ctr"/>
            <a:r>
              <a:rPr sz="1300" b="1" i="0">
                <a:solidFill>
                  <a:srgbClr val="FFFFFF"/>
                </a:solidFill>
                <a:latin typeface="Arial"/>
              </a:rPr>
              <a:t>LO DIFÍCIL
YA PASÓ</a:t>
            </a:r>
          </a:p>
        </p:txBody>
      </p:sp>
      <p:sp>
        <p:nvSpPr>
          <p:cNvPr id="14" name="Rectangle 13"/>
          <p:cNvSpPr/>
          <p:nvPr/>
        </p:nvSpPr>
        <p:spPr>
          <a:xfrm>
            <a:off x="365760" y="4389120"/>
            <a:ext cx="8412480" cy="1417320"/>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502920" y="4462272"/>
            <a:ext cx="2286000" cy="320040"/>
          </a:xfrm>
          <a:prstGeom prst="rect">
            <a:avLst/>
          </a:prstGeom>
          <a:noFill/>
        </p:spPr>
        <p:txBody>
          <a:bodyPr wrap="square">
            <a:spAutoFit/>
          </a:bodyPr>
          <a:lstStyle/>
          <a:p>
            <a:pPr algn="l"/>
            <a:r>
              <a:rPr sz="1200" b="1" i="0">
                <a:solidFill>
                  <a:srgbClr val="B8952A"/>
                </a:solidFill>
                <a:latin typeface="Arial"/>
              </a:rPr>
              <a:t>BRECHA POLÍTICA:</a:t>
            </a:r>
          </a:p>
        </p:txBody>
      </p:sp>
      <p:sp>
        <p:nvSpPr>
          <p:cNvPr id="16" name="TextBox 15"/>
          <p:cNvSpPr txBox="1"/>
          <p:nvPr/>
        </p:nvSpPr>
        <p:spPr>
          <a:xfrm>
            <a:off x="502920" y="4800600"/>
            <a:ext cx="5029200" cy="320040"/>
          </a:xfrm>
          <a:prstGeom prst="rect">
            <a:avLst/>
          </a:prstGeom>
          <a:noFill/>
        </p:spPr>
        <p:txBody>
          <a:bodyPr wrap="square">
            <a:spAutoFit/>
          </a:bodyPr>
          <a:lstStyle/>
          <a:p>
            <a:pPr algn="l"/>
            <a:r>
              <a:rPr sz="1100" b="0" i="0">
                <a:solidFill>
                  <a:srgbClr val="FFFFFF"/>
                </a:solidFill>
                <a:latin typeface="Arial"/>
              </a:rPr>
              <a:t>Votantes de Milei que creen que lo peor ya pasó:</a:t>
            </a:r>
          </a:p>
        </p:txBody>
      </p:sp>
      <p:sp>
        <p:nvSpPr>
          <p:cNvPr id="17" name="TextBox 16"/>
          <p:cNvSpPr txBox="1"/>
          <p:nvPr/>
        </p:nvSpPr>
        <p:spPr>
          <a:xfrm>
            <a:off x="5577840" y="4709159"/>
            <a:ext cx="2926080" cy="502920"/>
          </a:xfrm>
          <a:prstGeom prst="rect">
            <a:avLst/>
          </a:prstGeom>
          <a:noFill/>
        </p:spPr>
        <p:txBody>
          <a:bodyPr wrap="square">
            <a:spAutoFit/>
          </a:bodyPr>
          <a:lstStyle/>
          <a:p>
            <a:pPr algn="r"/>
            <a:r>
              <a:rPr sz="3200" b="1" i="0">
                <a:solidFill>
                  <a:srgbClr val="B8952A"/>
                </a:solidFill>
                <a:latin typeface="Arial Black"/>
              </a:rPr>
              <a:t>55,4%</a:t>
            </a:r>
          </a:p>
        </p:txBody>
      </p:sp>
      <p:sp>
        <p:nvSpPr>
          <p:cNvPr id="18" name="TextBox 17"/>
          <p:cNvSpPr txBox="1"/>
          <p:nvPr/>
        </p:nvSpPr>
        <p:spPr>
          <a:xfrm>
            <a:off x="502920" y="5257800"/>
            <a:ext cx="5029200" cy="320040"/>
          </a:xfrm>
          <a:prstGeom prst="rect">
            <a:avLst/>
          </a:prstGeom>
          <a:noFill/>
        </p:spPr>
        <p:txBody>
          <a:bodyPr wrap="square">
            <a:spAutoFit/>
          </a:bodyPr>
          <a:lstStyle/>
          <a:p>
            <a:pPr algn="l"/>
            <a:r>
              <a:rPr sz="1100" b="0" i="0">
                <a:solidFill>
                  <a:srgbClr val="FFFFFF"/>
                </a:solidFill>
                <a:latin typeface="Arial"/>
              </a:rPr>
              <a:t>Votantes de oposición que creen lo mismo:</a:t>
            </a:r>
          </a:p>
        </p:txBody>
      </p:sp>
      <p:sp>
        <p:nvSpPr>
          <p:cNvPr id="19" name="TextBox 18"/>
          <p:cNvSpPr txBox="1"/>
          <p:nvPr/>
        </p:nvSpPr>
        <p:spPr>
          <a:xfrm>
            <a:off x="5577840" y="5166359"/>
            <a:ext cx="2926080" cy="502920"/>
          </a:xfrm>
          <a:prstGeom prst="rect">
            <a:avLst/>
          </a:prstGeom>
          <a:noFill/>
        </p:spPr>
        <p:txBody>
          <a:bodyPr wrap="square">
            <a:spAutoFit/>
          </a:bodyPr>
          <a:lstStyle/>
          <a:p>
            <a:pPr algn="r"/>
            <a:r>
              <a:rPr sz="3200" b="1" i="0">
                <a:solidFill>
                  <a:srgbClr val="5B91CC"/>
                </a:solidFill>
                <a:latin typeface="Arial Black"/>
              </a:rPr>
              <a:t>3,4%</a:t>
            </a:r>
          </a:p>
        </p:txBody>
      </p:sp>
      <p:sp>
        <p:nvSpPr>
          <p:cNvPr id="20" name="TextBox 19"/>
          <p:cNvSpPr txBox="1"/>
          <p:nvPr/>
        </p:nvSpPr>
        <p:spPr>
          <a:xfrm>
            <a:off x="274320" y="6473952"/>
            <a:ext cx="8595360" cy="320040"/>
          </a:xfrm>
          <a:prstGeom prst="rect">
            <a:avLst/>
          </a:prstGeom>
          <a:noFill/>
        </p:spPr>
        <p:txBody>
          <a:bodyPr wrap="none">
            <a:spAutoFit/>
          </a:bodyPr>
          <a:lstStyle/>
          <a:p>
            <a:pPr algn="ctr"/>
            <a:r>
              <a:rPr sz="1000" b="1" i="1">
                <a:solidFill>
                  <a:srgbClr val="B8952A"/>
                </a:solidFill>
                <a:latin typeface="Arial"/>
              </a:rPr>
              <a:t>«La mitad del país se siente clase baja. Los números macro no lo ven. Los hogares, sí.»</a:t>
            </a:r>
          </a:p>
        </p:txBody>
      </p:sp>
      <p:pic>
        <p:nvPicPr>
          <p:cNvPr id="21" name="Picture 20" descr="Kartal_Logo_trans.png"/>
          <p:cNvPicPr>
            <a:picLocks noChangeAspect="1"/>
          </p:cNvPicPr>
          <p:nvPr/>
        </p:nvPicPr>
        <p:blipFill>
          <a:blip r:embed="rId2"/>
          <a:stretch>
            <a:fillRect/>
          </a:stretch>
        </p:blipFill>
        <p:spPr>
          <a:xfrm>
            <a:off x="7772400" y="118872"/>
            <a:ext cx="1188720" cy="502920"/>
          </a:xfrm>
          <a:prstGeom prst="rect">
            <a:avLst/>
          </a:prstGeom>
        </p:spPr>
      </p:pic>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6858000"/>
          </a:xfrm>
          <a:prstGeom prst="rect">
            <a:avLst/>
          </a:prstGeom>
          <a:solidFill>
            <a:srgbClr val="F4F7F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365760" y="182880"/>
            <a:ext cx="8412480" cy="502920"/>
          </a:xfrm>
          <a:prstGeom prst="rect">
            <a:avLst/>
          </a:prstGeom>
          <a:noFill/>
        </p:spPr>
        <p:txBody>
          <a:bodyPr wrap="square">
            <a:spAutoFit/>
          </a:bodyPr>
          <a:lstStyle/>
          <a:p>
            <a:pPr algn="ctr"/>
            <a:r>
              <a:rPr sz="2800" b="1" i="0">
                <a:solidFill>
                  <a:srgbClr val="17253D"/>
                </a:solidFill>
                <a:latin typeface="Arial Black"/>
              </a:rPr>
              <a:t>ANTES DEL DÍA 20, EL DINERO SE ACABÓ</a:t>
            </a:r>
          </a:p>
        </p:txBody>
      </p:sp>
      <p:sp>
        <p:nvSpPr>
          <p:cNvPr id="4" name="TextBox 3"/>
          <p:cNvSpPr txBox="1"/>
          <p:nvPr/>
        </p:nvSpPr>
        <p:spPr>
          <a:xfrm>
            <a:off x="365760" y="713232"/>
            <a:ext cx="8412480" cy="320040"/>
          </a:xfrm>
          <a:prstGeom prst="rect">
            <a:avLst/>
          </a:prstGeom>
          <a:noFill/>
        </p:spPr>
        <p:txBody>
          <a:bodyPr wrap="square">
            <a:spAutoFit/>
          </a:bodyPr>
          <a:lstStyle/>
          <a:p>
            <a:pPr algn="ctr"/>
            <a:r>
              <a:rPr sz="1300" b="0" i="0">
                <a:solidFill>
                  <a:srgbClr val="2E6CB8"/>
                </a:solidFill>
                <a:latin typeface="Arial"/>
              </a:rPr>
              <a:t>% que agota ingresos antes del día 20, por estrato autopercibido</a:t>
            </a:r>
          </a:p>
        </p:txBody>
      </p:sp>
      <p:pic>
        <p:nvPicPr>
          <p:cNvPr id="5" name="Picture 4" descr="autopercepcion_social_2026_fin_de_mes.png"/>
          <p:cNvPicPr>
            <a:picLocks noChangeAspect="1"/>
          </p:cNvPicPr>
          <p:nvPr/>
        </p:nvPicPr>
        <p:blipFill>
          <a:blip r:embed="rId2"/>
          <a:stretch>
            <a:fillRect/>
          </a:stretch>
        </p:blipFill>
        <p:spPr>
          <a:xfrm>
            <a:off x="640080" y="1143000"/>
            <a:ext cx="7863840" cy="4663440"/>
          </a:xfrm>
          <a:prstGeom prst="rect">
            <a:avLst/>
          </a:prstGeom>
        </p:spPr>
      </p:pic>
      <p:sp>
        <p:nvSpPr>
          <p:cNvPr id="6" name="TextBox 5"/>
          <p:cNvSpPr txBox="1"/>
          <p:nvPr/>
        </p:nvSpPr>
        <p:spPr>
          <a:xfrm>
            <a:off x="274320" y="6473952"/>
            <a:ext cx="8595360" cy="320040"/>
          </a:xfrm>
          <a:prstGeom prst="rect">
            <a:avLst/>
          </a:prstGeom>
          <a:noFill/>
        </p:spPr>
        <p:txBody>
          <a:bodyPr wrap="none">
            <a:spAutoFit/>
          </a:bodyPr>
          <a:lstStyle/>
          <a:p>
            <a:pPr algn="ctr"/>
            <a:r>
              <a:rPr sz="1000" b="1" i="1">
                <a:solidFill>
                  <a:srgbClr val="B8952A"/>
                </a:solidFill>
                <a:latin typeface="Arial"/>
              </a:rPr>
              <a:t>«La mitad del país se siente clase baja. Los números macro no lo ven. Los hogares, sí.»</a:t>
            </a:r>
          </a:p>
        </p:txBody>
      </p:sp>
      <p:pic>
        <p:nvPicPr>
          <p:cNvPr id="7" name="Picture 6" descr="Kartal_Logo_trans.png"/>
          <p:cNvPicPr>
            <a:picLocks noChangeAspect="1"/>
          </p:cNvPicPr>
          <p:nvPr/>
        </p:nvPicPr>
        <p:blipFill>
          <a:blip r:embed="rId3"/>
          <a:stretch>
            <a:fillRect/>
          </a:stretch>
        </p:blipFill>
        <p:spPr>
          <a:xfrm>
            <a:off x="7772400" y="118872"/>
            <a:ext cx="1188720" cy="502920"/>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