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 Julio Llega con la Cuenta.</a:t>
            </a:r>
          </a:p>
          <a:p>
            <a:r>
              <a:t>En julio de 2026, todos los rubros de gasto fijo de una familia argentina aumentan el mismo mes.</a:t>
            </a:r>
          </a:p>
          <a:p>
            <a:r>
              <a:t>El más disruptivo: alquileres con ajuste ICL anual de +34,04%.</a:t>
            </a:r>
          </a:p>
          <a:p>
            <a:r>
              <a:t>Fuentes: BCRA, SSS, GCBA, PBA, AySA.</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 Tres vectores de acción para empresas.</a:t>
            </a:r>
          </a:p>
          <a:p>
            <a:r>
              <a:t>(1) La presión salarial de agosto está garantizada: anticipar vale más que reaccionar.</a:t>
            </a:r>
          </a:p>
          <a:p>
            <a:r>
              <a:t>(2) El consumo discrecional Q3 va a caer: ajustar proyecciones de demanda.</a:t>
            </a:r>
          </a:p>
          <a:p>
            <a:r>
              <a:t>(3) Los beneficios no remunerativos son la herramienta más eficiente del momento.</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 La frase que resume todo.</a:t>
            </a:r>
          </a:p>
          <a:p>
            <a:r>
              <a:t>Julio 2026 no es una anomalía: es el resultado de meses de indexación acumulada.</a:t>
            </a:r>
          </a:p>
          <a:p>
            <a:r>
              <a:t>El presupuesto familiar no tiene margen para absorber cinco aumentos en un mes.</a:t>
            </a:r>
          </a:p>
          <a:p>
            <a:r>
              <a:t>La decisión estratégica es actuar antes de que el impacto llegue a la mesa de negociación.</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 Todo sube el mismo mes.</a:t>
            </a:r>
          </a:p>
          <a:p>
            <a:r>
              <a:t>La simultaneidad es el dato más relevante de julio 2026.</a:t>
            </a:r>
          </a:p>
          <a:p>
            <a:r>
              <a:t>Cinco rubros de gasto fijo familiar aumentan en el mismo calendario.</a:t>
            </a:r>
          </a:p>
          <a:p>
            <a:r>
              <a:t>Para un hogar inquilino con prepaga, el impacto mensual se acumula.</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ALQUILERES — El rubro que más pesa.</a:t>
            </a:r>
          </a:p>
          <a:p>
            <a:r>
              <a:t>+34,04% anual para contratos que ajustan en julio 2026. Supera el +33,15% de junio.</a:t>
            </a:r>
          </a:p>
          <a:p>
            <a:r>
              <a:t>El ICL combina IPC y RIPTE en partes iguales. Cuando los salarios formales suben más que la inflación, el ICL escala.</a:t>
            </a:r>
          </a:p>
          <a:p>
            <a:r>
              <a:t>Para un hogar que paga $500.000 de alquiler, eso son $170.200 más por mes.</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 MENSUAL — Todos los aumentos de julio en una vista.</a:t>
            </a:r>
          </a:p>
          <a:p>
            <a:r>
              <a:t>El transporte (subte, colectivos, peajes) lidera con +4,1% mensual — el doble de la inflación de mayo (2,1%).</a:t>
            </a:r>
          </a:p>
          <a:p>
            <a:r>
              <a:t>Agua sube +3%. Prepagas entre +2,1% y +2,9%.</a:t>
            </a:r>
          </a:p>
          <a:p>
            <a:r>
              <a:t>Luz y gas permanecen sin definición — potencial impacto adicional en agosto.</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PREPAGAS — El acumulado que duele.</a:t>
            </a:r>
          </a:p>
          <a:p>
            <a:r>
              <a:t>Julio trae +2,1% a +2,9% mensual según la empresa. Pero el acumulado interanual es +29,5%.</a:t>
            </a:r>
          </a:p>
          <a:p>
            <a:r>
              <a:t>Acumulado enero-mayo 2026: +13,5% en AMBA.</a:t>
            </a:r>
          </a:p>
          <a:p>
            <a:r>
              <a:t>Para una familia con dos adultos y un niño en prepaga media, el costo mensual creció ~$60.000-$80.000 en un año.</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TRANSPORTE — +4,1% mensual: el doble de la inflación.</a:t>
            </a:r>
          </a:p>
          <a:p>
            <a:r>
              <a:t>Subte CABA: SUBE $1.621 / sin registrar $2.541 / social $567.</a:t>
            </a:r>
          </a:p>
          <a:p>
            <a:r>
              <a:t>Colectivo PBA: mínimo $1.057,25 hasta 3 km.</a:t>
            </a:r>
          </a:p>
          <a:p>
            <a:r>
              <a:t>Peaje autopista 25 de Mayo: $4.613,65 normal / $6.538,29 pico.</a:t>
            </a:r>
          </a:p>
          <a:p>
            <a:r>
              <a:t>El aumento supera la inflación de referencia (2,1% mayo): el costo de movilidad crece en términos reales.</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 INTERANUAL — Los servicios le ganan a la inflación.</a:t>
            </a:r>
          </a:p>
          <a:p>
            <a:r>
              <a:t>Alquileres +34,04%, prepagas +29,5%: ambos superan la inflación general estimada (~26%).</a:t>
            </a:r>
          </a:p>
          <a:p>
            <a:r>
              <a:t>El ingreso real se comprime: los servicios esenciales crecen más rápido que los salarios en muchos sectores.</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 INCÓGNITA — Luz y gas: aún sin definición.</a:t>
            </a:r>
          </a:p>
          <a:p>
            <a:r>
              <a:t>Las tarifas eléctricas y de gas para el 2° semestre 2026 no están confirmadas por ENRE/ENARGAS.</a:t>
            </a:r>
          </a:p>
          <a:p>
            <a:r>
              <a:t>El ajuste de junio de Edenor/Edesur (+1,5%) se cobra en julio.</a:t>
            </a:r>
          </a:p>
          <a:p>
            <a:r>
              <a:t>Si el aumento oficial se define en agosto y supera el 8%, familias y empresas enfrentarían un segundo shock consecutivo.</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IMPACTO EN EL BOLSILLO — Cuánto más paga una familia en julio.</a:t>
            </a:r>
          </a:p>
          <a:p>
            <a:r>
              <a:t>El caso más extremo: inquilino con alquiler de $500.000 → +$170.200 de golpe en el primer mes de ajuste anual.</a:t>
            </a:r>
          </a:p>
          <a:p>
            <a:r>
              <a:t>Prepaga: +$6.000 a $12.000 según plan familiar.</a:t>
            </a:r>
          </a:p>
          <a:p>
            <a:r>
              <a:t>La simultaneidad hace que no haya rubro de gasto fijo que absorba el aumento de otro.</a:t>
            </a:r>
          </a:p>
          <a:p>
            <a:r>
              <a:t>«Julio 2026: alquileres, prepagas, transporte, agua. Todo al mismo tiempo.»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Kartal_Logo_trans.png"/>
          <p:cNvPicPr>
            <a:picLocks noChangeAspect="1"/>
          </p:cNvPicPr>
          <p:nvPr/>
        </p:nvPicPr>
        <p:blipFill>
          <a:blip r:embed="rId2"/>
          <a:stretch>
            <a:fillRect/>
          </a:stretch>
        </p:blipFill>
        <p:spPr>
          <a:xfrm>
            <a:off x="7680960" y="237744"/>
            <a:ext cx="1280160" cy="502920"/>
          </a:xfrm>
          <a:prstGeom prst="rect">
            <a:avLst/>
          </a:prstGeom>
        </p:spPr>
      </p:pic>
      <p:sp>
        <p:nvSpPr>
          <p:cNvPr id="4" name="TextBox 3"/>
          <p:cNvSpPr txBox="1"/>
          <p:nvPr/>
        </p:nvSpPr>
        <p:spPr>
          <a:xfrm>
            <a:off x="457200" y="219456"/>
            <a:ext cx="7132320" cy="365760"/>
          </a:xfrm>
          <a:prstGeom prst="rect">
            <a:avLst/>
          </a:prstGeom>
          <a:noFill/>
        </p:spPr>
        <p:txBody>
          <a:bodyPr wrap="square">
            <a:spAutoFit/>
          </a:bodyPr>
          <a:lstStyle/>
          <a:p>
            <a:pPr algn="ctr"/>
            <a:r>
              <a:rPr sz="1000" b="0" i="0">
                <a:solidFill>
                  <a:srgbClr val="5B91CC"/>
                </a:solidFill>
                <a:latin typeface="Arial"/>
              </a:rPr>
              <a:t>KARTAL CONSULTING  ·  ANÁLISIS ESTRATÉGICO</a:t>
            </a:r>
          </a:p>
        </p:txBody>
      </p:sp>
      <p:sp>
        <p:nvSpPr>
          <p:cNvPr id="5" name="TextBox 4"/>
          <p:cNvSpPr txBox="1"/>
          <p:nvPr/>
        </p:nvSpPr>
        <p:spPr>
          <a:xfrm>
            <a:off x="365760" y="731520"/>
            <a:ext cx="8412480" cy="960120"/>
          </a:xfrm>
          <a:prstGeom prst="rect">
            <a:avLst/>
          </a:prstGeom>
          <a:noFill/>
        </p:spPr>
        <p:txBody>
          <a:bodyPr wrap="square">
            <a:spAutoFit/>
          </a:bodyPr>
          <a:lstStyle/>
          <a:p>
            <a:pPr algn="ctr"/>
            <a:r>
              <a:rPr sz="5000" b="1" i="0">
                <a:solidFill>
                  <a:srgbClr val="FFFFFF"/>
                </a:solidFill>
                <a:latin typeface="Arial Black"/>
              </a:rPr>
              <a:t>JULIO LLEGA CON LA CUENTA</a:t>
            </a:r>
          </a:p>
        </p:txBody>
      </p:sp>
      <p:sp>
        <p:nvSpPr>
          <p:cNvPr id="6" name="TextBox 5"/>
          <p:cNvSpPr txBox="1"/>
          <p:nvPr/>
        </p:nvSpPr>
        <p:spPr>
          <a:xfrm>
            <a:off x="365760" y="1627632"/>
            <a:ext cx="8412480" cy="530352"/>
          </a:xfrm>
          <a:prstGeom prst="rect">
            <a:avLst/>
          </a:prstGeom>
          <a:noFill/>
        </p:spPr>
        <p:txBody>
          <a:bodyPr wrap="square">
            <a:spAutoFit/>
          </a:bodyPr>
          <a:lstStyle/>
          <a:p>
            <a:pPr algn="ctr"/>
            <a:r>
              <a:rPr sz="2200" b="1" i="0">
                <a:solidFill>
                  <a:srgbClr val="B8952A"/>
                </a:solidFill>
                <a:latin typeface="Arial Black"/>
              </a:rPr>
              <a:t>Alquileres · Prepagas · Transporte · Agua</a:t>
            </a:r>
          </a:p>
        </p:txBody>
      </p:sp>
      <p:sp>
        <p:nvSpPr>
          <p:cNvPr id="7" name="Rectangle 6"/>
          <p:cNvSpPr/>
          <p:nvPr/>
        </p:nvSpPr>
        <p:spPr>
          <a:xfrm>
            <a:off x="2286000" y="2286000"/>
            <a:ext cx="4572000" cy="64008"/>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2395728"/>
            <a:ext cx="8229600" cy="1783080"/>
          </a:xfrm>
          <a:prstGeom prst="rect">
            <a:avLst/>
          </a:prstGeom>
          <a:noFill/>
        </p:spPr>
        <p:txBody>
          <a:bodyPr wrap="square">
            <a:spAutoFit/>
          </a:bodyPr>
          <a:lstStyle/>
          <a:p>
            <a:pPr algn="ctr"/>
            <a:r>
              <a:rPr sz="10800" b="1" i="0">
                <a:solidFill>
                  <a:srgbClr val="FFFFFF"/>
                </a:solidFill>
                <a:latin typeface="Arial Black"/>
              </a:rPr>
              <a:t>+34%</a:t>
            </a:r>
          </a:p>
        </p:txBody>
      </p:sp>
      <p:sp>
        <p:nvSpPr>
          <p:cNvPr id="9" name="TextBox 8"/>
          <p:cNvSpPr txBox="1"/>
          <p:nvPr/>
        </p:nvSpPr>
        <p:spPr>
          <a:xfrm>
            <a:off x="731520" y="4096512"/>
            <a:ext cx="7680960" cy="475488"/>
          </a:xfrm>
          <a:prstGeom prst="rect">
            <a:avLst/>
          </a:prstGeom>
          <a:noFill/>
        </p:spPr>
        <p:txBody>
          <a:bodyPr wrap="square">
            <a:spAutoFit/>
          </a:bodyPr>
          <a:lstStyle/>
          <a:p>
            <a:pPr algn="ctr"/>
            <a:r>
              <a:rPr sz="1700" b="0" i="1">
                <a:solidFill>
                  <a:srgbClr val="5B91CC"/>
                </a:solidFill>
                <a:latin typeface="Arial"/>
              </a:rPr>
              <a:t>el alquiler sube en julio — por encima de la inflación</a:t>
            </a:r>
          </a:p>
        </p:txBody>
      </p:sp>
      <p:sp>
        <p:nvSpPr>
          <p:cNvPr id="10" name="Rectangle 9"/>
          <p:cNvSpPr/>
          <p:nvPr/>
        </p:nvSpPr>
        <p:spPr>
          <a:xfrm>
            <a:off x="2286000" y="4681728"/>
            <a:ext cx="4572000" cy="54864"/>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4809744"/>
            <a:ext cx="8229600" cy="384048"/>
          </a:xfrm>
          <a:prstGeom prst="rect">
            <a:avLst/>
          </a:prstGeom>
          <a:noFill/>
        </p:spPr>
        <p:txBody>
          <a:bodyPr wrap="square">
            <a:spAutoFit/>
          </a:bodyPr>
          <a:lstStyle/>
          <a:p>
            <a:pPr algn="ctr"/>
            <a:r>
              <a:rPr sz="1200" b="1" i="0">
                <a:solidFill>
                  <a:srgbClr val="B8952A"/>
                </a:solidFill>
                <a:latin typeface="Arial"/>
              </a:rPr>
              <a:t>ESTRATEGIA · DECISIÓN · EJECUCIÓN</a:t>
            </a:r>
          </a:p>
        </p:txBody>
      </p:sp>
      <p:sp>
        <p:nvSpPr>
          <p:cNvPr id="12" name="TextBox 11"/>
          <p:cNvSpPr txBox="1"/>
          <p:nvPr/>
        </p:nvSpPr>
        <p:spPr>
          <a:xfrm>
            <a:off x="457200" y="5303520"/>
            <a:ext cx="8229600" cy="320040"/>
          </a:xfrm>
          <a:prstGeom prst="rect">
            <a:avLst/>
          </a:prstGeom>
          <a:noFill/>
        </p:spPr>
        <p:txBody>
          <a:bodyPr wrap="square">
            <a:spAutoFit/>
          </a:bodyPr>
          <a:lstStyle/>
          <a:p>
            <a:pPr algn="ctr"/>
            <a:r>
              <a:rPr sz="1000" b="0" i="1">
                <a:solidFill>
                  <a:srgbClr val="7799BB"/>
                </a:solidFill>
                <a:latin typeface="Arial"/>
              </a:rPr>
              <a:t>Fuente: BCRA · SSS · GCBA · PBA · AySA  |  Jueves 3 de julio de 2026</a:t>
            </a:r>
          </a:p>
        </p:txBody>
      </p:sp>
      <p:sp>
        <p:nvSpPr>
          <p:cNvPr id="13" name="TextBox 12"/>
          <p:cNvSpPr txBox="1"/>
          <p:nvPr/>
        </p:nvSpPr>
        <p:spPr>
          <a:xfrm>
            <a:off x="457200" y="6473952"/>
            <a:ext cx="8229600" cy="292608"/>
          </a:xfrm>
          <a:prstGeom prst="rect">
            <a:avLst/>
          </a:prstGeom>
          <a:noFill/>
        </p:spPr>
        <p:txBody>
          <a:bodyPr wrap="square">
            <a:spAutoFit/>
          </a:bodyPr>
          <a:lstStyle/>
          <a:p>
            <a:pPr algn="ctr"/>
            <a:r>
              <a:rPr sz="900" b="0" i="0">
                <a:solidFill>
                  <a:srgbClr val="2E6CB8"/>
                </a:solidFill>
                <a:latin typeface="Arial"/>
              </a:rPr>
              <a:t>KARTAL Consulting  |  kartal.com.ar  |  Jueves 3 de Julio de 2026</a:t>
            </a:r>
          </a:p>
        </p:txBody>
      </p:sp>
      <p:sp>
        <p:nvSpPr>
          <p:cNvPr id="14" name="TextBox 13"/>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400" b="1" i="0">
                <a:solidFill>
                  <a:srgbClr val="FFFFFF"/>
                </a:solidFill>
                <a:latin typeface="Arial Black"/>
              </a:rPr>
              <a:t>LO QUE ESTO IMPLICA PARA SU EMPRESA</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05840"/>
            <a:ext cx="128016" cy="1664208"/>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 y="1005840"/>
            <a:ext cx="8266175" cy="1664208"/>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76656" y="1115568"/>
            <a:ext cx="7882127" cy="438912"/>
          </a:xfrm>
          <a:prstGeom prst="rect">
            <a:avLst/>
          </a:prstGeom>
          <a:noFill/>
        </p:spPr>
        <p:txBody>
          <a:bodyPr wrap="square">
            <a:spAutoFit/>
          </a:bodyPr>
          <a:lstStyle/>
          <a:p>
            <a:pPr algn="l"/>
            <a:r>
              <a:rPr sz="1500" b="1" i="0">
                <a:solidFill>
                  <a:srgbClr val="B8952A"/>
                </a:solidFill>
                <a:latin typeface="Arial Black"/>
              </a:rPr>
              <a:t>PRESIÓN SALARIAL — YA</a:t>
            </a:r>
          </a:p>
        </p:txBody>
      </p:sp>
      <p:sp>
        <p:nvSpPr>
          <p:cNvPr id="7" name="TextBox 6"/>
          <p:cNvSpPr txBox="1"/>
          <p:nvPr/>
        </p:nvSpPr>
        <p:spPr>
          <a:xfrm>
            <a:off x="676656" y="1609344"/>
            <a:ext cx="7882127" cy="950976"/>
          </a:xfrm>
          <a:prstGeom prst="rect">
            <a:avLst/>
          </a:prstGeom>
          <a:noFill/>
        </p:spPr>
        <p:txBody>
          <a:bodyPr wrap="square">
            <a:spAutoFit/>
          </a:bodyPr>
          <a:lstStyle/>
          <a:p>
            <a:pPr algn="l"/>
            <a:r>
              <a:rPr sz="1200" b="0" i="0">
                <a:solidFill>
                  <a:srgbClr val="FFFFFF"/>
                </a:solidFill>
                <a:latin typeface="Calibri"/>
              </a:rPr>
              <a:t>Los aumentos de julio generan demandas de recomposición salarial en agosto. Las empresas que no anticipen la conversación tendrán conflictos formales. El costo de prevenir es menor al costo de negociar con presión gremial.</a:t>
            </a:r>
          </a:p>
        </p:txBody>
      </p:sp>
      <p:sp>
        <p:nvSpPr>
          <p:cNvPr id="8" name="Rectangle 7"/>
          <p:cNvSpPr/>
          <p:nvPr/>
        </p:nvSpPr>
        <p:spPr>
          <a:xfrm>
            <a:off x="365760" y="2816352"/>
            <a:ext cx="128016" cy="166420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12064" y="2816352"/>
            <a:ext cx="8266175" cy="1664208"/>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76656" y="2926080"/>
            <a:ext cx="7882127" cy="438912"/>
          </a:xfrm>
          <a:prstGeom prst="rect">
            <a:avLst/>
          </a:prstGeom>
          <a:noFill/>
        </p:spPr>
        <p:txBody>
          <a:bodyPr wrap="square">
            <a:spAutoFit/>
          </a:bodyPr>
          <a:lstStyle/>
          <a:p>
            <a:pPr algn="l"/>
            <a:r>
              <a:rPr sz="1500" b="1" i="0">
                <a:solidFill>
                  <a:srgbClr val="C00000"/>
                </a:solidFill>
                <a:latin typeface="Arial Black"/>
              </a:rPr>
              <a:t>CONSUMO DISCRECIONAL Q3 — A LA BAJA</a:t>
            </a:r>
          </a:p>
        </p:txBody>
      </p:sp>
      <p:sp>
        <p:nvSpPr>
          <p:cNvPr id="11" name="TextBox 10"/>
          <p:cNvSpPr txBox="1"/>
          <p:nvPr/>
        </p:nvSpPr>
        <p:spPr>
          <a:xfrm>
            <a:off x="676656" y="3419856"/>
            <a:ext cx="7882127" cy="950976"/>
          </a:xfrm>
          <a:prstGeom prst="rect">
            <a:avLst/>
          </a:prstGeom>
          <a:noFill/>
        </p:spPr>
        <p:txBody>
          <a:bodyPr wrap="square">
            <a:spAutoFit/>
          </a:bodyPr>
          <a:lstStyle/>
          <a:p>
            <a:pPr algn="l"/>
            <a:r>
              <a:rPr sz="1200" b="0" i="0">
                <a:solidFill>
                  <a:srgbClr val="FFFFFF"/>
                </a:solidFill>
                <a:latin typeface="Calibri"/>
              </a:rPr>
              <a:t>El ingreso disponible de la clase media inquilina cae en términos reales. Gastronomía, entretenimiento, indumentaria y tecnología absorben el ajuste primero. Revisar proyecciones de venta del tercer trimestre antes del 15 de julio.</a:t>
            </a:r>
          </a:p>
        </p:txBody>
      </p:sp>
      <p:sp>
        <p:nvSpPr>
          <p:cNvPr id="12" name="Rectangle 11"/>
          <p:cNvSpPr/>
          <p:nvPr/>
        </p:nvSpPr>
        <p:spPr>
          <a:xfrm>
            <a:off x="365760" y="4626864"/>
            <a:ext cx="128016" cy="1664208"/>
          </a:xfrm>
          <a:prstGeom prst="rect">
            <a:avLst/>
          </a:prstGeom>
          <a:solidFill>
            <a:srgbClr val="5B91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12064" y="4626864"/>
            <a:ext cx="8266175" cy="1664208"/>
          </a:xfrm>
          <a:prstGeom prst="rect">
            <a:avLst/>
          </a:prstGeom>
          <a:solidFill>
            <a:srgbClr val="1C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76656" y="4736592"/>
            <a:ext cx="7882127" cy="438912"/>
          </a:xfrm>
          <a:prstGeom prst="rect">
            <a:avLst/>
          </a:prstGeom>
          <a:noFill/>
        </p:spPr>
        <p:txBody>
          <a:bodyPr wrap="square">
            <a:spAutoFit/>
          </a:bodyPr>
          <a:lstStyle/>
          <a:p>
            <a:pPr algn="l"/>
            <a:r>
              <a:rPr sz="1500" b="1" i="0">
                <a:solidFill>
                  <a:srgbClr val="5B91CC"/>
                </a:solidFill>
                <a:latin typeface="Arial Black"/>
              </a:rPr>
              <a:t>BENEFICIOS NO REMUNERATIVOS — OPORTUNIDAD</a:t>
            </a:r>
          </a:p>
        </p:txBody>
      </p:sp>
      <p:sp>
        <p:nvSpPr>
          <p:cNvPr id="15" name="TextBox 14"/>
          <p:cNvSpPr txBox="1"/>
          <p:nvPr/>
        </p:nvSpPr>
        <p:spPr>
          <a:xfrm>
            <a:off x="676656" y="5230368"/>
            <a:ext cx="7882127" cy="950976"/>
          </a:xfrm>
          <a:prstGeom prst="rect">
            <a:avLst/>
          </a:prstGeom>
          <a:noFill/>
        </p:spPr>
        <p:txBody>
          <a:bodyPr wrap="square">
            <a:spAutoFit/>
          </a:bodyPr>
          <a:lstStyle/>
          <a:p>
            <a:pPr algn="l"/>
            <a:r>
              <a:rPr sz="1200" b="0" i="0">
                <a:solidFill>
                  <a:srgbClr val="FFFFFF"/>
                </a:solidFill>
                <a:latin typeface="Calibri"/>
              </a:rPr>
              <a:t>Tickets de transporte, medicina prepaga corporativa y otros beneficios valen más que nunca para retener talento. Un ajuste en especie es más eficiente fiscalmente que un aumento de sueldo equivalente.</a:t>
            </a:r>
          </a:p>
        </p:txBody>
      </p:sp>
      <p:pic>
        <p:nvPicPr>
          <p:cNvPr id="16" name="Picture 15"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17" name="TextBox 1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1223"/>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Kartal_Logo_trans.png"/>
          <p:cNvPicPr>
            <a:picLocks noChangeAspect="1"/>
          </p:cNvPicPr>
          <p:nvPr/>
        </p:nvPicPr>
        <p:blipFill>
          <a:blip r:embed="rId2"/>
          <a:stretch>
            <a:fillRect/>
          </a:stretch>
        </p:blipFill>
        <p:spPr>
          <a:xfrm>
            <a:off x="7680960" y="237744"/>
            <a:ext cx="1280160" cy="502920"/>
          </a:xfrm>
          <a:prstGeom prst="rect">
            <a:avLst/>
          </a:prstGeom>
        </p:spPr>
      </p:pic>
      <p:sp>
        <p:nvSpPr>
          <p:cNvPr id="4" name="Rectangle 3"/>
          <p:cNvSpPr/>
          <p:nvPr/>
        </p:nvSpPr>
        <p:spPr>
          <a:xfrm>
            <a:off x="457200" y="822960"/>
            <a:ext cx="128016" cy="3429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03504" y="822960"/>
            <a:ext cx="8083296" cy="3429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960120"/>
            <a:ext cx="7772400" cy="731520"/>
          </a:xfrm>
          <a:prstGeom prst="rect">
            <a:avLst/>
          </a:prstGeom>
          <a:noFill/>
        </p:spPr>
        <p:txBody>
          <a:bodyPr wrap="square">
            <a:spAutoFit/>
          </a:bodyPr>
          <a:lstStyle/>
          <a:p>
            <a:pPr algn="ctr"/>
            <a:r>
              <a:rPr sz="2600" b="1" i="1">
                <a:solidFill>
                  <a:srgbClr val="B8952A"/>
                </a:solidFill>
                <a:latin typeface="Arial Black"/>
              </a:rPr>
              <a:t>“Julio no trae una sorpresa:</a:t>
            </a:r>
          </a:p>
        </p:txBody>
      </p:sp>
      <p:sp>
        <p:nvSpPr>
          <p:cNvPr id="7" name="TextBox 6"/>
          <p:cNvSpPr txBox="1"/>
          <p:nvPr/>
        </p:nvSpPr>
        <p:spPr>
          <a:xfrm>
            <a:off x="804672" y="1645920"/>
            <a:ext cx="7772400" cy="731520"/>
          </a:xfrm>
          <a:prstGeom prst="rect">
            <a:avLst/>
          </a:prstGeom>
          <a:noFill/>
        </p:spPr>
        <p:txBody>
          <a:bodyPr wrap="square">
            <a:spAutoFit/>
          </a:bodyPr>
          <a:lstStyle/>
          <a:p>
            <a:pPr algn="ctr"/>
            <a:r>
              <a:rPr sz="2400" b="1" i="1">
                <a:solidFill>
                  <a:srgbClr val="FFFFFF"/>
                </a:solidFill>
                <a:latin typeface="Arial Black"/>
              </a:rPr>
              <a:t>trae la acumulación de todas las decisiones</a:t>
            </a:r>
          </a:p>
        </p:txBody>
      </p:sp>
      <p:sp>
        <p:nvSpPr>
          <p:cNvPr id="8" name="TextBox 7"/>
          <p:cNvSpPr txBox="1"/>
          <p:nvPr/>
        </p:nvSpPr>
        <p:spPr>
          <a:xfrm>
            <a:off x="804672" y="2331720"/>
            <a:ext cx="7772400" cy="731520"/>
          </a:xfrm>
          <a:prstGeom prst="rect">
            <a:avLst/>
          </a:prstGeom>
          <a:noFill/>
        </p:spPr>
        <p:txBody>
          <a:bodyPr wrap="square">
            <a:spAutoFit/>
          </a:bodyPr>
          <a:lstStyle/>
          <a:p>
            <a:pPr algn="ctr"/>
            <a:r>
              <a:rPr sz="2400" b="1" i="1">
                <a:solidFill>
                  <a:srgbClr val="FFFFFF"/>
                </a:solidFill>
                <a:latin typeface="Arial Black"/>
              </a:rPr>
              <a:t>que se postergaron.”</a:t>
            </a:r>
          </a:p>
        </p:txBody>
      </p:sp>
      <p:sp>
        <p:nvSpPr>
          <p:cNvPr id="9" name="TextBox 8"/>
          <p:cNvSpPr txBox="1"/>
          <p:nvPr/>
        </p:nvSpPr>
        <p:spPr>
          <a:xfrm>
            <a:off x="804672" y="3090672"/>
            <a:ext cx="7772400" cy="502920"/>
          </a:xfrm>
          <a:prstGeom prst="rect">
            <a:avLst/>
          </a:prstGeom>
          <a:noFill/>
        </p:spPr>
        <p:txBody>
          <a:bodyPr wrap="square">
            <a:spAutoFit/>
          </a:bodyPr>
          <a:lstStyle/>
          <a:p>
            <a:pPr algn="ctr"/>
            <a:r>
              <a:rPr sz="1600" b="0" i="1">
                <a:solidFill>
                  <a:srgbClr val="5B91CC"/>
                </a:solidFill>
                <a:latin typeface="Arial"/>
              </a:rPr>
              <a:t>El problema no es el mes — es que el presupuesto familiar</a:t>
            </a:r>
          </a:p>
        </p:txBody>
      </p:sp>
      <p:sp>
        <p:nvSpPr>
          <p:cNvPr id="10" name="TextBox 9"/>
          <p:cNvSpPr txBox="1"/>
          <p:nvPr/>
        </p:nvSpPr>
        <p:spPr>
          <a:xfrm>
            <a:off x="804672" y="3547872"/>
            <a:ext cx="7772400" cy="502920"/>
          </a:xfrm>
          <a:prstGeom prst="rect">
            <a:avLst/>
          </a:prstGeom>
          <a:noFill/>
        </p:spPr>
        <p:txBody>
          <a:bodyPr wrap="square">
            <a:spAutoFit/>
          </a:bodyPr>
          <a:lstStyle/>
          <a:p>
            <a:pPr algn="ctr"/>
            <a:r>
              <a:rPr sz="1600" b="0" i="1">
                <a:solidFill>
                  <a:srgbClr val="5B91CC"/>
                </a:solidFill>
                <a:latin typeface="Arial"/>
              </a:rPr>
              <a:t>no tiene más margen para absorber simultaneidades.</a:t>
            </a:r>
          </a:p>
        </p:txBody>
      </p:sp>
      <p:sp>
        <p:nvSpPr>
          <p:cNvPr id="11" name="Rectangle 10"/>
          <p:cNvSpPr/>
          <p:nvPr/>
        </p:nvSpPr>
        <p:spPr>
          <a:xfrm>
            <a:off x="2286000" y="4352544"/>
            <a:ext cx="4572000" cy="54864"/>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7200" y="4462272"/>
            <a:ext cx="8229600" cy="438912"/>
          </a:xfrm>
          <a:prstGeom prst="rect">
            <a:avLst/>
          </a:prstGeom>
          <a:noFill/>
        </p:spPr>
        <p:txBody>
          <a:bodyPr wrap="square">
            <a:spAutoFit/>
          </a:bodyPr>
          <a:lstStyle/>
          <a:p>
            <a:pPr algn="ctr"/>
            <a:r>
              <a:rPr sz="1400" b="0" i="1">
                <a:solidFill>
                  <a:srgbClr val="B8952A"/>
                </a:solidFill>
                <a:latin typeface="Arial"/>
              </a:rPr>
              <a:t>Agop Karagoz — Director, Kartal Consulting</a:t>
            </a:r>
          </a:p>
        </p:txBody>
      </p:sp>
      <p:sp>
        <p:nvSpPr>
          <p:cNvPr id="13" name="Rectangle 12"/>
          <p:cNvSpPr/>
          <p:nvPr/>
        </p:nvSpPr>
        <p:spPr>
          <a:xfrm>
            <a:off x="457200" y="5029200"/>
            <a:ext cx="8229600" cy="548640"/>
          </a:xfrm>
          <a:prstGeom prst="rect">
            <a:avLst/>
          </a:prstGeom>
          <a:solidFill>
            <a:srgbClr val="101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5102352"/>
            <a:ext cx="8229600" cy="384048"/>
          </a:xfrm>
          <a:prstGeom prst="rect">
            <a:avLst/>
          </a:prstGeom>
          <a:noFill/>
        </p:spPr>
        <p:txBody>
          <a:bodyPr wrap="square">
            <a:spAutoFit/>
          </a:bodyPr>
          <a:lstStyle/>
          <a:p>
            <a:pPr algn="ctr"/>
            <a:r>
              <a:rPr sz="1300" b="1" i="0">
                <a:solidFill>
                  <a:srgbClr val="5B91CC"/>
                </a:solidFill>
                <a:latin typeface="Arial"/>
              </a:rPr>
              <a:t>kartal.com.ar/informes/aumentos_julio_2026.php</a:t>
            </a:r>
          </a:p>
        </p:txBody>
      </p:sp>
      <p:sp>
        <p:nvSpPr>
          <p:cNvPr id="15" name="TextBox 14"/>
          <p:cNvSpPr txBox="1"/>
          <p:nvPr/>
        </p:nvSpPr>
        <p:spPr>
          <a:xfrm>
            <a:off x="457200" y="5687568"/>
            <a:ext cx="8229600" cy="320040"/>
          </a:xfrm>
          <a:prstGeom prst="rect">
            <a:avLst/>
          </a:prstGeom>
          <a:noFill/>
        </p:spPr>
        <p:txBody>
          <a:bodyPr wrap="square">
            <a:spAutoFit/>
          </a:bodyPr>
          <a:lstStyle/>
          <a:p>
            <a:pPr algn="ctr"/>
            <a:r>
              <a:rPr sz="900" b="0" i="1">
                <a:solidFill>
                  <a:srgbClr val="7799BB"/>
                </a:solidFill>
                <a:latin typeface="Arial"/>
              </a:rPr>
              <a:t>Fuente: BCRA, SSS, GCBA, PBA, AySA, INDEC. Elaboración propia — KARTAL Consulting.</a:t>
            </a:r>
          </a:p>
        </p:txBody>
      </p:sp>
      <p:sp>
        <p:nvSpPr>
          <p:cNvPr id="16" name="TextBox 15"/>
          <p:cNvSpPr txBox="1"/>
          <p:nvPr/>
        </p:nvSpPr>
        <p:spPr>
          <a:xfrm>
            <a:off x="457200" y="6473952"/>
            <a:ext cx="8229600" cy="292608"/>
          </a:xfrm>
          <a:prstGeom prst="rect">
            <a:avLst/>
          </a:prstGeom>
          <a:noFill/>
        </p:spPr>
        <p:txBody>
          <a:bodyPr wrap="square">
            <a:spAutoFit/>
          </a:bodyPr>
          <a:lstStyle/>
          <a:p>
            <a:pPr algn="ctr"/>
            <a:r>
              <a:rPr sz="900" b="0" i="0">
                <a:solidFill>
                  <a:srgbClr val="2E6CB8"/>
                </a:solidFill>
                <a:latin typeface="Arial"/>
              </a:rPr>
              <a:t>KARTAL Consulting  |  kartal.com.ar  |  Julio Llega con la Cuenta — Julio 2026</a:t>
            </a:r>
          </a:p>
        </p:txBody>
      </p:sp>
      <p:sp>
        <p:nvSpPr>
          <p:cNvPr id="17" name="TextBox 1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800" b="1" i="0">
                <a:solidFill>
                  <a:srgbClr val="FFFFFF"/>
                </a:solidFill>
                <a:latin typeface="Arial Black"/>
              </a:rPr>
              <a:t>TODO SUBE EN EL MISMO MES</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1600200" cy="5047488"/>
          </a:xfrm>
          <a:prstGeom prst="rect">
            <a:avLst/>
          </a:prstGeom>
          <a:solidFill>
            <a:srgbClr val="35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274320" y="1005840"/>
            <a:ext cx="160020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20040" y="1115568"/>
            <a:ext cx="1508760" cy="530352"/>
          </a:xfrm>
          <a:prstGeom prst="rect">
            <a:avLst/>
          </a:prstGeom>
          <a:noFill/>
        </p:spPr>
        <p:txBody>
          <a:bodyPr wrap="square">
            <a:spAutoFit/>
          </a:bodyPr>
          <a:lstStyle/>
          <a:p>
            <a:pPr algn="ctr"/>
            <a:r>
              <a:rPr sz="1300" b="1" i="0">
                <a:solidFill>
                  <a:srgbClr val="C00000"/>
                </a:solidFill>
                <a:latin typeface="Arial Black"/>
              </a:rPr>
              <a:t>ALQUILERES</a:t>
            </a:r>
          </a:p>
        </p:txBody>
      </p:sp>
      <p:sp>
        <p:nvSpPr>
          <p:cNvPr id="7" name="Rectangle 6"/>
          <p:cNvSpPr/>
          <p:nvPr/>
        </p:nvSpPr>
        <p:spPr>
          <a:xfrm>
            <a:off x="438912" y="1719072"/>
            <a:ext cx="1271016" cy="36576"/>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20040" y="1810512"/>
            <a:ext cx="1508760" cy="1417320"/>
          </a:xfrm>
          <a:prstGeom prst="rect">
            <a:avLst/>
          </a:prstGeom>
          <a:noFill/>
        </p:spPr>
        <p:txBody>
          <a:bodyPr wrap="square">
            <a:spAutoFit/>
          </a:bodyPr>
          <a:lstStyle/>
          <a:p>
            <a:pPr algn="ctr"/>
            <a:r>
              <a:rPr sz="2800" b="1" i="0">
                <a:solidFill>
                  <a:srgbClr val="C00000"/>
                </a:solidFill>
                <a:latin typeface="Arial Black"/>
              </a:rPr>
              <a:t>+34,04%
anual</a:t>
            </a:r>
          </a:p>
        </p:txBody>
      </p:sp>
      <p:sp>
        <p:nvSpPr>
          <p:cNvPr id="9" name="Rectangle 8"/>
          <p:cNvSpPr/>
          <p:nvPr/>
        </p:nvSpPr>
        <p:spPr>
          <a:xfrm>
            <a:off x="438912" y="3310128"/>
            <a:ext cx="1271016" cy="27432"/>
          </a:xfrm>
          <a:prstGeom prst="rect">
            <a:avLst/>
          </a:prstGeom>
          <a:solidFill>
            <a:srgbClr val="44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0040" y="3401568"/>
            <a:ext cx="1508760" cy="822960"/>
          </a:xfrm>
          <a:prstGeom prst="rect">
            <a:avLst/>
          </a:prstGeom>
          <a:noFill/>
        </p:spPr>
        <p:txBody>
          <a:bodyPr wrap="square">
            <a:spAutoFit/>
          </a:bodyPr>
          <a:lstStyle/>
          <a:p>
            <a:pPr algn="ctr"/>
            <a:r>
              <a:rPr sz="1000" b="0" i="0">
                <a:solidFill>
                  <a:srgbClr val="5B91CC"/>
                </a:solidFill>
                <a:latin typeface="Calibri"/>
              </a:rPr>
              <a:t>ICL: IPC + RIPTE
Supera junio (33,15%)</a:t>
            </a:r>
          </a:p>
        </p:txBody>
      </p:sp>
      <p:sp>
        <p:nvSpPr>
          <p:cNvPr id="11" name="Rectangle 10"/>
          <p:cNvSpPr/>
          <p:nvPr/>
        </p:nvSpPr>
        <p:spPr>
          <a:xfrm>
            <a:off x="1993392" y="1005840"/>
            <a:ext cx="1600200" cy="5047488"/>
          </a:xfrm>
          <a:prstGeom prst="rect">
            <a:avLst/>
          </a:prstGeom>
          <a:solidFill>
            <a:srgbClr val="35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1993392" y="1005840"/>
            <a:ext cx="1600200" cy="914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039112" y="1115568"/>
            <a:ext cx="1508760" cy="530352"/>
          </a:xfrm>
          <a:prstGeom prst="rect">
            <a:avLst/>
          </a:prstGeom>
          <a:noFill/>
        </p:spPr>
        <p:txBody>
          <a:bodyPr wrap="square">
            <a:spAutoFit/>
          </a:bodyPr>
          <a:lstStyle/>
          <a:p>
            <a:pPr algn="ctr"/>
            <a:r>
              <a:rPr sz="1300" b="1" i="0">
                <a:solidFill>
                  <a:srgbClr val="C00000"/>
                </a:solidFill>
                <a:latin typeface="Arial Black"/>
              </a:rPr>
              <a:t>PREPAGAS</a:t>
            </a:r>
          </a:p>
        </p:txBody>
      </p:sp>
      <p:sp>
        <p:nvSpPr>
          <p:cNvPr id="14" name="Rectangle 13"/>
          <p:cNvSpPr/>
          <p:nvPr/>
        </p:nvSpPr>
        <p:spPr>
          <a:xfrm>
            <a:off x="2157984" y="1719072"/>
            <a:ext cx="1271016" cy="36576"/>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039112" y="1810512"/>
            <a:ext cx="1508760" cy="1417320"/>
          </a:xfrm>
          <a:prstGeom prst="rect">
            <a:avLst/>
          </a:prstGeom>
          <a:noFill/>
        </p:spPr>
        <p:txBody>
          <a:bodyPr wrap="square">
            <a:spAutoFit/>
          </a:bodyPr>
          <a:lstStyle/>
          <a:p>
            <a:pPr algn="ctr"/>
            <a:r>
              <a:rPr sz="2800" b="1" i="0">
                <a:solidFill>
                  <a:srgbClr val="C00000"/>
                </a:solidFill>
                <a:latin typeface="Arial Black"/>
              </a:rPr>
              <a:t>+29,5%
interanual</a:t>
            </a:r>
          </a:p>
        </p:txBody>
      </p:sp>
      <p:sp>
        <p:nvSpPr>
          <p:cNvPr id="16" name="Rectangle 15"/>
          <p:cNvSpPr/>
          <p:nvPr/>
        </p:nvSpPr>
        <p:spPr>
          <a:xfrm>
            <a:off x="2157984" y="3310128"/>
            <a:ext cx="1271016" cy="27432"/>
          </a:xfrm>
          <a:prstGeom prst="rect">
            <a:avLst/>
          </a:prstGeom>
          <a:solidFill>
            <a:srgbClr val="44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2039112" y="3401568"/>
            <a:ext cx="1508760" cy="822960"/>
          </a:xfrm>
          <a:prstGeom prst="rect">
            <a:avLst/>
          </a:prstGeom>
          <a:noFill/>
        </p:spPr>
        <p:txBody>
          <a:bodyPr wrap="square">
            <a:spAutoFit/>
          </a:bodyPr>
          <a:lstStyle/>
          <a:p>
            <a:pPr algn="ctr"/>
            <a:r>
              <a:rPr sz="1000" b="0" i="0">
                <a:solidFill>
                  <a:srgbClr val="5B91CC"/>
                </a:solidFill>
                <a:latin typeface="Calibri"/>
              </a:rPr>
              <a:t>+2,1% a 2,9%
mensual julio</a:t>
            </a:r>
          </a:p>
        </p:txBody>
      </p:sp>
      <p:sp>
        <p:nvSpPr>
          <p:cNvPr id="18" name="Rectangle 17"/>
          <p:cNvSpPr/>
          <p:nvPr/>
        </p:nvSpPr>
        <p:spPr>
          <a:xfrm>
            <a:off x="3712463" y="1005840"/>
            <a:ext cx="1600200" cy="5047488"/>
          </a:xfrm>
          <a:prstGeom prst="rect">
            <a:avLst/>
          </a:prstGeom>
          <a:solidFill>
            <a:srgbClr val="3A22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3712463" y="1005840"/>
            <a:ext cx="1600200" cy="914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3758183" y="1115568"/>
            <a:ext cx="1508760" cy="530352"/>
          </a:xfrm>
          <a:prstGeom prst="rect">
            <a:avLst/>
          </a:prstGeom>
          <a:noFill/>
        </p:spPr>
        <p:txBody>
          <a:bodyPr wrap="square">
            <a:spAutoFit/>
          </a:bodyPr>
          <a:lstStyle/>
          <a:p>
            <a:pPr algn="ctr"/>
            <a:r>
              <a:rPr sz="1300" b="1" i="0">
                <a:solidFill>
                  <a:srgbClr val="E36C09"/>
                </a:solidFill>
                <a:latin typeface="Arial Black"/>
              </a:rPr>
              <a:t>TRANSPORTE</a:t>
            </a:r>
          </a:p>
        </p:txBody>
      </p:sp>
      <p:sp>
        <p:nvSpPr>
          <p:cNvPr id="21" name="Rectangle 20"/>
          <p:cNvSpPr/>
          <p:nvPr/>
        </p:nvSpPr>
        <p:spPr>
          <a:xfrm>
            <a:off x="3877055" y="1719072"/>
            <a:ext cx="1271016"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758183" y="1810512"/>
            <a:ext cx="1508760" cy="1417320"/>
          </a:xfrm>
          <a:prstGeom prst="rect">
            <a:avLst/>
          </a:prstGeom>
          <a:noFill/>
        </p:spPr>
        <p:txBody>
          <a:bodyPr wrap="square">
            <a:spAutoFit/>
          </a:bodyPr>
          <a:lstStyle/>
          <a:p>
            <a:pPr algn="ctr"/>
            <a:r>
              <a:rPr sz="2800" b="1" i="0">
                <a:solidFill>
                  <a:srgbClr val="E36C09"/>
                </a:solidFill>
                <a:latin typeface="Arial Black"/>
              </a:rPr>
              <a:t>+4,1%
mensual</a:t>
            </a:r>
          </a:p>
        </p:txBody>
      </p:sp>
      <p:sp>
        <p:nvSpPr>
          <p:cNvPr id="23" name="Rectangle 22"/>
          <p:cNvSpPr/>
          <p:nvPr/>
        </p:nvSpPr>
        <p:spPr>
          <a:xfrm>
            <a:off x="3877055" y="3310128"/>
            <a:ext cx="1271016" cy="27432"/>
          </a:xfrm>
          <a:prstGeom prst="rect">
            <a:avLst/>
          </a:prstGeom>
          <a:solidFill>
            <a:srgbClr val="44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758183" y="3401568"/>
            <a:ext cx="1508760" cy="822960"/>
          </a:xfrm>
          <a:prstGeom prst="rect">
            <a:avLst/>
          </a:prstGeom>
          <a:noFill/>
        </p:spPr>
        <p:txBody>
          <a:bodyPr wrap="square">
            <a:spAutoFit/>
          </a:bodyPr>
          <a:lstStyle/>
          <a:p>
            <a:pPr algn="ctr"/>
            <a:r>
              <a:rPr sz="1000" b="0" i="0">
                <a:solidFill>
                  <a:srgbClr val="5B91CC"/>
                </a:solidFill>
                <a:latin typeface="Calibri"/>
              </a:rPr>
              <a:t>Subte · Colectivo
Peajes CABA</a:t>
            </a:r>
          </a:p>
        </p:txBody>
      </p:sp>
      <p:sp>
        <p:nvSpPr>
          <p:cNvPr id="25" name="Rectangle 24"/>
          <p:cNvSpPr/>
          <p:nvPr/>
        </p:nvSpPr>
        <p:spPr>
          <a:xfrm>
            <a:off x="5431536" y="1005840"/>
            <a:ext cx="1600200" cy="5047488"/>
          </a:xfrm>
          <a:prstGeom prst="rect">
            <a:avLst/>
          </a:prstGeom>
          <a:solidFill>
            <a:srgbClr val="3A22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5431536" y="1005840"/>
            <a:ext cx="1600200" cy="914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477256" y="1115568"/>
            <a:ext cx="1508760" cy="530352"/>
          </a:xfrm>
          <a:prstGeom prst="rect">
            <a:avLst/>
          </a:prstGeom>
          <a:noFill/>
        </p:spPr>
        <p:txBody>
          <a:bodyPr wrap="square">
            <a:spAutoFit/>
          </a:bodyPr>
          <a:lstStyle/>
          <a:p>
            <a:pPr algn="ctr"/>
            <a:r>
              <a:rPr sz="1300" b="1" i="0">
                <a:solidFill>
                  <a:srgbClr val="E36C09"/>
                </a:solidFill>
                <a:latin typeface="Arial Black"/>
              </a:rPr>
              <a:t>AGUA</a:t>
            </a:r>
          </a:p>
        </p:txBody>
      </p:sp>
      <p:sp>
        <p:nvSpPr>
          <p:cNvPr id="28" name="Rectangle 27"/>
          <p:cNvSpPr/>
          <p:nvPr/>
        </p:nvSpPr>
        <p:spPr>
          <a:xfrm>
            <a:off x="5596128" y="1719072"/>
            <a:ext cx="1271016"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477256" y="1810512"/>
            <a:ext cx="1508760" cy="1417320"/>
          </a:xfrm>
          <a:prstGeom prst="rect">
            <a:avLst/>
          </a:prstGeom>
          <a:noFill/>
        </p:spPr>
        <p:txBody>
          <a:bodyPr wrap="square">
            <a:spAutoFit/>
          </a:bodyPr>
          <a:lstStyle/>
          <a:p>
            <a:pPr algn="ctr"/>
            <a:r>
              <a:rPr sz="2800" b="1" i="0">
                <a:solidFill>
                  <a:srgbClr val="E36C09"/>
                </a:solidFill>
                <a:latin typeface="Arial Black"/>
              </a:rPr>
              <a:t>+3,0%
mensual</a:t>
            </a:r>
          </a:p>
        </p:txBody>
      </p:sp>
      <p:sp>
        <p:nvSpPr>
          <p:cNvPr id="30" name="Rectangle 29"/>
          <p:cNvSpPr/>
          <p:nvPr/>
        </p:nvSpPr>
        <p:spPr>
          <a:xfrm>
            <a:off x="5596128" y="3310128"/>
            <a:ext cx="1271016" cy="27432"/>
          </a:xfrm>
          <a:prstGeom prst="rect">
            <a:avLst/>
          </a:prstGeom>
          <a:solidFill>
            <a:srgbClr val="44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5477256" y="3401568"/>
            <a:ext cx="1508760" cy="822960"/>
          </a:xfrm>
          <a:prstGeom prst="rect">
            <a:avLst/>
          </a:prstGeom>
          <a:noFill/>
        </p:spPr>
        <p:txBody>
          <a:bodyPr wrap="square">
            <a:spAutoFit/>
          </a:bodyPr>
          <a:lstStyle/>
          <a:p>
            <a:pPr algn="ctr"/>
            <a:r>
              <a:rPr sz="1000" b="0" i="0">
                <a:solidFill>
                  <a:srgbClr val="5B91CC"/>
                </a:solidFill>
                <a:latin typeface="Calibri"/>
              </a:rPr>
              <a:t>AySA — CABA
y conurbano</a:t>
            </a:r>
          </a:p>
        </p:txBody>
      </p:sp>
      <p:sp>
        <p:nvSpPr>
          <p:cNvPr id="32" name="Rectangle 31"/>
          <p:cNvSpPr/>
          <p:nvPr/>
        </p:nvSpPr>
        <p:spPr>
          <a:xfrm>
            <a:off x="7150608" y="1005840"/>
            <a:ext cx="1600200" cy="5047488"/>
          </a:xfrm>
          <a:prstGeom prst="rect">
            <a:avLst/>
          </a:prstGeom>
          <a:solidFill>
            <a:srgbClr val="2222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7150608" y="1005840"/>
            <a:ext cx="1600200" cy="91440"/>
          </a:xfrm>
          <a:prstGeom prst="rect">
            <a:avLst/>
          </a:prstGeom>
          <a:solidFill>
            <a:srgbClr val="5959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7196328" y="1115568"/>
            <a:ext cx="1508760" cy="530352"/>
          </a:xfrm>
          <a:prstGeom prst="rect">
            <a:avLst/>
          </a:prstGeom>
          <a:noFill/>
        </p:spPr>
        <p:txBody>
          <a:bodyPr wrap="square">
            <a:spAutoFit/>
          </a:bodyPr>
          <a:lstStyle/>
          <a:p>
            <a:pPr algn="ctr"/>
            <a:r>
              <a:rPr sz="1300" b="1" i="0">
                <a:solidFill>
                  <a:srgbClr val="595959"/>
                </a:solidFill>
                <a:latin typeface="Arial Black"/>
              </a:rPr>
              <a:t>LUZ / GAS</a:t>
            </a:r>
          </a:p>
        </p:txBody>
      </p:sp>
      <p:sp>
        <p:nvSpPr>
          <p:cNvPr id="35" name="Rectangle 34"/>
          <p:cNvSpPr/>
          <p:nvPr/>
        </p:nvSpPr>
        <p:spPr>
          <a:xfrm>
            <a:off x="7315200" y="1719072"/>
            <a:ext cx="1271016" cy="36576"/>
          </a:xfrm>
          <a:prstGeom prst="rect">
            <a:avLst/>
          </a:prstGeom>
          <a:solidFill>
            <a:srgbClr val="5959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7196328" y="1810512"/>
            <a:ext cx="1508760" cy="1417320"/>
          </a:xfrm>
          <a:prstGeom prst="rect">
            <a:avLst/>
          </a:prstGeom>
          <a:noFill/>
        </p:spPr>
        <p:txBody>
          <a:bodyPr wrap="square">
            <a:spAutoFit/>
          </a:bodyPr>
          <a:lstStyle/>
          <a:p>
            <a:pPr algn="ctr"/>
            <a:r>
              <a:rPr sz="2800" b="1" i="0">
                <a:solidFill>
                  <a:srgbClr val="595959"/>
                </a:solidFill>
                <a:latin typeface="Arial Black"/>
              </a:rPr>
              <a:t>PENDIENTE
de definición</a:t>
            </a:r>
          </a:p>
        </p:txBody>
      </p:sp>
      <p:sp>
        <p:nvSpPr>
          <p:cNvPr id="37" name="Rectangle 36"/>
          <p:cNvSpPr/>
          <p:nvPr/>
        </p:nvSpPr>
        <p:spPr>
          <a:xfrm>
            <a:off x="7315200" y="3310128"/>
            <a:ext cx="1271016" cy="27432"/>
          </a:xfrm>
          <a:prstGeom prst="rect">
            <a:avLst/>
          </a:prstGeom>
          <a:solidFill>
            <a:srgbClr val="44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7196328" y="3401568"/>
            <a:ext cx="1508760" cy="822960"/>
          </a:xfrm>
          <a:prstGeom prst="rect">
            <a:avLst/>
          </a:prstGeom>
          <a:noFill/>
        </p:spPr>
        <p:txBody>
          <a:bodyPr wrap="square">
            <a:spAutoFit/>
          </a:bodyPr>
          <a:lstStyle/>
          <a:p>
            <a:pPr algn="ctr"/>
            <a:r>
              <a:rPr sz="1000" b="0" i="0">
                <a:solidFill>
                  <a:srgbClr val="5B91CC"/>
                </a:solidFill>
                <a:latin typeface="Calibri"/>
              </a:rPr>
              <a:t>ENRE / ENARGAS
pendiente resolución</a:t>
            </a:r>
          </a:p>
        </p:txBody>
      </p:sp>
      <p:pic>
        <p:nvPicPr>
          <p:cNvPr id="39" name="Picture 38"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40" name="TextBox 39"/>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1223"/>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37744"/>
            <a:ext cx="8412480" cy="548640"/>
          </a:xfrm>
          <a:prstGeom prst="rect">
            <a:avLst/>
          </a:prstGeom>
          <a:noFill/>
        </p:spPr>
        <p:txBody>
          <a:bodyPr wrap="square">
            <a:spAutoFit/>
          </a:bodyPr>
          <a:lstStyle/>
          <a:p>
            <a:pPr algn="ctr"/>
            <a:r>
              <a:rPr sz="2200" b="1" i="0">
                <a:solidFill>
                  <a:srgbClr val="FFAAAA"/>
                </a:solidFill>
                <a:latin typeface="Arial Black"/>
              </a:rPr>
              <a:t>EL RUBRO QUE MÁS PESA</a:t>
            </a:r>
          </a:p>
        </p:txBody>
      </p:sp>
      <p:sp>
        <p:nvSpPr>
          <p:cNvPr id="4" name="Rectangle 3"/>
          <p:cNvSpPr/>
          <p:nvPr/>
        </p:nvSpPr>
        <p:spPr>
          <a:xfrm>
            <a:off x="365760" y="804672"/>
            <a:ext cx="8412480" cy="45720"/>
          </a:xfrm>
          <a:prstGeom prst="rect">
            <a:avLst/>
          </a:prstGeom>
          <a:solidFill>
            <a:srgbClr val="66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914400"/>
            <a:ext cx="8412480" cy="1828800"/>
          </a:xfrm>
          <a:prstGeom prst="rect">
            <a:avLst/>
          </a:prstGeom>
          <a:noFill/>
        </p:spPr>
        <p:txBody>
          <a:bodyPr wrap="square">
            <a:spAutoFit/>
          </a:bodyPr>
          <a:lstStyle/>
          <a:p>
            <a:pPr algn="ctr"/>
            <a:r>
              <a:rPr sz="8800" b="1" i="0">
                <a:solidFill>
                  <a:srgbClr val="C00000"/>
                </a:solidFill>
                <a:latin typeface="Arial Black"/>
              </a:rPr>
              <a:t>+34,04%</a:t>
            </a:r>
          </a:p>
        </p:txBody>
      </p:sp>
      <p:sp>
        <p:nvSpPr>
          <p:cNvPr id="6" name="TextBox 5"/>
          <p:cNvSpPr txBox="1"/>
          <p:nvPr/>
        </p:nvSpPr>
        <p:spPr>
          <a:xfrm>
            <a:off x="731520" y="2651760"/>
            <a:ext cx="7680960" cy="502920"/>
          </a:xfrm>
          <a:prstGeom prst="rect">
            <a:avLst/>
          </a:prstGeom>
          <a:noFill/>
        </p:spPr>
        <p:txBody>
          <a:bodyPr wrap="square">
            <a:spAutoFit/>
          </a:bodyPr>
          <a:lstStyle/>
          <a:p>
            <a:pPr algn="ctr"/>
            <a:r>
              <a:rPr sz="1800" b="0" i="1">
                <a:solidFill>
                  <a:srgbClr val="FFFFFF"/>
                </a:solidFill>
                <a:latin typeface="Arial"/>
              </a:rPr>
              <a:t>ajuste anual ICL — alquileres que vencen en julio 2026</a:t>
            </a:r>
          </a:p>
        </p:txBody>
      </p:sp>
      <p:sp>
        <p:nvSpPr>
          <p:cNvPr id="7" name="Rectangle 6"/>
          <p:cNvSpPr/>
          <p:nvPr/>
        </p:nvSpPr>
        <p:spPr>
          <a:xfrm>
            <a:off x="914400" y="3246120"/>
            <a:ext cx="7315200" cy="54864"/>
          </a:xfrm>
          <a:prstGeom prst="rect">
            <a:avLst/>
          </a:prstGeom>
          <a:solidFill>
            <a:srgbClr val="66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14400" y="3383280"/>
            <a:ext cx="2331720" cy="2011680"/>
          </a:xfrm>
          <a:prstGeom prst="rect">
            <a:avLst/>
          </a:prstGeom>
          <a:solidFill>
            <a:srgbClr val="2A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87552" y="3520440"/>
            <a:ext cx="2176272" cy="914400"/>
          </a:xfrm>
          <a:prstGeom prst="rect">
            <a:avLst/>
          </a:prstGeom>
          <a:noFill/>
        </p:spPr>
        <p:txBody>
          <a:bodyPr wrap="square">
            <a:spAutoFit/>
          </a:bodyPr>
          <a:lstStyle/>
          <a:p>
            <a:pPr algn="ctr"/>
            <a:r>
              <a:rPr sz="3400" b="1" i="0">
                <a:solidFill>
                  <a:srgbClr val="B8952A"/>
                </a:solidFill>
                <a:latin typeface="Arial Black"/>
              </a:rPr>
              <a:t>+33,15%</a:t>
            </a:r>
          </a:p>
        </p:txBody>
      </p:sp>
      <p:sp>
        <p:nvSpPr>
          <p:cNvPr id="10" name="TextBox 9"/>
          <p:cNvSpPr txBox="1"/>
          <p:nvPr/>
        </p:nvSpPr>
        <p:spPr>
          <a:xfrm>
            <a:off x="987552" y="4480560"/>
            <a:ext cx="2176272" cy="566928"/>
          </a:xfrm>
          <a:prstGeom prst="rect">
            <a:avLst/>
          </a:prstGeom>
          <a:noFill/>
        </p:spPr>
        <p:txBody>
          <a:bodyPr wrap="square">
            <a:spAutoFit/>
          </a:bodyPr>
          <a:lstStyle/>
          <a:p>
            <a:pPr algn="ctr"/>
            <a:r>
              <a:rPr sz="1200" b="0" i="0">
                <a:solidFill>
                  <a:srgbClr val="5B91CC"/>
                </a:solidFill>
                <a:latin typeface="Calibri"/>
              </a:rPr>
              <a:t>Ajuste
junio 2026</a:t>
            </a:r>
          </a:p>
        </p:txBody>
      </p:sp>
      <p:sp>
        <p:nvSpPr>
          <p:cNvPr id="11" name="Rectangle 10"/>
          <p:cNvSpPr/>
          <p:nvPr/>
        </p:nvSpPr>
        <p:spPr>
          <a:xfrm>
            <a:off x="3657600" y="3383280"/>
            <a:ext cx="2331720" cy="2011680"/>
          </a:xfrm>
          <a:prstGeom prst="rect">
            <a:avLst/>
          </a:prstGeom>
          <a:solidFill>
            <a:srgbClr val="2A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730752" y="3520440"/>
            <a:ext cx="2176272" cy="914400"/>
          </a:xfrm>
          <a:prstGeom prst="rect">
            <a:avLst/>
          </a:prstGeom>
          <a:noFill/>
        </p:spPr>
        <p:txBody>
          <a:bodyPr wrap="square">
            <a:spAutoFit/>
          </a:bodyPr>
          <a:lstStyle/>
          <a:p>
            <a:pPr algn="ctr"/>
            <a:r>
              <a:rPr sz="3400" b="1" i="0">
                <a:solidFill>
                  <a:srgbClr val="B8952A"/>
                </a:solidFill>
                <a:latin typeface="Arial Black"/>
              </a:rPr>
              <a:t>+8,1%</a:t>
            </a:r>
          </a:p>
        </p:txBody>
      </p:sp>
      <p:sp>
        <p:nvSpPr>
          <p:cNvPr id="13" name="TextBox 12"/>
          <p:cNvSpPr txBox="1"/>
          <p:nvPr/>
        </p:nvSpPr>
        <p:spPr>
          <a:xfrm>
            <a:off x="3730752" y="4480560"/>
            <a:ext cx="2176272" cy="566928"/>
          </a:xfrm>
          <a:prstGeom prst="rect">
            <a:avLst/>
          </a:prstGeom>
          <a:noFill/>
        </p:spPr>
        <p:txBody>
          <a:bodyPr wrap="square">
            <a:spAutoFit/>
          </a:bodyPr>
          <a:lstStyle/>
          <a:p>
            <a:pPr algn="ctr"/>
            <a:r>
              <a:rPr sz="1200" b="0" i="0">
                <a:solidFill>
                  <a:srgbClr val="5B91CC"/>
                </a:solidFill>
                <a:latin typeface="Calibri"/>
              </a:rPr>
              <a:t>Ajuste
trimestral</a:t>
            </a:r>
          </a:p>
        </p:txBody>
      </p:sp>
      <p:sp>
        <p:nvSpPr>
          <p:cNvPr id="14" name="Rectangle 13"/>
          <p:cNvSpPr/>
          <p:nvPr/>
        </p:nvSpPr>
        <p:spPr>
          <a:xfrm>
            <a:off x="6400800" y="3383280"/>
            <a:ext cx="2331720" cy="2011680"/>
          </a:xfrm>
          <a:prstGeom prst="rect">
            <a:avLst/>
          </a:prstGeom>
          <a:solidFill>
            <a:srgbClr val="2A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3952" y="3520440"/>
            <a:ext cx="2176272" cy="914400"/>
          </a:xfrm>
          <a:prstGeom prst="rect">
            <a:avLst/>
          </a:prstGeom>
          <a:noFill/>
        </p:spPr>
        <p:txBody>
          <a:bodyPr wrap="square">
            <a:spAutoFit/>
          </a:bodyPr>
          <a:lstStyle/>
          <a:p>
            <a:pPr algn="ctr"/>
            <a:r>
              <a:rPr sz="3400" b="1" i="0">
                <a:solidFill>
                  <a:srgbClr val="B8952A"/>
                </a:solidFill>
                <a:latin typeface="Arial Black"/>
              </a:rPr>
              <a:t>+16,7%</a:t>
            </a:r>
          </a:p>
        </p:txBody>
      </p:sp>
      <p:sp>
        <p:nvSpPr>
          <p:cNvPr id="16" name="TextBox 15"/>
          <p:cNvSpPr txBox="1"/>
          <p:nvPr/>
        </p:nvSpPr>
        <p:spPr>
          <a:xfrm>
            <a:off x="6473952" y="4480560"/>
            <a:ext cx="2176272" cy="566928"/>
          </a:xfrm>
          <a:prstGeom prst="rect">
            <a:avLst/>
          </a:prstGeom>
          <a:noFill/>
        </p:spPr>
        <p:txBody>
          <a:bodyPr wrap="square">
            <a:spAutoFit/>
          </a:bodyPr>
          <a:lstStyle/>
          <a:p>
            <a:pPr algn="ctr"/>
            <a:r>
              <a:rPr sz="1200" b="0" i="0">
                <a:solidFill>
                  <a:srgbClr val="5B91CC"/>
                </a:solidFill>
                <a:latin typeface="Calibri"/>
              </a:rPr>
              <a:t>Ajuste
semestral</a:t>
            </a:r>
          </a:p>
        </p:txBody>
      </p:sp>
      <p:sp>
        <p:nvSpPr>
          <p:cNvPr id="17" name="Rectangle 16"/>
          <p:cNvSpPr/>
          <p:nvPr/>
        </p:nvSpPr>
        <p:spPr>
          <a:xfrm>
            <a:off x="365760" y="5532120"/>
            <a:ext cx="8412480" cy="658368"/>
          </a:xfrm>
          <a:prstGeom prst="rect">
            <a:avLst/>
          </a:prstGeom>
          <a:solidFill>
            <a:srgbClr val="1A050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48640" y="5596128"/>
            <a:ext cx="8046720" cy="548640"/>
          </a:xfrm>
          <a:prstGeom prst="rect">
            <a:avLst/>
          </a:prstGeom>
          <a:noFill/>
        </p:spPr>
        <p:txBody>
          <a:bodyPr wrap="square">
            <a:spAutoFit/>
          </a:bodyPr>
          <a:lstStyle/>
          <a:p>
            <a:pPr algn="ctr"/>
            <a:r>
              <a:rPr sz="1100" b="0" i="1">
                <a:solidFill>
                  <a:srgbClr val="FFCCCC"/>
                </a:solidFill>
                <a:latin typeface="Calibri"/>
              </a:rPr>
              <a:t>El ICL combina 50% IPC + 50% RIPTE (salarios). Sube por encima de la inflación cuando los salarios formales crecen más rápido que los precios.</a:t>
            </a:r>
          </a:p>
        </p:txBody>
      </p:sp>
      <p:pic>
        <p:nvPicPr>
          <p:cNvPr id="19" name="Picture 18"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0" name="TextBox 19"/>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200" b="1" i="0">
                <a:solidFill>
                  <a:srgbClr val="17253D"/>
                </a:solidFill>
                <a:latin typeface="Arial Black"/>
              </a:rPr>
              <a:t>JULIO EN NÚMEROS: CADA RUBRO, SU AUMENTO</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umentos_julio_2026_aumentos_mensuales.png"/>
          <p:cNvPicPr>
            <a:picLocks noChangeAspect="1"/>
          </p:cNvPicPr>
          <p:nvPr/>
        </p:nvPicPr>
        <p:blipFill>
          <a:blip r:embed="rId2"/>
          <a:stretch>
            <a:fillRect/>
          </a:stretch>
        </p:blipFill>
        <p:spPr>
          <a:xfrm>
            <a:off x="274320" y="960120"/>
            <a:ext cx="8595360" cy="5120640"/>
          </a:xfrm>
          <a:prstGeom prst="rect">
            <a:avLst/>
          </a:prstGeom>
        </p:spPr>
      </p:pic>
      <p:pic>
        <p:nvPicPr>
          <p:cNvPr id="5" name="Picture 4" descr="Kartal_Logo_trans.png"/>
          <p:cNvPicPr>
            <a:picLocks noChangeAspect="1"/>
          </p:cNvPicPr>
          <p:nvPr/>
        </p:nvPicPr>
        <p:blipFill>
          <a:blip r:embed="rId3"/>
          <a:stretch>
            <a:fillRect/>
          </a:stretch>
        </p:blipFill>
        <p:spPr>
          <a:xfrm>
            <a:off x="7772400" y="201168"/>
            <a:ext cx="1188720" cy="475488"/>
          </a:xfrm>
          <a:prstGeom prst="rect">
            <a:avLst/>
          </a:prstGeom>
        </p:spPr>
      </p:pic>
      <p:sp>
        <p:nvSpPr>
          <p:cNvPr id="6" name="TextBox 5"/>
          <p:cNvSpPr txBox="1"/>
          <p:nvPr/>
        </p:nvSpPr>
        <p:spPr>
          <a:xfrm>
            <a:off x="365760" y="6291072"/>
            <a:ext cx="8229600" cy="256032"/>
          </a:xfrm>
          <a:prstGeom prst="rect">
            <a:avLst/>
          </a:prstGeom>
          <a:noFill/>
        </p:spPr>
        <p:txBody>
          <a:bodyPr wrap="square">
            <a:spAutoFit/>
          </a:bodyPr>
          <a:lstStyle/>
          <a:p>
            <a:pPr algn="l"/>
            <a:r>
              <a:rPr sz="800" b="0" i="1">
                <a:solidFill>
                  <a:srgbClr val="595959"/>
                </a:solidFill>
                <a:latin typeface="Arial"/>
              </a:rPr>
              <a:t>Fuente: BCRA, SSS, GCBA, PBA, AySA. Elaboración propia — KARTAL Consulting.</a:t>
            </a:r>
          </a:p>
        </p:txBody>
      </p:sp>
      <p:sp>
        <p:nvSpPr>
          <p:cNvPr id="7" name="TextBox 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400" b="1" i="0">
                <a:solidFill>
                  <a:srgbClr val="FFFFFF"/>
                </a:solidFill>
                <a:latin typeface="Arial Black"/>
              </a:rPr>
              <a:t>PREPAGAS: EL ACUMULADO QUE DUELE</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4160520" cy="5047488"/>
          </a:xfrm>
          <a:prstGeom prst="rect">
            <a:avLst/>
          </a:prstGeom>
          <a:solidFill>
            <a:srgbClr val="1A2A4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47472" y="1097280"/>
            <a:ext cx="4005072" cy="475488"/>
          </a:xfrm>
          <a:prstGeom prst="rect">
            <a:avLst/>
          </a:prstGeom>
          <a:noFill/>
        </p:spPr>
        <p:txBody>
          <a:bodyPr wrap="square">
            <a:spAutoFit/>
          </a:bodyPr>
          <a:lstStyle/>
          <a:p>
            <a:pPr algn="ctr"/>
            <a:r>
              <a:rPr sz="1400" b="1" i="0">
                <a:solidFill>
                  <a:srgbClr val="5B91CC"/>
                </a:solidFill>
                <a:latin typeface="Arial Black"/>
              </a:rPr>
              <a:t>JULIO 2026</a:t>
            </a:r>
          </a:p>
        </p:txBody>
      </p:sp>
      <p:sp>
        <p:nvSpPr>
          <p:cNvPr id="6" name="Rectangle 5"/>
          <p:cNvSpPr/>
          <p:nvPr/>
        </p:nvSpPr>
        <p:spPr>
          <a:xfrm>
            <a:off x="347472" y="1609344"/>
            <a:ext cx="4005072"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47472" y="1700784"/>
            <a:ext cx="4005072" cy="1645920"/>
          </a:xfrm>
          <a:prstGeom prst="rect">
            <a:avLst/>
          </a:prstGeom>
          <a:noFill/>
        </p:spPr>
        <p:txBody>
          <a:bodyPr wrap="square">
            <a:spAutoFit/>
          </a:bodyPr>
          <a:lstStyle/>
          <a:p>
            <a:pPr algn="ctr"/>
            <a:r>
              <a:rPr sz="5600" b="1" i="0">
                <a:solidFill>
                  <a:srgbClr val="B8952A"/>
                </a:solidFill>
                <a:latin typeface="Arial Black"/>
              </a:rPr>
              <a:t>+2,1%
a +2,9%</a:t>
            </a:r>
          </a:p>
        </p:txBody>
      </p:sp>
      <p:sp>
        <p:nvSpPr>
          <p:cNvPr id="8" name="TextBox 7"/>
          <p:cNvSpPr txBox="1"/>
          <p:nvPr/>
        </p:nvSpPr>
        <p:spPr>
          <a:xfrm>
            <a:off x="347472" y="3364992"/>
            <a:ext cx="4005072" cy="384048"/>
          </a:xfrm>
          <a:prstGeom prst="rect">
            <a:avLst/>
          </a:prstGeom>
          <a:noFill/>
        </p:spPr>
        <p:txBody>
          <a:bodyPr wrap="square">
            <a:spAutoFit/>
          </a:bodyPr>
          <a:lstStyle/>
          <a:p>
            <a:pPr algn="ctr"/>
            <a:r>
              <a:rPr sz="1600" b="0" i="0">
                <a:solidFill>
                  <a:srgbClr val="5B91CC"/>
                </a:solidFill>
                <a:latin typeface="Arial"/>
              </a:rPr>
              <a:t>mensual</a:t>
            </a:r>
          </a:p>
        </p:txBody>
      </p:sp>
      <p:sp>
        <p:nvSpPr>
          <p:cNvPr id="9" name="Rectangle 8"/>
          <p:cNvSpPr/>
          <p:nvPr/>
        </p:nvSpPr>
        <p:spPr>
          <a:xfrm>
            <a:off x="502920" y="3822191"/>
            <a:ext cx="370332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84048" y="3913632"/>
            <a:ext cx="4023360" cy="658368"/>
          </a:xfrm>
          <a:prstGeom prst="rect">
            <a:avLst/>
          </a:prstGeom>
          <a:noFill/>
        </p:spPr>
        <p:txBody>
          <a:bodyPr wrap="square">
            <a:spAutoFit/>
          </a:bodyPr>
          <a:lstStyle/>
          <a:p>
            <a:pPr algn="ctr"/>
            <a:r>
              <a:rPr sz="1100" b="0" i="0">
                <a:solidFill>
                  <a:srgbClr val="5B91CC"/>
                </a:solidFill>
                <a:latin typeface="Calibri"/>
              </a:rPr>
              <a:t>OSDE · Swiss Medical · Medifé
Sancor: +2,1%  |  Omint: +2,9%</a:t>
            </a:r>
          </a:p>
        </p:txBody>
      </p:sp>
      <p:sp>
        <p:nvSpPr>
          <p:cNvPr id="11" name="TextBox 10"/>
          <p:cNvSpPr txBox="1"/>
          <p:nvPr/>
        </p:nvSpPr>
        <p:spPr>
          <a:xfrm>
            <a:off x="384048" y="4617720"/>
            <a:ext cx="4023360" cy="347472"/>
          </a:xfrm>
          <a:prstGeom prst="rect">
            <a:avLst/>
          </a:prstGeom>
          <a:noFill/>
        </p:spPr>
        <p:txBody>
          <a:bodyPr wrap="square">
            <a:spAutoFit/>
          </a:bodyPr>
          <a:lstStyle/>
          <a:p>
            <a:pPr algn="ctr"/>
            <a:r>
              <a:rPr sz="1000" b="0" i="1">
                <a:solidFill>
                  <a:srgbClr val="595959"/>
                </a:solidFill>
                <a:latin typeface="Calibri"/>
              </a:rPr>
              <a:t>según plan contratado</a:t>
            </a:r>
          </a:p>
        </p:txBody>
      </p:sp>
      <p:sp>
        <p:nvSpPr>
          <p:cNvPr id="12" name="Rectangle 11"/>
          <p:cNvSpPr/>
          <p:nvPr/>
        </p:nvSpPr>
        <p:spPr>
          <a:xfrm>
            <a:off x="4709160" y="1005840"/>
            <a:ext cx="4160520" cy="5047488"/>
          </a:xfrm>
          <a:prstGeom prst="rect">
            <a:avLst/>
          </a:prstGeom>
          <a:solidFill>
            <a:srgbClr val="2A0A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82312" y="1097280"/>
            <a:ext cx="4005072" cy="475488"/>
          </a:xfrm>
          <a:prstGeom prst="rect">
            <a:avLst/>
          </a:prstGeom>
          <a:noFill/>
        </p:spPr>
        <p:txBody>
          <a:bodyPr wrap="square">
            <a:spAutoFit/>
          </a:bodyPr>
          <a:lstStyle/>
          <a:p>
            <a:pPr algn="ctr"/>
            <a:r>
              <a:rPr sz="1400" b="1" i="0">
                <a:solidFill>
                  <a:srgbClr val="FF8888"/>
                </a:solidFill>
                <a:latin typeface="Arial Black"/>
              </a:rPr>
              <a:t>ACUMULADO</a:t>
            </a:r>
          </a:p>
        </p:txBody>
      </p:sp>
      <p:sp>
        <p:nvSpPr>
          <p:cNvPr id="14" name="Rectangle 13"/>
          <p:cNvSpPr/>
          <p:nvPr/>
        </p:nvSpPr>
        <p:spPr>
          <a:xfrm>
            <a:off x="4782312" y="1609344"/>
            <a:ext cx="4005072" cy="36576"/>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782312" y="1700784"/>
            <a:ext cx="4005072" cy="1645920"/>
          </a:xfrm>
          <a:prstGeom prst="rect">
            <a:avLst/>
          </a:prstGeom>
          <a:noFill/>
        </p:spPr>
        <p:txBody>
          <a:bodyPr wrap="square">
            <a:spAutoFit/>
          </a:bodyPr>
          <a:lstStyle/>
          <a:p>
            <a:pPr algn="ctr"/>
            <a:r>
              <a:rPr sz="5600" b="1" i="0">
                <a:solidFill>
                  <a:srgbClr val="C00000"/>
                </a:solidFill>
                <a:latin typeface="Arial Black"/>
              </a:rPr>
              <a:t>+29,5%</a:t>
            </a:r>
          </a:p>
        </p:txBody>
      </p:sp>
      <p:sp>
        <p:nvSpPr>
          <p:cNvPr id="16" name="TextBox 15"/>
          <p:cNvSpPr txBox="1"/>
          <p:nvPr/>
        </p:nvSpPr>
        <p:spPr>
          <a:xfrm>
            <a:off x="4782312" y="3364992"/>
            <a:ext cx="4005072" cy="384048"/>
          </a:xfrm>
          <a:prstGeom prst="rect">
            <a:avLst/>
          </a:prstGeom>
          <a:noFill/>
        </p:spPr>
        <p:txBody>
          <a:bodyPr wrap="square">
            <a:spAutoFit/>
          </a:bodyPr>
          <a:lstStyle/>
          <a:p>
            <a:pPr algn="ctr"/>
            <a:r>
              <a:rPr sz="1600" b="0" i="0">
                <a:solidFill>
                  <a:srgbClr val="FFAAAA"/>
                </a:solidFill>
                <a:latin typeface="Arial"/>
              </a:rPr>
              <a:t>interanual</a:t>
            </a:r>
          </a:p>
        </p:txBody>
      </p:sp>
      <p:sp>
        <p:nvSpPr>
          <p:cNvPr id="17" name="Rectangle 16"/>
          <p:cNvSpPr/>
          <p:nvPr/>
        </p:nvSpPr>
        <p:spPr>
          <a:xfrm>
            <a:off x="4937760" y="3822191"/>
            <a:ext cx="3703320" cy="36576"/>
          </a:xfrm>
          <a:prstGeom prst="rect">
            <a:avLst/>
          </a:prstGeom>
          <a:solidFill>
            <a:srgbClr val="6611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818888" y="3913632"/>
            <a:ext cx="4023360" cy="658368"/>
          </a:xfrm>
          <a:prstGeom prst="rect">
            <a:avLst/>
          </a:prstGeom>
          <a:noFill/>
        </p:spPr>
        <p:txBody>
          <a:bodyPr wrap="square">
            <a:spAutoFit/>
          </a:bodyPr>
          <a:lstStyle/>
          <a:p>
            <a:pPr algn="ctr"/>
            <a:r>
              <a:rPr sz="1100" b="0" i="0">
                <a:solidFill>
                  <a:srgbClr val="FFCCCC"/>
                </a:solidFill>
                <a:latin typeface="Calibri"/>
              </a:rPr>
              <a:t>+13,5% acumulado
enero-mayo 2026 (AMBA)</a:t>
            </a:r>
          </a:p>
        </p:txBody>
      </p:sp>
      <p:sp>
        <p:nvSpPr>
          <p:cNvPr id="19" name="TextBox 18"/>
          <p:cNvSpPr txBox="1"/>
          <p:nvPr/>
        </p:nvSpPr>
        <p:spPr>
          <a:xfrm>
            <a:off x="4818888" y="4617720"/>
            <a:ext cx="4023360" cy="347472"/>
          </a:xfrm>
          <a:prstGeom prst="rect">
            <a:avLst/>
          </a:prstGeom>
          <a:noFill/>
        </p:spPr>
        <p:txBody>
          <a:bodyPr wrap="square">
            <a:spAutoFit/>
          </a:bodyPr>
          <a:lstStyle/>
          <a:p>
            <a:pPr algn="ctr"/>
            <a:r>
              <a:rPr sz="1000" b="0" i="1">
                <a:solidFill>
                  <a:srgbClr val="FF8888"/>
                </a:solidFill>
                <a:latin typeface="Calibri"/>
              </a:rPr>
              <a:t>+29,8% interanual en AMBA</a:t>
            </a:r>
          </a:p>
        </p:txBody>
      </p:sp>
      <p:pic>
        <p:nvPicPr>
          <p:cNvPr id="20" name="Picture 19"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1" name="TextBox 20"/>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400" b="1" i="0">
                <a:solidFill>
                  <a:srgbClr val="17253D"/>
                </a:solidFill>
                <a:latin typeface="Arial Black"/>
              </a:rPr>
              <a:t>TRANSPORTE: EL DOBLE DE LA INFLACIÓN</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05840"/>
            <a:ext cx="8229600" cy="1508760"/>
          </a:xfrm>
          <a:prstGeom prst="rect">
            <a:avLst/>
          </a:prstGeom>
          <a:noFill/>
        </p:spPr>
        <p:txBody>
          <a:bodyPr wrap="square">
            <a:spAutoFit/>
          </a:bodyPr>
          <a:lstStyle/>
          <a:p>
            <a:pPr algn="ctr"/>
            <a:r>
              <a:rPr sz="8000" b="1" i="0">
                <a:solidFill>
                  <a:srgbClr val="1E4D96"/>
                </a:solidFill>
                <a:latin typeface="Arial Black"/>
              </a:rPr>
              <a:t>+4,1%</a:t>
            </a:r>
          </a:p>
        </p:txBody>
      </p:sp>
      <p:sp>
        <p:nvSpPr>
          <p:cNvPr id="5" name="TextBox 4"/>
          <p:cNvSpPr txBox="1"/>
          <p:nvPr/>
        </p:nvSpPr>
        <p:spPr>
          <a:xfrm>
            <a:off x="731520" y="2423160"/>
            <a:ext cx="7680960" cy="475488"/>
          </a:xfrm>
          <a:prstGeom prst="rect">
            <a:avLst/>
          </a:prstGeom>
          <a:noFill/>
        </p:spPr>
        <p:txBody>
          <a:bodyPr wrap="square">
            <a:spAutoFit/>
          </a:bodyPr>
          <a:lstStyle/>
          <a:p>
            <a:pPr algn="ctr"/>
            <a:r>
              <a:rPr sz="1700" b="0" i="1">
                <a:solidFill>
                  <a:srgbClr val="17253D"/>
                </a:solidFill>
                <a:latin typeface="Arial"/>
              </a:rPr>
              <a:t>aumento mensual en subte, colectivos y peajes — julio 2026</a:t>
            </a:r>
          </a:p>
        </p:txBody>
      </p:sp>
      <p:sp>
        <p:nvSpPr>
          <p:cNvPr id="6" name="Rectangle 5"/>
          <p:cNvSpPr/>
          <p:nvPr/>
        </p:nvSpPr>
        <p:spPr>
          <a:xfrm>
            <a:off x="731520" y="2971800"/>
            <a:ext cx="7680960" cy="457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365760" y="3090672"/>
            <a:ext cx="2743200" cy="2944368"/>
          </a:xfrm>
          <a:prstGeom prst="rect">
            <a:avLst/>
          </a:prstGeom>
          <a:solidFill>
            <a:srgbClr val="F0F5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365760" y="3090672"/>
            <a:ext cx="2743200" cy="475488"/>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38912" y="3108960"/>
            <a:ext cx="2596896" cy="420624"/>
          </a:xfrm>
          <a:prstGeom prst="rect">
            <a:avLst/>
          </a:prstGeom>
          <a:noFill/>
        </p:spPr>
        <p:txBody>
          <a:bodyPr wrap="square">
            <a:spAutoFit/>
          </a:bodyPr>
          <a:lstStyle/>
          <a:p>
            <a:pPr algn="ctr"/>
            <a:r>
              <a:rPr sz="1300" b="1" i="0">
                <a:solidFill>
                  <a:srgbClr val="FFFFFF"/>
                </a:solidFill>
                <a:latin typeface="Arial Black"/>
              </a:rPr>
              <a:t>SUBTE CABA</a:t>
            </a:r>
          </a:p>
        </p:txBody>
      </p:sp>
      <p:sp>
        <p:nvSpPr>
          <p:cNvPr id="10" name="Rectangle 9"/>
          <p:cNvSpPr/>
          <p:nvPr/>
        </p:nvSpPr>
        <p:spPr>
          <a:xfrm>
            <a:off x="548640" y="3602736"/>
            <a:ext cx="237744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38912" y="3675887"/>
            <a:ext cx="2596896" cy="1024128"/>
          </a:xfrm>
          <a:prstGeom prst="rect">
            <a:avLst/>
          </a:prstGeom>
          <a:noFill/>
        </p:spPr>
        <p:txBody>
          <a:bodyPr wrap="square">
            <a:spAutoFit/>
          </a:bodyPr>
          <a:lstStyle/>
          <a:p>
            <a:pPr algn="ctr"/>
            <a:r>
              <a:rPr sz="4200" b="1" i="0">
                <a:solidFill>
                  <a:srgbClr val="1E4D96"/>
                </a:solidFill>
                <a:latin typeface="Arial Black"/>
              </a:rPr>
              <a:t>$1.621</a:t>
            </a:r>
          </a:p>
        </p:txBody>
      </p:sp>
      <p:sp>
        <p:nvSpPr>
          <p:cNvPr id="12" name="TextBox 11"/>
          <p:cNvSpPr txBox="1"/>
          <p:nvPr/>
        </p:nvSpPr>
        <p:spPr>
          <a:xfrm>
            <a:off x="438912" y="4736592"/>
            <a:ext cx="2596896" cy="713232"/>
          </a:xfrm>
          <a:prstGeom prst="rect">
            <a:avLst/>
          </a:prstGeom>
          <a:noFill/>
        </p:spPr>
        <p:txBody>
          <a:bodyPr wrap="square">
            <a:spAutoFit/>
          </a:bodyPr>
          <a:lstStyle/>
          <a:p>
            <a:pPr algn="ctr"/>
            <a:r>
              <a:rPr sz="1100" b="0" i="0">
                <a:solidFill>
                  <a:srgbClr val="17253D"/>
                </a:solidFill>
                <a:latin typeface="Calibri"/>
              </a:rPr>
              <a:t>SUBE registrada
$2.541 sin registrar
$567 social</a:t>
            </a:r>
          </a:p>
        </p:txBody>
      </p:sp>
      <p:sp>
        <p:nvSpPr>
          <p:cNvPr id="13" name="Rectangle 12"/>
          <p:cNvSpPr/>
          <p:nvPr/>
        </p:nvSpPr>
        <p:spPr>
          <a:xfrm>
            <a:off x="3246120" y="3090672"/>
            <a:ext cx="2743200" cy="2944368"/>
          </a:xfrm>
          <a:prstGeom prst="rect">
            <a:avLst/>
          </a:prstGeom>
          <a:solidFill>
            <a:srgbClr val="F0F5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246120" y="3090672"/>
            <a:ext cx="2743200" cy="475488"/>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319272" y="3108960"/>
            <a:ext cx="2596896" cy="420624"/>
          </a:xfrm>
          <a:prstGeom prst="rect">
            <a:avLst/>
          </a:prstGeom>
          <a:noFill/>
        </p:spPr>
        <p:txBody>
          <a:bodyPr wrap="square">
            <a:spAutoFit/>
          </a:bodyPr>
          <a:lstStyle/>
          <a:p>
            <a:pPr algn="ctr"/>
            <a:r>
              <a:rPr sz="1300" b="1" i="0">
                <a:solidFill>
                  <a:srgbClr val="FFFFFF"/>
                </a:solidFill>
                <a:latin typeface="Arial Black"/>
              </a:rPr>
              <a:t>COLECTIVO PBA</a:t>
            </a:r>
          </a:p>
        </p:txBody>
      </p:sp>
      <p:sp>
        <p:nvSpPr>
          <p:cNvPr id="16" name="Rectangle 15"/>
          <p:cNvSpPr/>
          <p:nvPr/>
        </p:nvSpPr>
        <p:spPr>
          <a:xfrm>
            <a:off x="3429000" y="3602736"/>
            <a:ext cx="237744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319272" y="3675887"/>
            <a:ext cx="2596896" cy="1024128"/>
          </a:xfrm>
          <a:prstGeom prst="rect">
            <a:avLst/>
          </a:prstGeom>
          <a:noFill/>
        </p:spPr>
        <p:txBody>
          <a:bodyPr wrap="square">
            <a:spAutoFit/>
          </a:bodyPr>
          <a:lstStyle/>
          <a:p>
            <a:pPr algn="ctr"/>
            <a:r>
              <a:rPr sz="4200" b="1" i="0">
                <a:solidFill>
                  <a:srgbClr val="1E4D96"/>
                </a:solidFill>
                <a:latin typeface="Arial Black"/>
              </a:rPr>
              <a:t>$1.057</a:t>
            </a:r>
          </a:p>
        </p:txBody>
      </p:sp>
      <p:sp>
        <p:nvSpPr>
          <p:cNvPr id="18" name="TextBox 17"/>
          <p:cNvSpPr txBox="1"/>
          <p:nvPr/>
        </p:nvSpPr>
        <p:spPr>
          <a:xfrm>
            <a:off x="3319272" y="4736592"/>
            <a:ext cx="2596896" cy="713232"/>
          </a:xfrm>
          <a:prstGeom prst="rect">
            <a:avLst/>
          </a:prstGeom>
          <a:noFill/>
        </p:spPr>
        <p:txBody>
          <a:bodyPr wrap="square">
            <a:spAutoFit/>
          </a:bodyPr>
          <a:lstStyle/>
          <a:p>
            <a:pPr algn="ctr"/>
            <a:r>
              <a:rPr sz="1100" b="0" i="0">
                <a:solidFill>
                  <a:srgbClr val="17253D"/>
                </a:solidFill>
                <a:latin typeface="Calibri"/>
              </a:rPr>
              <a:t>Hasta 3 km — SUBE
$2.114 sin registrar</a:t>
            </a:r>
          </a:p>
        </p:txBody>
      </p:sp>
      <p:sp>
        <p:nvSpPr>
          <p:cNvPr id="19" name="Rectangle 18"/>
          <p:cNvSpPr/>
          <p:nvPr/>
        </p:nvSpPr>
        <p:spPr>
          <a:xfrm>
            <a:off x="6126480" y="3090672"/>
            <a:ext cx="2743200" cy="2944368"/>
          </a:xfrm>
          <a:prstGeom prst="rect">
            <a:avLst/>
          </a:prstGeom>
          <a:solidFill>
            <a:srgbClr val="F0F5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6126480" y="3090672"/>
            <a:ext cx="2743200" cy="475488"/>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199632" y="3108960"/>
            <a:ext cx="2596896" cy="420624"/>
          </a:xfrm>
          <a:prstGeom prst="rect">
            <a:avLst/>
          </a:prstGeom>
          <a:noFill/>
        </p:spPr>
        <p:txBody>
          <a:bodyPr wrap="square">
            <a:spAutoFit/>
          </a:bodyPr>
          <a:lstStyle/>
          <a:p>
            <a:pPr algn="ctr"/>
            <a:r>
              <a:rPr sz="1300" b="1" i="0">
                <a:solidFill>
                  <a:srgbClr val="FFFFFF"/>
                </a:solidFill>
                <a:latin typeface="Arial Black"/>
              </a:rPr>
              <a:t>PEAJE CABA</a:t>
            </a:r>
          </a:p>
        </p:txBody>
      </p:sp>
      <p:sp>
        <p:nvSpPr>
          <p:cNvPr id="22" name="Rectangle 21"/>
          <p:cNvSpPr/>
          <p:nvPr/>
        </p:nvSpPr>
        <p:spPr>
          <a:xfrm>
            <a:off x="6309360" y="3602736"/>
            <a:ext cx="237744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199632" y="3675887"/>
            <a:ext cx="2596896" cy="1024128"/>
          </a:xfrm>
          <a:prstGeom prst="rect">
            <a:avLst/>
          </a:prstGeom>
          <a:noFill/>
        </p:spPr>
        <p:txBody>
          <a:bodyPr wrap="square">
            <a:spAutoFit/>
          </a:bodyPr>
          <a:lstStyle/>
          <a:p>
            <a:pPr algn="ctr"/>
            <a:r>
              <a:rPr sz="4200" b="1" i="0">
                <a:solidFill>
                  <a:srgbClr val="1E4D96"/>
                </a:solidFill>
                <a:latin typeface="Arial Black"/>
              </a:rPr>
              <a:t>$4.613</a:t>
            </a:r>
          </a:p>
        </p:txBody>
      </p:sp>
      <p:sp>
        <p:nvSpPr>
          <p:cNvPr id="24" name="TextBox 23"/>
          <p:cNvSpPr txBox="1"/>
          <p:nvPr/>
        </p:nvSpPr>
        <p:spPr>
          <a:xfrm>
            <a:off x="6199632" y="4736592"/>
            <a:ext cx="2596896" cy="713232"/>
          </a:xfrm>
          <a:prstGeom prst="rect">
            <a:avLst/>
          </a:prstGeom>
          <a:noFill/>
        </p:spPr>
        <p:txBody>
          <a:bodyPr wrap="square">
            <a:spAutoFit/>
          </a:bodyPr>
          <a:lstStyle/>
          <a:p>
            <a:pPr algn="ctr"/>
            <a:r>
              <a:rPr sz="1100" b="0" i="0">
                <a:solidFill>
                  <a:srgbClr val="17253D"/>
                </a:solidFill>
                <a:latin typeface="Calibri"/>
              </a:rPr>
              <a:t>Autopista 25 de Mayo
$6.538 horario pico</a:t>
            </a:r>
          </a:p>
        </p:txBody>
      </p:sp>
      <p:sp>
        <p:nvSpPr>
          <p:cNvPr id="25" name="Rectangle 24"/>
          <p:cNvSpPr/>
          <p:nvPr/>
        </p:nvSpPr>
        <p:spPr>
          <a:xfrm>
            <a:off x="365760" y="6108192"/>
            <a:ext cx="8412480" cy="45720"/>
          </a:xfrm>
          <a:prstGeom prst="rect">
            <a:avLst/>
          </a:prstGeom>
          <a:solidFill>
            <a:srgbClr val="CCDD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57200" y="6181344"/>
            <a:ext cx="8229600" cy="292608"/>
          </a:xfrm>
          <a:prstGeom prst="rect">
            <a:avLst/>
          </a:prstGeom>
          <a:noFill/>
        </p:spPr>
        <p:txBody>
          <a:bodyPr wrap="square">
            <a:spAutoFit/>
          </a:bodyPr>
          <a:lstStyle/>
          <a:p>
            <a:pPr algn="ctr"/>
            <a:r>
              <a:rPr sz="1000" b="0" i="1">
                <a:solidFill>
                  <a:srgbClr val="595959"/>
                </a:solidFill>
                <a:latin typeface="Arial"/>
              </a:rPr>
              <a:t>Referencia: inflación IPC mayo 2026 = 2,1%  —  el transporte sube el doble en un mes.</a:t>
            </a:r>
          </a:p>
        </p:txBody>
      </p:sp>
      <p:pic>
        <p:nvPicPr>
          <p:cNvPr id="27" name="Picture 26"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8" name="TextBox 27"/>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400" b="1" i="0">
                <a:solidFill>
                  <a:srgbClr val="FFFFFF"/>
                </a:solidFill>
                <a:latin typeface="Arial Black"/>
              </a:rPr>
              <a:t>LOS SERVICIOS GANAN A LA INFLACIÓN</a:t>
            </a:r>
          </a:p>
        </p:txBody>
      </p:sp>
      <p:sp>
        <p:nvSpPr>
          <p:cNvPr id="3" name="Rectangle 2"/>
          <p:cNvSpPr/>
          <p:nvPr/>
        </p:nvSpPr>
        <p:spPr>
          <a:xfrm>
            <a:off x="365760" y="877824"/>
            <a:ext cx="841248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umentos_julio_2026_interanual.png"/>
          <p:cNvPicPr>
            <a:picLocks noChangeAspect="1"/>
          </p:cNvPicPr>
          <p:nvPr/>
        </p:nvPicPr>
        <p:blipFill>
          <a:blip r:embed="rId2"/>
          <a:stretch>
            <a:fillRect/>
          </a:stretch>
        </p:blipFill>
        <p:spPr>
          <a:xfrm>
            <a:off x="731520" y="987552"/>
            <a:ext cx="7680960" cy="5102352"/>
          </a:xfrm>
          <a:prstGeom prst="rect">
            <a:avLst/>
          </a:prstGeom>
        </p:spPr>
      </p:pic>
      <p:pic>
        <p:nvPicPr>
          <p:cNvPr id="5" name="Picture 4" descr="Kartal_Logo_trans.png"/>
          <p:cNvPicPr>
            <a:picLocks noChangeAspect="1"/>
          </p:cNvPicPr>
          <p:nvPr/>
        </p:nvPicPr>
        <p:blipFill>
          <a:blip r:embed="rId3"/>
          <a:stretch>
            <a:fillRect/>
          </a:stretch>
        </p:blipFill>
        <p:spPr>
          <a:xfrm>
            <a:off x="7772400" y="201168"/>
            <a:ext cx="1188720" cy="475488"/>
          </a:xfrm>
          <a:prstGeom prst="rect">
            <a:avLst/>
          </a:prstGeom>
        </p:spPr>
      </p:pic>
      <p:sp>
        <p:nvSpPr>
          <p:cNvPr id="6" name="TextBox 5"/>
          <p:cNvSpPr txBox="1"/>
          <p:nvPr/>
        </p:nvSpPr>
        <p:spPr>
          <a:xfrm>
            <a:off x="365760" y="6291072"/>
            <a:ext cx="8229600" cy="256032"/>
          </a:xfrm>
          <a:prstGeom prst="rect">
            <a:avLst/>
          </a:prstGeom>
          <a:noFill/>
        </p:spPr>
        <p:txBody>
          <a:bodyPr wrap="square">
            <a:spAutoFit/>
          </a:bodyPr>
          <a:lstStyle/>
          <a:p>
            <a:pPr algn="l"/>
            <a:r>
              <a:rPr sz="800" b="0" i="1">
                <a:solidFill>
                  <a:srgbClr val="5B91CC"/>
                </a:solidFill>
                <a:latin typeface="Arial"/>
              </a:rPr>
              <a:t>Fuente: BCRA, SSS, INDEC. IPC interanual estimado. Elaboración KARTAL Consulting.</a:t>
            </a:r>
          </a:p>
        </p:txBody>
      </p:sp>
      <p:sp>
        <p:nvSpPr>
          <p:cNvPr id="7" name="TextBox 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1223"/>
        </a:solidFill>
        <a:effectLst/>
      </p:bgPr>
    </p:bg>
    <p:spTree>
      <p:nvGrpSpPr>
        <p:cNvPr id="1" name=""/>
        <p:cNvGrpSpPr/>
        <p:nvPr/>
      </p:nvGrpSpPr>
      <p:grpSpPr/>
      <p:sp>
        <p:nvSpPr>
          <p:cNvPr id="2" name="Rectangle 1"/>
          <p:cNvSpPr/>
          <p:nvPr/>
        </p:nvSpPr>
        <p:spPr>
          <a:xfrm>
            <a:off x="0" y="0"/>
            <a:ext cx="9144000" cy="164592"/>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37744"/>
            <a:ext cx="8412480" cy="530352"/>
          </a:xfrm>
          <a:prstGeom prst="rect">
            <a:avLst/>
          </a:prstGeom>
          <a:noFill/>
        </p:spPr>
        <p:txBody>
          <a:bodyPr wrap="square">
            <a:spAutoFit/>
          </a:bodyPr>
          <a:lstStyle/>
          <a:p>
            <a:pPr algn="ctr"/>
            <a:r>
              <a:rPr sz="2200" b="1" i="0">
                <a:solidFill>
                  <a:srgbClr val="E36C09"/>
                </a:solidFill>
                <a:latin typeface="Arial Black"/>
              </a:rPr>
              <a:t>LO QUE TODAVÍA NO ESTÁ DEFINIDO</a:t>
            </a:r>
          </a:p>
        </p:txBody>
      </p:sp>
      <p:sp>
        <p:nvSpPr>
          <p:cNvPr id="4" name="Rectangle 3"/>
          <p:cNvSpPr/>
          <p:nvPr/>
        </p:nvSpPr>
        <p:spPr>
          <a:xfrm>
            <a:off x="365760" y="804672"/>
            <a:ext cx="8412480" cy="45720"/>
          </a:xfrm>
          <a:prstGeom prst="rect">
            <a:avLst/>
          </a:prstGeom>
          <a:solidFill>
            <a:srgbClr val="553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896112"/>
            <a:ext cx="3200400" cy="2926080"/>
          </a:xfrm>
          <a:prstGeom prst="rect">
            <a:avLst/>
          </a:prstGeom>
          <a:noFill/>
        </p:spPr>
        <p:txBody>
          <a:bodyPr wrap="square">
            <a:spAutoFit/>
          </a:bodyPr>
          <a:lstStyle/>
          <a:p>
            <a:pPr algn="ctr"/>
            <a:r>
              <a:rPr sz="22000" b="1" i="0">
                <a:solidFill>
                  <a:srgbClr val="333333"/>
                </a:solidFill>
                <a:latin typeface="Arial Black"/>
              </a:rPr>
              <a:t>?</a:t>
            </a:r>
          </a:p>
        </p:txBody>
      </p:sp>
      <p:sp>
        <p:nvSpPr>
          <p:cNvPr id="6" name="Rectangle 5"/>
          <p:cNvSpPr/>
          <p:nvPr/>
        </p:nvSpPr>
        <p:spPr>
          <a:xfrm>
            <a:off x="4206240" y="960120"/>
            <a:ext cx="4572000" cy="5047488"/>
          </a:xfrm>
          <a:prstGeom prst="rect">
            <a:avLst/>
          </a:prstGeom>
          <a:solidFill>
            <a:srgbClr val="1A14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315968" y="1078992"/>
            <a:ext cx="4352544" cy="502920"/>
          </a:xfrm>
          <a:prstGeom prst="rect">
            <a:avLst/>
          </a:prstGeom>
          <a:noFill/>
        </p:spPr>
        <p:txBody>
          <a:bodyPr wrap="square">
            <a:spAutoFit/>
          </a:bodyPr>
          <a:lstStyle/>
          <a:p>
            <a:pPr algn="ctr"/>
            <a:r>
              <a:rPr sz="2200" b="1" i="0">
                <a:solidFill>
                  <a:srgbClr val="E36C09"/>
                </a:solidFill>
                <a:latin typeface="Arial Black"/>
              </a:rPr>
              <a:t>LUZ Y GAS</a:t>
            </a:r>
          </a:p>
        </p:txBody>
      </p:sp>
      <p:sp>
        <p:nvSpPr>
          <p:cNvPr id="8" name="Rectangle 7"/>
          <p:cNvSpPr/>
          <p:nvPr/>
        </p:nvSpPr>
        <p:spPr>
          <a:xfrm>
            <a:off x="4315968" y="1627632"/>
            <a:ext cx="4315968" cy="36576"/>
          </a:xfrm>
          <a:prstGeom prst="rect">
            <a:avLst/>
          </a:prstGeom>
          <a:solidFill>
            <a:srgbClr val="5538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315968" y="1719072"/>
            <a:ext cx="4352544" cy="804672"/>
          </a:xfrm>
          <a:prstGeom prst="rect">
            <a:avLst/>
          </a:prstGeom>
          <a:noFill/>
        </p:spPr>
        <p:txBody>
          <a:bodyPr wrap="square">
            <a:spAutoFit/>
          </a:bodyPr>
          <a:lstStyle/>
          <a:p>
            <a:pPr algn="ctr"/>
            <a:r>
              <a:rPr sz="1800" b="1" i="0">
                <a:solidFill>
                  <a:srgbClr val="FFFFFF"/>
                </a:solidFill>
                <a:latin typeface="Arial"/>
              </a:rPr>
              <a:t>sin definición oficial
para julio 2026</a:t>
            </a:r>
          </a:p>
        </p:txBody>
      </p:sp>
      <p:sp>
        <p:nvSpPr>
          <p:cNvPr id="10" name="Rectangle 9"/>
          <p:cNvSpPr/>
          <p:nvPr/>
        </p:nvSpPr>
        <p:spPr>
          <a:xfrm>
            <a:off x="4315968" y="2578608"/>
            <a:ext cx="4315968" cy="27432"/>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315968" y="2670048"/>
            <a:ext cx="73152" cy="56692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62272" y="2670048"/>
            <a:ext cx="4169663" cy="621792"/>
          </a:xfrm>
          <a:prstGeom prst="rect">
            <a:avLst/>
          </a:prstGeom>
          <a:noFill/>
        </p:spPr>
        <p:txBody>
          <a:bodyPr wrap="square">
            <a:spAutoFit/>
          </a:bodyPr>
          <a:lstStyle/>
          <a:p>
            <a:pPr algn="l"/>
            <a:r>
              <a:rPr sz="1100" b="0" i="0">
                <a:solidFill>
                  <a:srgbClr val="5B91CC"/>
                </a:solidFill>
                <a:latin typeface="Calibri"/>
              </a:rPr>
              <a:t>ENRE y ENARGAS definen
el esquema tarifario 2° sem.</a:t>
            </a:r>
          </a:p>
        </p:txBody>
      </p:sp>
      <p:sp>
        <p:nvSpPr>
          <p:cNvPr id="13" name="Rectangle 12"/>
          <p:cNvSpPr/>
          <p:nvPr/>
        </p:nvSpPr>
        <p:spPr>
          <a:xfrm>
            <a:off x="4315968" y="3401568"/>
            <a:ext cx="73152" cy="56692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462272" y="3401568"/>
            <a:ext cx="4169663" cy="621792"/>
          </a:xfrm>
          <a:prstGeom prst="rect">
            <a:avLst/>
          </a:prstGeom>
          <a:noFill/>
        </p:spPr>
        <p:txBody>
          <a:bodyPr wrap="square">
            <a:spAutoFit/>
          </a:bodyPr>
          <a:lstStyle/>
          <a:p>
            <a:pPr algn="l"/>
            <a:r>
              <a:rPr sz="1100" b="0" i="0">
                <a:solidFill>
                  <a:srgbClr val="5B91CC"/>
                </a:solidFill>
                <a:latin typeface="Calibri"/>
              </a:rPr>
              <a:t>Ajuste junio Edenor/Edesur
+1,5% se factura en julio.</a:t>
            </a:r>
          </a:p>
        </p:txBody>
      </p:sp>
      <p:sp>
        <p:nvSpPr>
          <p:cNvPr id="15" name="Rectangle 14"/>
          <p:cNvSpPr/>
          <p:nvPr/>
        </p:nvSpPr>
        <p:spPr>
          <a:xfrm>
            <a:off x="4315968" y="4133087"/>
            <a:ext cx="73152" cy="56692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462272" y="4133087"/>
            <a:ext cx="4169663" cy="621792"/>
          </a:xfrm>
          <a:prstGeom prst="rect">
            <a:avLst/>
          </a:prstGeom>
          <a:noFill/>
        </p:spPr>
        <p:txBody>
          <a:bodyPr wrap="square">
            <a:spAutoFit/>
          </a:bodyPr>
          <a:lstStyle/>
          <a:p>
            <a:pPr algn="l"/>
            <a:r>
              <a:rPr sz="1100" b="0" i="0">
                <a:solidFill>
                  <a:srgbClr val="5B91CC"/>
                </a:solidFill>
                <a:latin typeface="Calibri"/>
              </a:rPr>
              <a:t>Si luz/gas sube +8% en
agosto: nuevo golpe al bolsillo.</a:t>
            </a:r>
          </a:p>
        </p:txBody>
      </p:sp>
      <p:sp>
        <p:nvSpPr>
          <p:cNvPr id="17" name="Rectangle 16"/>
          <p:cNvSpPr/>
          <p:nvPr/>
        </p:nvSpPr>
        <p:spPr>
          <a:xfrm>
            <a:off x="4315968" y="4864607"/>
            <a:ext cx="73152" cy="566928"/>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462272" y="4864607"/>
            <a:ext cx="4169663" cy="621792"/>
          </a:xfrm>
          <a:prstGeom prst="rect">
            <a:avLst/>
          </a:prstGeom>
          <a:noFill/>
        </p:spPr>
        <p:txBody>
          <a:bodyPr wrap="square">
            <a:spAutoFit/>
          </a:bodyPr>
          <a:lstStyle/>
          <a:p>
            <a:pPr algn="l"/>
            <a:r>
              <a:rPr sz="1100" b="0" i="0">
                <a:solidFill>
                  <a:srgbClr val="5B91CC"/>
                </a:solidFill>
                <a:latin typeface="Calibri"/>
              </a:rPr>
              <a:t>Riesgo: acumulación de
dos shocks en 60 días.</a:t>
            </a:r>
          </a:p>
        </p:txBody>
      </p:sp>
      <p:pic>
        <p:nvPicPr>
          <p:cNvPr id="19" name="Picture 18"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0" name="TextBox 19"/>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21792"/>
          </a:xfrm>
          <a:prstGeom prst="rect">
            <a:avLst/>
          </a:prstGeom>
          <a:noFill/>
        </p:spPr>
        <p:txBody>
          <a:bodyPr wrap="square">
            <a:spAutoFit/>
          </a:bodyPr>
          <a:lstStyle/>
          <a:p>
            <a:pPr algn="ctr"/>
            <a:r>
              <a:rPr sz="2200" b="1" i="0">
                <a:solidFill>
                  <a:srgbClr val="17253D"/>
                </a:solidFill>
                <a:latin typeface="Arial Black"/>
              </a:rPr>
              <a:t>CUÁNTO MÁS PAGA UNA FAMILIA EN JULIO</a:t>
            </a:r>
          </a:p>
        </p:txBody>
      </p:sp>
      <p:sp>
        <p:nvSpPr>
          <p:cNvPr id="3" name="Rectangle 2"/>
          <p:cNvSpPr/>
          <p:nvPr/>
        </p:nvSpPr>
        <p:spPr>
          <a:xfrm>
            <a:off x="365760" y="877824"/>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24128"/>
            <a:ext cx="91440" cy="11887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475488" y="1024128"/>
            <a:ext cx="8302752" cy="1188720"/>
          </a:xfrm>
          <a:prstGeom prst="rect">
            <a:avLst/>
          </a:prstGeom>
          <a:solidFill>
            <a:srgbClr val="FEF5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21792" y="1097280"/>
            <a:ext cx="3108960" cy="1005840"/>
          </a:xfrm>
          <a:prstGeom prst="rect">
            <a:avLst/>
          </a:prstGeom>
          <a:noFill/>
        </p:spPr>
        <p:txBody>
          <a:bodyPr wrap="square">
            <a:spAutoFit/>
          </a:bodyPr>
          <a:lstStyle/>
          <a:p>
            <a:pPr algn="l"/>
            <a:r>
              <a:rPr sz="1300" b="1" i="0">
                <a:solidFill>
                  <a:srgbClr val="17253D"/>
                </a:solidFill>
                <a:latin typeface="Arial"/>
              </a:rPr>
              <a:t>Alquiler $500.000</a:t>
            </a:r>
          </a:p>
        </p:txBody>
      </p:sp>
      <p:sp>
        <p:nvSpPr>
          <p:cNvPr id="7" name="TextBox 6"/>
          <p:cNvSpPr txBox="1"/>
          <p:nvPr/>
        </p:nvSpPr>
        <p:spPr>
          <a:xfrm>
            <a:off x="3840480" y="1188720"/>
            <a:ext cx="2743200" cy="822960"/>
          </a:xfrm>
          <a:prstGeom prst="rect">
            <a:avLst/>
          </a:prstGeom>
          <a:noFill/>
        </p:spPr>
        <p:txBody>
          <a:bodyPr wrap="square">
            <a:spAutoFit/>
          </a:bodyPr>
          <a:lstStyle/>
          <a:p>
            <a:pPr algn="ctr"/>
            <a:r>
              <a:rPr sz="2200" b="1" i="0">
                <a:solidFill>
                  <a:srgbClr val="C00000"/>
                </a:solidFill>
                <a:latin typeface="Arial Black"/>
              </a:rPr>
              <a:t>+$170.200/mes</a:t>
            </a:r>
          </a:p>
        </p:txBody>
      </p:sp>
      <p:sp>
        <p:nvSpPr>
          <p:cNvPr id="8" name="TextBox 7"/>
          <p:cNvSpPr txBox="1"/>
          <p:nvPr/>
        </p:nvSpPr>
        <p:spPr>
          <a:xfrm>
            <a:off x="6693408" y="1298448"/>
            <a:ext cx="1965960" cy="640080"/>
          </a:xfrm>
          <a:prstGeom prst="rect">
            <a:avLst/>
          </a:prstGeom>
          <a:noFill/>
        </p:spPr>
        <p:txBody>
          <a:bodyPr wrap="square">
            <a:spAutoFit/>
          </a:bodyPr>
          <a:lstStyle/>
          <a:p>
            <a:pPr algn="l"/>
            <a:r>
              <a:rPr sz="1000" b="0" i="1">
                <a:solidFill>
                  <a:srgbClr val="595959"/>
                </a:solidFill>
                <a:latin typeface="Calibri"/>
              </a:rPr>
              <a:t>ajuste ICL anual 34,04%</a:t>
            </a:r>
          </a:p>
        </p:txBody>
      </p:sp>
      <p:sp>
        <p:nvSpPr>
          <p:cNvPr id="9" name="Rectangle 8"/>
          <p:cNvSpPr/>
          <p:nvPr/>
        </p:nvSpPr>
        <p:spPr>
          <a:xfrm>
            <a:off x="365760" y="2340864"/>
            <a:ext cx="91440" cy="11887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75488" y="2340864"/>
            <a:ext cx="8302752" cy="1188720"/>
          </a:xfrm>
          <a:prstGeom prst="rect">
            <a:avLst/>
          </a:prstGeom>
          <a:solidFill>
            <a:srgbClr val="FEF5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21792" y="2414016"/>
            <a:ext cx="3108960" cy="1005840"/>
          </a:xfrm>
          <a:prstGeom prst="rect">
            <a:avLst/>
          </a:prstGeom>
          <a:noFill/>
        </p:spPr>
        <p:txBody>
          <a:bodyPr wrap="square">
            <a:spAutoFit/>
          </a:bodyPr>
          <a:lstStyle/>
          <a:p>
            <a:pPr algn="l"/>
            <a:r>
              <a:rPr sz="1300" b="1" i="0">
                <a:solidFill>
                  <a:srgbClr val="17253D"/>
                </a:solidFill>
                <a:latin typeface="Arial"/>
              </a:rPr>
              <a:t>Prepaga familia</a:t>
            </a:r>
          </a:p>
        </p:txBody>
      </p:sp>
      <p:sp>
        <p:nvSpPr>
          <p:cNvPr id="12" name="TextBox 11"/>
          <p:cNvSpPr txBox="1"/>
          <p:nvPr/>
        </p:nvSpPr>
        <p:spPr>
          <a:xfrm>
            <a:off x="3840480" y="2505456"/>
            <a:ext cx="2743200" cy="822960"/>
          </a:xfrm>
          <a:prstGeom prst="rect">
            <a:avLst/>
          </a:prstGeom>
          <a:noFill/>
        </p:spPr>
        <p:txBody>
          <a:bodyPr wrap="square">
            <a:spAutoFit/>
          </a:bodyPr>
          <a:lstStyle/>
          <a:p>
            <a:pPr algn="ctr"/>
            <a:r>
              <a:rPr sz="2200" b="1" i="0">
                <a:solidFill>
                  <a:srgbClr val="C00000"/>
                </a:solidFill>
                <a:latin typeface="Arial Black"/>
              </a:rPr>
              <a:t>+$6.000-$12.000</a:t>
            </a:r>
          </a:p>
        </p:txBody>
      </p:sp>
      <p:sp>
        <p:nvSpPr>
          <p:cNvPr id="13" name="TextBox 12"/>
          <p:cNvSpPr txBox="1"/>
          <p:nvPr/>
        </p:nvSpPr>
        <p:spPr>
          <a:xfrm>
            <a:off x="6693408" y="2615184"/>
            <a:ext cx="1965960" cy="640080"/>
          </a:xfrm>
          <a:prstGeom prst="rect">
            <a:avLst/>
          </a:prstGeom>
          <a:noFill/>
        </p:spPr>
        <p:txBody>
          <a:bodyPr wrap="square">
            <a:spAutoFit/>
          </a:bodyPr>
          <a:lstStyle/>
          <a:p>
            <a:pPr algn="l"/>
            <a:r>
              <a:rPr sz="1000" b="0" i="1">
                <a:solidFill>
                  <a:srgbClr val="595959"/>
                </a:solidFill>
                <a:latin typeface="Calibri"/>
              </a:rPr>
              <a:t>según plan — aumento 2,5%</a:t>
            </a:r>
          </a:p>
        </p:txBody>
      </p:sp>
      <p:sp>
        <p:nvSpPr>
          <p:cNvPr id="14" name="Rectangle 13"/>
          <p:cNvSpPr/>
          <p:nvPr/>
        </p:nvSpPr>
        <p:spPr>
          <a:xfrm>
            <a:off x="365760" y="3657600"/>
            <a:ext cx="91440" cy="118872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475488" y="3657600"/>
            <a:ext cx="8302752" cy="1188720"/>
          </a:xfrm>
          <a:prstGeom prst="rect">
            <a:avLst/>
          </a:prstGeom>
          <a:solidFill>
            <a:srgbClr val="F5F8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21792" y="3730752"/>
            <a:ext cx="3108960" cy="1005840"/>
          </a:xfrm>
          <a:prstGeom prst="rect">
            <a:avLst/>
          </a:prstGeom>
          <a:noFill/>
        </p:spPr>
        <p:txBody>
          <a:bodyPr wrap="square">
            <a:spAutoFit/>
          </a:bodyPr>
          <a:lstStyle/>
          <a:p>
            <a:pPr algn="l"/>
            <a:r>
              <a:rPr sz="1300" b="1" i="0">
                <a:solidFill>
                  <a:srgbClr val="17253D"/>
                </a:solidFill>
                <a:latin typeface="Arial"/>
              </a:rPr>
              <a:t>Transporte (5 viajes
día hábil × 22 días)</a:t>
            </a:r>
          </a:p>
        </p:txBody>
      </p:sp>
      <p:sp>
        <p:nvSpPr>
          <p:cNvPr id="17" name="TextBox 16"/>
          <p:cNvSpPr txBox="1"/>
          <p:nvPr/>
        </p:nvSpPr>
        <p:spPr>
          <a:xfrm>
            <a:off x="3840480" y="3822191"/>
            <a:ext cx="2743200" cy="822960"/>
          </a:xfrm>
          <a:prstGeom prst="rect">
            <a:avLst/>
          </a:prstGeom>
          <a:noFill/>
        </p:spPr>
        <p:txBody>
          <a:bodyPr wrap="square">
            <a:spAutoFit/>
          </a:bodyPr>
          <a:lstStyle/>
          <a:p>
            <a:pPr algn="ctr"/>
            <a:r>
              <a:rPr sz="2200" b="1" i="0">
                <a:solidFill>
                  <a:srgbClr val="E36C09"/>
                </a:solidFill>
                <a:latin typeface="Arial Black"/>
              </a:rPr>
              <a:t>~+$720/mes</a:t>
            </a:r>
          </a:p>
        </p:txBody>
      </p:sp>
      <p:sp>
        <p:nvSpPr>
          <p:cNvPr id="18" name="TextBox 17"/>
          <p:cNvSpPr txBox="1"/>
          <p:nvPr/>
        </p:nvSpPr>
        <p:spPr>
          <a:xfrm>
            <a:off x="6693408" y="3931920"/>
            <a:ext cx="1965960" cy="640080"/>
          </a:xfrm>
          <a:prstGeom prst="rect">
            <a:avLst/>
          </a:prstGeom>
          <a:noFill/>
        </p:spPr>
        <p:txBody>
          <a:bodyPr wrap="square">
            <a:spAutoFit/>
          </a:bodyPr>
          <a:lstStyle/>
          <a:p>
            <a:pPr algn="l"/>
            <a:r>
              <a:rPr sz="1000" b="0" i="1">
                <a:solidFill>
                  <a:srgbClr val="595959"/>
                </a:solidFill>
                <a:latin typeface="Calibri"/>
              </a:rPr>
              <a:t>subte $1.621 +4,1%</a:t>
            </a:r>
          </a:p>
        </p:txBody>
      </p:sp>
      <p:sp>
        <p:nvSpPr>
          <p:cNvPr id="19" name="Rectangle 18"/>
          <p:cNvSpPr/>
          <p:nvPr/>
        </p:nvSpPr>
        <p:spPr>
          <a:xfrm>
            <a:off x="365760" y="4974336"/>
            <a:ext cx="91440" cy="118872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475488" y="4974336"/>
            <a:ext cx="8302752" cy="1188720"/>
          </a:xfrm>
          <a:prstGeom prst="rect">
            <a:avLst/>
          </a:prstGeom>
          <a:solidFill>
            <a:srgbClr val="F5F8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1792" y="5047488"/>
            <a:ext cx="3108960" cy="1005840"/>
          </a:xfrm>
          <a:prstGeom prst="rect">
            <a:avLst/>
          </a:prstGeom>
          <a:noFill/>
        </p:spPr>
        <p:txBody>
          <a:bodyPr wrap="square">
            <a:spAutoFit/>
          </a:bodyPr>
          <a:lstStyle/>
          <a:p>
            <a:pPr algn="l"/>
            <a:r>
              <a:rPr sz="1300" b="1" i="0">
                <a:solidFill>
                  <a:srgbClr val="17253D"/>
                </a:solidFill>
                <a:latin typeface="Arial"/>
              </a:rPr>
              <a:t>Agua residencial</a:t>
            </a:r>
          </a:p>
        </p:txBody>
      </p:sp>
      <p:sp>
        <p:nvSpPr>
          <p:cNvPr id="22" name="TextBox 21"/>
          <p:cNvSpPr txBox="1"/>
          <p:nvPr/>
        </p:nvSpPr>
        <p:spPr>
          <a:xfrm>
            <a:off x="3840480" y="5138927"/>
            <a:ext cx="2743200" cy="822960"/>
          </a:xfrm>
          <a:prstGeom prst="rect">
            <a:avLst/>
          </a:prstGeom>
          <a:noFill/>
        </p:spPr>
        <p:txBody>
          <a:bodyPr wrap="square">
            <a:spAutoFit/>
          </a:bodyPr>
          <a:lstStyle/>
          <a:p>
            <a:pPr algn="ctr"/>
            <a:r>
              <a:rPr sz="2200" b="1" i="0">
                <a:solidFill>
                  <a:srgbClr val="E36C09"/>
                </a:solidFill>
                <a:latin typeface="Arial Black"/>
              </a:rPr>
              <a:t>+$X (3%)</a:t>
            </a:r>
          </a:p>
        </p:txBody>
      </p:sp>
      <p:sp>
        <p:nvSpPr>
          <p:cNvPr id="23" name="TextBox 22"/>
          <p:cNvSpPr txBox="1"/>
          <p:nvPr/>
        </p:nvSpPr>
        <p:spPr>
          <a:xfrm>
            <a:off x="6693408" y="5248655"/>
            <a:ext cx="1965960" cy="640080"/>
          </a:xfrm>
          <a:prstGeom prst="rect">
            <a:avLst/>
          </a:prstGeom>
          <a:noFill/>
        </p:spPr>
        <p:txBody>
          <a:bodyPr wrap="square">
            <a:spAutoFit/>
          </a:bodyPr>
          <a:lstStyle/>
          <a:p>
            <a:pPr algn="l"/>
            <a:r>
              <a:rPr sz="1000" b="0" i="1">
                <a:solidFill>
                  <a:srgbClr val="595959"/>
                </a:solidFill>
                <a:latin typeface="Calibri"/>
              </a:rPr>
              <a:t>según consumo</a:t>
            </a:r>
          </a:p>
        </p:txBody>
      </p:sp>
      <p:sp>
        <p:nvSpPr>
          <p:cNvPr id="24" name="Rectangle 23"/>
          <p:cNvSpPr/>
          <p:nvPr/>
        </p:nvSpPr>
        <p:spPr>
          <a:xfrm>
            <a:off x="365760" y="6309360"/>
            <a:ext cx="8412480" cy="457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65760" y="6382512"/>
            <a:ext cx="8412480" cy="256032"/>
          </a:xfrm>
          <a:prstGeom prst="rect">
            <a:avLst/>
          </a:prstGeom>
          <a:noFill/>
        </p:spPr>
        <p:txBody>
          <a:bodyPr wrap="square">
            <a:spAutoFit/>
          </a:bodyPr>
          <a:lstStyle/>
          <a:p>
            <a:pPr algn="ctr"/>
            <a:r>
              <a:rPr sz="900" b="0" i="1">
                <a:solidFill>
                  <a:srgbClr val="595959"/>
                </a:solidFill>
                <a:latin typeface="Arial"/>
              </a:rPr>
              <a:t>Nota: montos estimados en base a ajustes publicados. Varían según contrato, plan y zona.</a:t>
            </a:r>
          </a:p>
        </p:txBody>
      </p:sp>
      <p:pic>
        <p:nvPicPr>
          <p:cNvPr id="26" name="Picture 25" descr="Kartal_Logo_trans.png"/>
          <p:cNvPicPr>
            <a:picLocks noChangeAspect="1"/>
          </p:cNvPicPr>
          <p:nvPr/>
        </p:nvPicPr>
        <p:blipFill>
          <a:blip r:embed="rId2"/>
          <a:stretch>
            <a:fillRect/>
          </a:stretch>
        </p:blipFill>
        <p:spPr>
          <a:xfrm>
            <a:off x="7772400" y="201168"/>
            <a:ext cx="1188720" cy="475488"/>
          </a:xfrm>
          <a:prstGeom prst="rect">
            <a:avLst/>
          </a:prstGeom>
        </p:spPr>
      </p:pic>
      <p:sp>
        <p:nvSpPr>
          <p:cNvPr id="27" name="TextBox 26"/>
          <p:cNvSpPr txBox="1"/>
          <p:nvPr/>
        </p:nvSpPr>
        <p:spPr>
          <a:xfrm>
            <a:off x="274320" y="6446520"/>
            <a:ext cx="8595360" cy="347472"/>
          </a:xfrm>
          <a:prstGeom prst="rect">
            <a:avLst/>
          </a:prstGeom>
          <a:noFill/>
        </p:spPr>
        <p:txBody>
          <a:bodyPr wrap="square">
            <a:spAutoFit/>
          </a:bodyPr>
          <a:lstStyle/>
          <a:p>
            <a:pPr algn="ctr"/>
            <a:r>
              <a:rPr sz="900" b="1" i="1">
                <a:solidFill>
                  <a:srgbClr val="B8952A"/>
                </a:solidFill>
                <a:latin typeface="Arial"/>
              </a:rPr>
              <a:t>«Julio 2026: alquileres, prepagas, transporte, agua. Todo al mismo tiempo.»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